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Lst>
  <p:sldSz cx="16256000" cy="9144000"/>
  <p:notesSz cx="16256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472" userDrawn="1">
          <p15:clr>
            <a:srgbClr val="A4A3A4"/>
          </p15:clr>
        </p15:guide>
        <p15:guide id="2" pos="14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330" y="-24"/>
      </p:cViewPr>
      <p:guideLst>
        <p:guide orient="horz" pos="5472"/>
        <p:guide pos="14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02300" y="3340100"/>
            <a:ext cx="254000" cy="5803900"/>
          </a:xfrm>
          <a:custGeom>
            <a:avLst/>
            <a:gdLst/>
            <a:ahLst/>
            <a:cxnLst/>
            <a:rect l="l" t="t" r="r" b="b"/>
            <a:pathLst>
              <a:path w="254000" h="5803900">
                <a:moveTo>
                  <a:pt x="0" y="5803900"/>
                </a:moveTo>
                <a:lnTo>
                  <a:pt x="254000" y="5803900"/>
                </a:lnTo>
                <a:lnTo>
                  <a:pt x="254000" y="0"/>
                </a:lnTo>
                <a:lnTo>
                  <a:pt x="0" y="0"/>
                </a:lnTo>
                <a:lnTo>
                  <a:pt x="0" y="5803900"/>
                </a:lnTo>
                <a:close/>
              </a:path>
            </a:pathLst>
          </a:custGeom>
          <a:solidFill>
            <a:srgbClr val="C34941"/>
          </a:solidFill>
        </p:spPr>
        <p:txBody>
          <a:bodyPr wrap="square" lIns="0" tIns="0" rIns="0" bIns="0" rtlCol="0">
            <a:spAutoFit/>
          </a:bodyPr>
          <a:lstStyle/>
          <a:p>
            <a:endParaRPr/>
          </a:p>
        </p:txBody>
      </p:sp>
      <p:sp>
        <p:nvSpPr>
          <p:cNvPr id="2" name="Holder 2"/>
          <p:cNvSpPr>
            <a:spLocks noGrp="1"/>
          </p:cNvSpPr>
          <p:nvPr>
            <p:ph type="ctrTitle"/>
          </p:nvPr>
        </p:nvSpPr>
        <p:spPr>
          <a:xfrm>
            <a:off x="582292" y="1684356"/>
            <a:ext cx="15091414" cy="1468755"/>
          </a:xfrm>
          <a:prstGeom prst="rect">
            <a:avLst/>
          </a:prstGeom>
        </p:spPr>
        <p:txBody>
          <a:bodyPr wrap="square" lIns="0" tIns="0" rIns="0" bIns="0">
            <a:spAutoFit/>
          </a:bodyPr>
          <a:lstStyle>
            <a:lvl1pPr>
              <a:defRPr sz="4800">
                <a:solidFill>
                  <a:srgbClr val="2F2F2F"/>
                </a:solidFill>
                <a:latin typeface="Akrobat"/>
                <a:cs typeface="Akrobat"/>
              </a:defRPr>
            </a:lvl1pPr>
          </a:lstStyle>
          <a:p>
            <a:endParaRPr/>
          </a:p>
        </p:txBody>
      </p:sp>
      <p:sp>
        <p:nvSpPr>
          <p:cNvPr id="3" name="Holder 3"/>
          <p:cNvSpPr>
            <a:spLocks noGrp="1"/>
          </p:cNvSpPr>
          <p:nvPr>
            <p:ph type="subTitle" idx="4"/>
          </p:nvPr>
        </p:nvSpPr>
        <p:spPr>
          <a:xfrm>
            <a:off x="2438400" y="5120640"/>
            <a:ext cx="11379199"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a:solidFill>
                  <a:srgbClr val="2E2E2E"/>
                </a:solidFill>
                <a:latin typeface="Akrobat Bold"/>
                <a:cs typeface="Akrobat Bold"/>
              </a:defRPr>
            </a:lvl1pPr>
          </a:lstStyle>
          <a:p>
            <a:endParaRPr/>
          </a:p>
        </p:txBody>
      </p:sp>
      <p:sp>
        <p:nvSpPr>
          <p:cNvPr id="3" name="Holder 3"/>
          <p:cNvSpPr>
            <a:spLocks noGrp="1"/>
          </p:cNvSpPr>
          <p:nvPr>
            <p:ph type="body" idx="1"/>
          </p:nvPr>
        </p:nvSpPr>
        <p:spPr/>
        <p:txBody>
          <a:bodyPr lIns="0" tIns="0" rIns="0" bIns="0"/>
          <a:lstStyle>
            <a:lvl1pPr>
              <a:defRPr sz="2950">
                <a:solidFill>
                  <a:srgbClr val="2F2F2F"/>
                </a:solidFill>
                <a:latin typeface="Akrobat"/>
                <a:cs typeface="Akrob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a:solidFill>
                  <a:srgbClr val="2E2E2E"/>
                </a:solidFill>
                <a:latin typeface="Akrobat Bold"/>
                <a:cs typeface="Akrobat Bold"/>
              </a:defRPr>
            </a:lvl1pPr>
          </a:lstStyle>
          <a:p>
            <a:endParaRPr/>
          </a:p>
        </p:txBody>
      </p:sp>
      <p:sp>
        <p:nvSpPr>
          <p:cNvPr id="3" name="Holder 3"/>
          <p:cNvSpPr>
            <a:spLocks noGrp="1"/>
          </p:cNvSpPr>
          <p:nvPr>
            <p:ph sz="half" idx="2"/>
          </p:nvPr>
        </p:nvSpPr>
        <p:spPr>
          <a:xfrm>
            <a:off x="812800" y="2103120"/>
            <a:ext cx="707136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39" y="2103120"/>
            <a:ext cx="7071360"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a:solidFill>
                  <a:srgbClr val="2E2E2E"/>
                </a:solidFill>
                <a:latin typeface="Akrobat Bold"/>
                <a:cs typeface="Akrobat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73413" y="497054"/>
            <a:ext cx="13309173" cy="842010"/>
          </a:xfrm>
          <a:prstGeom prst="rect">
            <a:avLst/>
          </a:prstGeom>
        </p:spPr>
        <p:txBody>
          <a:bodyPr wrap="square" lIns="0" tIns="0" rIns="0" bIns="0">
            <a:spAutoFit/>
          </a:bodyPr>
          <a:lstStyle>
            <a:lvl1pPr>
              <a:defRPr sz="3300" b="1">
                <a:solidFill>
                  <a:srgbClr val="2E2E2E"/>
                </a:solidFill>
                <a:latin typeface="Akrobat Bold"/>
                <a:cs typeface="Akrobat Bold"/>
              </a:defRPr>
            </a:lvl1pPr>
          </a:lstStyle>
          <a:p>
            <a:endParaRPr/>
          </a:p>
        </p:txBody>
      </p:sp>
      <p:sp>
        <p:nvSpPr>
          <p:cNvPr id="3" name="Holder 3"/>
          <p:cNvSpPr>
            <a:spLocks noGrp="1"/>
          </p:cNvSpPr>
          <p:nvPr>
            <p:ph type="body" idx="1"/>
          </p:nvPr>
        </p:nvSpPr>
        <p:spPr>
          <a:xfrm>
            <a:off x="778309" y="2353311"/>
            <a:ext cx="14699381" cy="4998084"/>
          </a:xfrm>
          <a:prstGeom prst="rect">
            <a:avLst/>
          </a:prstGeom>
        </p:spPr>
        <p:txBody>
          <a:bodyPr wrap="square" lIns="0" tIns="0" rIns="0" bIns="0">
            <a:spAutoFit/>
          </a:bodyPr>
          <a:lstStyle>
            <a:lvl1pPr>
              <a:defRPr sz="2950">
                <a:solidFill>
                  <a:srgbClr val="2F2F2F"/>
                </a:solidFill>
                <a:latin typeface="Akrobat"/>
                <a:cs typeface="Akrobat"/>
              </a:defRPr>
            </a:lvl1pPr>
          </a:lstStyle>
          <a:p>
            <a:endParaRPr/>
          </a:p>
        </p:txBody>
      </p:sp>
      <p:sp>
        <p:nvSpPr>
          <p:cNvPr id="4" name="Holder 4"/>
          <p:cNvSpPr>
            <a:spLocks noGrp="1"/>
          </p:cNvSpPr>
          <p:nvPr>
            <p:ph type="ftr" sz="quarter" idx="5"/>
          </p:nvPr>
        </p:nvSpPr>
        <p:spPr>
          <a:xfrm>
            <a:off x="5527040" y="8503920"/>
            <a:ext cx="5201919"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7/5/2022</a:t>
            </a:fld>
            <a:endParaRPr lang="en-US"/>
          </a:p>
        </p:txBody>
      </p:sp>
      <p:sp>
        <p:nvSpPr>
          <p:cNvPr id="6" name="Holder 6"/>
          <p:cNvSpPr>
            <a:spLocks noGrp="1"/>
          </p:cNvSpPr>
          <p:nvPr>
            <p:ph type="sldNum" sz="quarter" idx="7"/>
          </p:nvPr>
        </p:nvSpPr>
        <p:spPr>
          <a:xfrm>
            <a:off x="11704320" y="8503920"/>
            <a:ext cx="373888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se.msu.ru/" TargetMode="External"/><Relationship Id="rId2" Type="http://schemas.openxmlformats.org/officeDocument/2006/relationships/hyperlink" Target="mailto:mail@mse-msu.ru"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5702300" cy="9144000"/>
          </a:xfrm>
          <a:prstGeom prst="rect">
            <a:avLst/>
          </a:prstGeom>
          <a:blipFill>
            <a:blip r:embed="rId2" cstate="print"/>
            <a:stretch>
              <a:fillRect/>
            </a:stretch>
          </a:blipFill>
        </p:spPr>
        <p:txBody>
          <a:bodyPr wrap="square" lIns="0" tIns="0" rIns="0" bIns="0" rtlCol="0">
            <a:spAutoFit/>
          </a:bodyPr>
          <a:lstStyle/>
          <a:p>
            <a:endParaRPr/>
          </a:p>
        </p:txBody>
      </p:sp>
      <p:sp>
        <p:nvSpPr>
          <p:cNvPr id="5" name="object 5"/>
          <p:cNvSpPr/>
          <p:nvPr/>
        </p:nvSpPr>
        <p:spPr>
          <a:xfrm>
            <a:off x="13404273" y="5391920"/>
            <a:ext cx="1669414" cy="1449070"/>
          </a:xfrm>
          <a:custGeom>
            <a:avLst/>
            <a:gdLst/>
            <a:ahLst/>
            <a:cxnLst/>
            <a:rect l="l" t="t" r="r" b="b"/>
            <a:pathLst>
              <a:path w="1669415" h="1449070">
                <a:moveTo>
                  <a:pt x="37553" y="970254"/>
                </a:moveTo>
                <a:lnTo>
                  <a:pt x="0" y="970254"/>
                </a:lnTo>
                <a:lnTo>
                  <a:pt x="0" y="1120673"/>
                </a:lnTo>
                <a:lnTo>
                  <a:pt x="143563" y="1122304"/>
                </a:lnTo>
                <a:lnTo>
                  <a:pt x="409018" y="1128403"/>
                </a:lnTo>
                <a:lnTo>
                  <a:pt x="531226" y="1133088"/>
                </a:lnTo>
                <a:lnTo>
                  <a:pt x="646631" y="1139006"/>
                </a:lnTo>
                <a:lnTo>
                  <a:pt x="755391" y="1146265"/>
                </a:lnTo>
                <a:lnTo>
                  <a:pt x="857665" y="1154973"/>
                </a:lnTo>
                <a:lnTo>
                  <a:pt x="953610" y="1165238"/>
                </a:lnTo>
                <a:lnTo>
                  <a:pt x="1043384" y="1177167"/>
                </a:lnTo>
                <a:lnTo>
                  <a:pt x="1127145" y="1190869"/>
                </a:lnTo>
                <a:lnTo>
                  <a:pt x="1205052" y="1206451"/>
                </a:lnTo>
                <a:lnTo>
                  <a:pt x="1277262" y="1224020"/>
                </a:lnTo>
                <a:lnTo>
                  <a:pt x="1343933" y="1243685"/>
                </a:lnTo>
                <a:lnTo>
                  <a:pt x="1405223" y="1265554"/>
                </a:lnTo>
                <a:lnTo>
                  <a:pt x="1461291" y="1289733"/>
                </a:lnTo>
                <a:lnTo>
                  <a:pt x="1512294" y="1316332"/>
                </a:lnTo>
                <a:lnTo>
                  <a:pt x="1558390" y="1345457"/>
                </a:lnTo>
                <a:lnTo>
                  <a:pt x="1599737" y="1377216"/>
                </a:lnTo>
                <a:lnTo>
                  <a:pt x="1636494" y="1411718"/>
                </a:lnTo>
                <a:lnTo>
                  <a:pt x="1668818" y="1449070"/>
                </a:lnTo>
                <a:lnTo>
                  <a:pt x="1668818" y="1049515"/>
                </a:lnTo>
                <a:lnTo>
                  <a:pt x="304558" y="1049515"/>
                </a:lnTo>
                <a:lnTo>
                  <a:pt x="304558" y="1016152"/>
                </a:lnTo>
                <a:lnTo>
                  <a:pt x="180835" y="1016152"/>
                </a:lnTo>
                <a:lnTo>
                  <a:pt x="180835" y="995616"/>
                </a:lnTo>
                <a:lnTo>
                  <a:pt x="37553" y="995616"/>
                </a:lnTo>
                <a:lnTo>
                  <a:pt x="37553" y="970254"/>
                </a:lnTo>
                <a:close/>
              </a:path>
              <a:path w="1669415" h="1449070">
                <a:moveTo>
                  <a:pt x="567397" y="991107"/>
                </a:moveTo>
                <a:lnTo>
                  <a:pt x="508990" y="991107"/>
                </a:lnTo>
                <a:lnTo>
                  <a:pt x="508990" y="1049515"/>
                </a:lnTo>
                <a:lnTo>
                  <a:pt x="567397" y="1049515"/>
                </a:lnTo>
                <a:lnTo>
                  <a:pt x="567397" y="991107"/>
                </a:lnTo>
                <a:close/>
              </a:path>
              <a:path w="1669415" h="1449070">
                <a:moveTo>
                  <a:pt x="1022934" y="745743"/>
                </a:moveTo>
                <a:lnTo>
                  <a:pt x="645883" y="745743"/>
                </a:lnTo>
                <a:lnTo>
                  <a:pt x="645883" y="765759"/>
                </a:lnTo>
                <a:lnTo>
                  <a:pt x="608596" y="765822"/>
                </a:lnTo>
                <a:lnTo>
                  <a:pt x="608596" y="1049515"/>
                </a:lnTo>
                <a:lnTo>
                  <a:pt x="1060221" y="1049515"/>
                </a:lnTo>
                <a:lnTo>
                  <a:pt x="1060221" y="765822"/>
                </a:lnTo>
                <a:lnTo>
                  <a:pt x="1005459" y="765822"/>
                </a:lnTo>
                <a:lnTo>
                  <a:pt x="1022934" y="765759"/>
                </a:lnTo>
                <a:lnTo>
                  <a:pt x="1022934" y="745743"/>
                </a:lnTo>
                <a:close/>
              </a:path>
              <a:path w="1669415" h="1449070">
                <a:moveTo>
                  <a:pt x="1159827" y="991107"/>
                </a:moveTo>
                <a:lnTo>
                  <a:pt x="1101420" y="991107"/>
                </a:lnTo>
                <a:lnTo>
                  <a:pt x="1101420" y="1049515"/>
                </a:lnTo>
                <a:lnTo>
                  <a:pt x="1159827" y="1049515"/>
                </a:lnTo>
                <a:lnTo>
                  <a:pt x="1159827" y="991107"/>
                </a:lnTo>
                <a:close/>
              </a:path>
              <a:path w="1669415" h="1449070">
                <a:moveTo>
                  <a:pt x="1612099" y="849261"/>
                </a:moveTo>
                <a:lnTo>
                  <a:pt x="1487982" y="849261"/>
                </a:lnTo>
                <a:lnTo>
                  <a:pt x="1487982" y="1016152"/>
                </a:lnTo>
                <a:lnTo>
                  <a:pt x="1364259" y="1016152"/>
                </a:lnTo>
                <a:lnTo>
                  <a:pt x="1364259" y="1049515"/>
                </a:lnTo>
                <a:lnTo>
                  <a:pt x="1668818" y="1049515"/>
                </a:lnTo>
                <a:lnTo>
                  <a:pt x="1668818" y="995616"/>
                </a:lnTo>
                <a:lnTo>
                  <a:pt x="1612099" y="995616"/>
                </a:lnTo>
                <a:lnTo>
                  <a:pt x="1612099" y="849261"/>
                </a:lnTo>
                <a:close/>
              </a:path>
              <a:path w="1669415" h="1449070">
                <a:moveTo>
                  <a:pt x="293433" y="961212"/>
                </a:moveTo>
                <a:lnTo>
                  <a:pt x="209994" y="961212"/>
                </a:lnTo>
                <a:lnTo>
                  <a:pt x="209994" y="1016152"/>
                </a:lnTo>
                <a:lnTo>
                  <a:pt x="293433" y="1016152"/>
                </a:lnTo>
                <a:lnTo>
                  <a:pt x="293433" y="961212"/>
                </a:lnTo>
                <a:close/>
              </a:path>
              <a:path w="1669415" h="1449070">
                <a:moveTo>
                  <a:pt x="1458823" y="961212"/>
                </a:moveTo>
                <a:lnTo>
                  <a:pt x="1375384" y="961212"/>
                </a:lnTo>
                <a:lnTo>
                  <a:pt x="1375384" y="1016152"/>
                </a:lnTo>
                <a:lnTo>
                  <a:pt x="1458823" y="1016152"/>
                </a:lnTo>
                <a:lnTo>
                  <a:pt x="1458823" y="961212"/>
                </a:lnTo>
                <a:close/>
              </a:path>
              <a:path w="1669415" h="1449070">
                <a:moveTo>
                  <a:pt x="180835" y="849261"/>
                </a:moveTo>
                <a:lnTo>
                  <a:pt x="56718" y="849261"/>
                </a:lnTo>
                <a:lnTo>
                  <a:pt x="56718" y="995616"/>
                </a:lnTo>
                <a:lnTo>
                  <a:pt x="180835" y="995616"/>
                </a:lnTo>
                <a:lnTo>
                  <a:pt x="180835" y="849261"/>
                </a:lnTo>
                <a:close/>
              </a:path>
              <a:path w="1669415" h="1449070">
                <a:moveTo>
                  <a:pt x="1668818" y="970254"/>
                </a:moveTo>
                <a:lnTo>
                  <a:pt x="1631264" y="970254"/>
                </a:lnTo>
                <a:lnTo>
                  <a:pt x="1631264" y="995616"/>
                </a:lnTo>
                <a:lnTo>
                  <a:pt x="1668818" y="995616"/>
                </a:lnTo>
                <a:lnTo>
                  <a:pt x="1668818" y="970254"/>
                </a:lnTo>
                <a:close/>
              </a:path>
              <a:path w="1669415" h="1449070">
                <a:moveTo>
                  <a:pt x="546531" y="971562"/>
                </a:moveTo>
                <a:lnTo>
                  <a:pt x="529844" y="971562"/>
                </a:lnTo>
                <a:lnTo>
                  <a:pt x="529844" y="991107"/>
                </a:lnTo>
                <a:lnTo>
                  <a:pt x="546531" y="991107"/>
                </a:lnTo>
                <a:lnTo>
                  <a:pt x="546531" y="971562"/>
                </a:lnTo>
                <a:close/>
              </a:path>
              <a:path w="1669415" h="1449070">
                <a:moveTo>
                  <a:pt x="1138961" y="971562"/>
                </a:moveTo>
                <a:lnTo>
                  <a:pt x="1122273" y="971562"/>
                </a:lnTo>
                <a:lnTo>
                  <a:pt x="1122273" y="991107"/>
                </a:lnTo>
                <a:lnTo>
                  <a:pt x="1138961" y="991107"/>
                </a:lnTo>
                <a:lnTo>
                  <a:pt x="1138961" y="971562"/>
                </a:lnTo>
                <a:close/>
              </a:path>
              <a:path w="1669415" h="1449070">
                <a:moveTo>
                  <a:pt x="274828" y="911148"/>
                </a:moveTo>
                <a:lnTo>
                  <a:pt x="228587" y="911148"/>
                </a:lnTo>
                <a:lnTo>
                  <a:pt x="228587" y="961212"/>
                </a:lnTo>
                <a:lnTo>
                  <a:pt x="274828" y="961212"/>
                </a:lnTo>
                <a:lnTo>
                  <a:pt x="274828" y="911148"/>
                </a:lnTo>
                <a:close/>
              </a:path>
              <a:path w="1669415" h="1449070">
                <a:moveTo>
                  <a:pt x="1440218" y="911148"/>
                </a:moveTo>
                <a:lnTo>
                  <a:pt x="1393977" y="911148"/>
                </a:lnTo>
                <a:lnTo>
                  <a:pt x="1393977" y="961212"/>
                </a:lnTo>
                <a:lnTo>
                  <a:pt x="1440218" y="961212"/>
                </a:lnTo>
                <a:lnTo>
                  <a:pt x="1440218" y="911148"/>
                </a:lnTo>
                <a:close/>
              </a:path>
              <a:path w="1669415" h="1449070">
                <a:moveTo>
                  <a:pt x="262661" y="878293"/>
                </a:moveTo>
                <a:lnTo>
                  <a:pt x="240766" y="878293"/>
                </a:lnTo>
                <a:lnTo>
                  <a:pt x="240766" y="911148"/>
                </a:lnTo>
                <a:lnTo>
                  <a:pt x="262661" y="911148"/>
                </a:lnTo>
                <a:lnTo>
                  <a:pt x="262661" y="878293"/>
                </a:lnTo>
                <a:close/>
              </a:path>
              <a:path w="1669415" h="1449070">
                <a:moveTo>
                  <a:pt x="1428051" y="878293"/>
                </a:moveTo>
                <a:lnTo>
                  <a:pt x="1406144" y="878293"/>
                </a:lnTo>
                <a:lnTo>
                  <a:pt x="1406144" y="911148"/>
                </a:lnTo>
                <a:lnTo>
                  <a:pt x="1428051" y="911148"/>
                </a:lnTo>
                <a:lnTo>
                  <a:pt x="1428051" y="878293"/>
                </a:lnTo>
                <a:close/>
              </a:path>
              <a:path w="1669415" h="1449070">
                <a:moveTo>
                  <a:pt x="147980" y="782510"/>
                </a:moveTo>
                <a:lnTo>
                  <a:pt x="89560" y="782510"/>
                </a:lnTo>
                <a:lnTo>
                  <a:pt x="89560" y="849261"/>
                </a:lnTo>
                <a:lnTo>
                  <a:pt x="147980" y="849261"/>
                </a:lnTo>
                <a:lnTo>
                  <a:pt x="147980" y="782510"/>
                </a:lnTo>
                <a:close/>
              </a:path>
              <a:path w="1669415" h="1449070">
                <a:moveTo>
                  <a:pt x="1579245" y="782510"/>
                </a:moveTo>
                <a:lnTo>
                  <a:pt x="1520837" y="782510"/>
                </a:lnTo>
                <a:lnTo>
                  <a:pt x="1520837" y="849261"/>
                </a:lnTo>
                <a:lnTo>
                  <a:pt x="1579245" y="849261"/>
                </a:lnTo>
                <a:lnTo>
                  <a:pt x="1579245" y="782510"/>
                </a:lnTo>
                <a:close/>
              </a:path>
              <a:path w="1669415" h="1449070">
                <a:moveTo>
                  <a:pt x="131292" y="763866"/>
                </a:moveTo>
                <a:lnTo>
                  <a:pt x="106248" y="763866"/>
                </a:lnTo>
                <a:lnTo>
                  <a:pt x="106248" y="782510"/>
                </a:lnTo>
                <a:lnTo>
                  <a:pt x="131292" y="782510"/>
                </a:lnTo>
                <a:lnTo>
                  <a:pt x="131292" y="763866"/>
                </a:lnTo>
                <a:close/>
              </a:path>
              <a:path w="1669415" h="1449070">
                <a:moveTo>
                  <a:pt x="1562557" y="763866"/>
                </a:moveTo>
                <a:lnTo>
                  <a:pt x="1537525" y="763866"/>
                </a:lnTo>
                <a:lnTo>
                  <a:pt x="1537525" y="782510"/>
                </a:lnTo>
                <a:lnTo>
                  <a:pt x="1562557" y="782510"/>
                </a:lnTo>
                <a:lnTo>
                  <a:pt x="1562557" y="763866"/>
                </a:lnTo>
                <a:close/>
              </a:path>
              <a:path w="1669415" h="1449070">
                <a:moveTo>
                  <a:pt x="143802" y="747179"/>
                </a:moveTo>
                <a:lnTo>
                  <a:pt x="93738" y="747179"/>
                </a:lnTo>
                <a:lnTo>
                  <a:pt x="93738" y="763866"/>
                </a:lnTo>
                <a:lnTo>
                  <a:pt x="143802" y="763866"/>
                </a:lnTo>
                <a:lnTo>
                  <a:pt x="143802" y="747179"/>
                </a:lnTo>
                <a:close/>
              </a:path>
              <a:path w="1669415" h="1449070">
                <a:moveTo>
                  <a:pt x="1575066" y="747179"/>
                </a:moveTo>
                <a:lnTo>
                  <a:pt x="1525016" y="747179"/>
                </a:lnTo>
                <a:lnTo>
                  <a:pt x="1525016" y="763866"/>
                </a:lnTo>
                <a:lnTo>
                  <a:pt x="1575066" y="763866"/>
                </a:lnTo>
                <a:lnTo>
                  <a:pt x="1575066" y="747179"/>
                </a:lnTo>
                <a:close/>
              </a:path>
              <a:path w="1669415" h="1449070">
                <a:moveTo>
                  <a:pt x="1005459" y="721232"/>
                </a:moveTo>
                <a:lnTo>
                  <a:pt x="663346" y="721232"/>
                </a:lnTo>
                <a:lnTo>
                  <a:pt x="663346" y="745743"/>
                </a:lnTo>
                <a:lnTo>
                  <a:pt x="1005459" y="745743"/>
                </a:lnTo>
                <a:lnTo>
                  <a:pt x="1005459" y="721232"/>
                </a:lnTo>
                <a:close/>
              </a:path>
              <a:path w="1669415" h="1449070">
                <a:moveTo>
                  <a:pt x="700900" y="670382"/>
                </a:moveTo>
                <a:lnTo>
                  <a:pt x="675868" y="670382"/>
                </a:lnTo>
                <a:lnTo>
                  <a:pt x="675868" y="721232"/>
                </a:lnTo>
                <a:lnTo>
                  <a:pt x="700900" y="721232"/>
                </a:lnTo>
                <a:lnTo>
                  <a:pt x="700900" y="670382"/>
                </a:lnTo>
                <a:close/>
              </a:path>
              <a:path w="1669415" h="1449070">
                <a:moveTo>
                  <a:pt x="955395" y="507098"/>
                </a:moveTo>
                <a:lnTo>
                  <a:pt x="713422" y="507098"/>
                </a:lnTo>
                <a:lnTo>
                  <a:pt x="713422" y="721232"/>
                </a:lnTo>
                <a:lnTo>
                  <a:pt x="955395" y="721232"/>
                </a:lnTo>
                <a:lnTo>
                  <a:pt x="955395" y="507098"/>
                </a:lnTo>
                <a:close/>
              </a:path>
              <a:path w="1669415" h="1449070">
                <a:moveTo>
                  <a:pt x="992949" y="670382"/>
                </a:moveTo>
                <a:lnTo>
                  <a:pt x="967905" y="670382"/>
                </a:lnTo>
                <a:lnTo>
                  <a:pt x="967905" y="721232"/>
                </a:lnTo>
                <a:lnTo>
                  <a:pt x="992949" y="721232"/>
                </a:lnTo>
                <a:lnTo>
                  <a:pt x="992949" y="670382"/>
                </a:lnTo>
                <a:close/>
              </a:path>
              <a:path w="1669415" h="1449070">
                <a:moveTo>
                  <a:pt x="922019" y="459524"/>
                </a:moveTo>
                <a:lnTo>
                  <a:pt x="746798" y="459524"/>
                </a:lnTo>
                <a:lnTo>
                  <a:pt x="746798" y="507098"/>
                </a:lnTo>
                <a:lnTo>
                  <a:pt x="922019" y="507098"/>
                </a:lnTo>
                <a:lnTo>
                  <a:pt x="922019" y="459524"/>
                </a:lnTo>
                <a:close/>
              </a:path>
              <a:path w="1669415" h="1449070">
                <a:moveTo>
                  <a:pt x="904633" y="358012"/>
                </a:moveTo>
                <a:lnTo>
                  <a:pt x="764171" y="358012"/>
                </a:lnTo>
                <a:lnTo>
                  <a:pt x="764171" y="459524"/>
                </a:lnTo>
                <a:lnTo>
                  <a:pt x="904633" y="459524"/>
                </a:lnTo>
                <a:lnTo>
                  <a:pt x="904633" y="358012"/>
                </a:lnTo>
                <a:close/>
              </a:path>
              <a:path w="1669415" h="1449070">
                <a:moveTo>
                  <a:pt x="888288" y="287083"/>
                </a:moveTo>
                <a:lnTo>
                  <a:pt x="780516" y="287083"/>
                </a:lnTo>
                <a:lnTo>
                  <a:pt x="780516" y="358012"/>
                </a:lnTo>
                <a:lnTo>
                  <a:pt x="888288" y="358012"/>
                </a:lnTo>
                <a:lnTo>
                  <a:pt x="888288" y="287083"/>
                </a:lnTo>
                <a:close/>
              </a:path>
              <a:path w="1669415" h="1449070">
                <a:moveTo>
                  <a:pt x="856310" y="170433"/>
                </a:moveTo>
                <a:lnTo>
                  <a:pt x="812507" y="170433"/>
                </a:lnTo>
                <a:lnTo>
                  <a:pt x="812507" y="287083"/>
                </a:lnTo>
                <a:lnTo>
                  <a:pt x="856310" y="287083"/>
                </a:lnTo>
                <a:lnTo>
                  <a:pt x="856310" y="170433"/>
                </a:lnTo>
                <a:close/>
              </a:path>
              <a:path w="1669415" h="1449070">
                <a:moveTo>
                  <a:pt x="849337" y="31546"/>
                </a:moveTo>
                <a:lnTo>
                  <a:pt x="819480" y="31546"/>
                </a:lnTo>
                <a:lnTo>
                  <a:pt x="819480" y="170433"/>
                </a:lnTo>
                <a:lnTo>
                  <a:pt x="849337" y="170433"/>
                </a:lnTo>
                <a:lnTo>
                  <a:pt x="849337" y="31546"/>
                </a:lnTo>
                <a:close/>
              </a:path>
              <a:path w="1669415" h="1449070">
                <a:moveTo>
                  <a:pt x="856703" y="23202"/>
                </a:moveTo>
                <a:lnTo>
                  <a:pt x="812114" y="23202"/>
                </a:lnTo>
                <a:lnTo>
                  <a:pt x="812114" y="31546"/>
                </a:lnTo>
                <a:lnTo>
                  <a:pt x="856703" y="31546"/>
                </a:lnTo>
                <a:lnTo>
                  <a:pt x="856703" y="23202"/>
                </a:lnTo>
                <a:close/>
              </a:path>
              <a:path w="1669415" h="1449070">
                <a:moveTo>
                  <a:pt x="864260" y="0"/>
                </a:moveTo>
                <a:lnTo>
                  <a:pt x="804557" y="0"/>
                </a:lnTo>
                <a:lnTo>
                  <a:pt x="804557" y="23202"/>
                </a:lnTo>
                <a:lnTo>
                  <a:pt x="864260" y="23202"/>
                </a:lnTo>
                <a:lnTo>
                  <a:pt x="864260" y="0"/>
                </a:lnTo>
                <a:close/>
              </a:path>
            </a:pathLst>
          </a:custGeom>
          <a:solidFill>
            <a:srgbClr val="C34941"/>
          </a:solidFill>
        </p:spPr>
        <p:txBody>
          <a:bodyPr wrap="square" lIns="0" tIns="0" rIns="0" bIns="0" rtlCol="0">
            <a:spAutoFit/>
          </a:bodyPr>
          <a:lstStyle/>
          <a:p>
            <a:endParaRPr/>
          </a:p>
        </p:txBody>
      </p:sp>
      <p:sp>
        <p:nvSpPr>
          <p:cNvPr id="6" name="object 6"/>
          <p:cNvSpPr/>
          <p:nvPr/>
        </p:nvSpPr>
        <p:spPr>
          <a:xfrm>
            <a:off x="12188773" y="6014269"/>
            <a:ext cx="3059430" cy="2160270"/>
          </a:xfrm>
          <a:custGeom>
            <a:avLst/>
            <a:gdLst/>
            <a:ahLst/>
            <a:cxnLst/>
            <a:rect l="l" t="t" r="r" b="b"/>
            <a:pathLst>
              <a:path w="3059430" h="2160270">
                <a:moveTo>
                  <a:pt x="1824101" y="0"/>
                </a:moveTo>
                <a:lnTo>
                  <a:pt x="194360" y="0"/>
                </a:lnTo>
                <a:lnTo>
                  <a:pt x="178442" y="645"/>
                </a:lnTo>
                <a:lnTo>
                  <a:pt x="132991" y="9924"/>
                </a:lnTo>
                <a:lnTo>
                  <a:pt x="92054" y="29158"/>
                </a:lnTo>
                <a:lnTo>
                  <a:pt x="56989" y="56986"/>
                </a:lnTo>
                <a:lnTo>
                  <a:pt x="29159" y="92047"/>
                </a:lnTo>
                <a:lnTo>
                  <a:pt x="9924" y="132978"/>
                </a:lnTo>
                <a:lnTo>
                  <a:pt x="645" y="178421"/>
                </a:lnTo>
                <a:lnTo>
                  <a:pt x="0" y="194335"/>
                </a:lnTo>
                <a:lnTo>
                  <a:pt x="0" y="1965769"/>
                </a:lnTo>
                <a:lnTo>
                  <a:pt x="5658" y="2012416"/>
                </a:lnTo>
                <a:lnTo>
                  <a:pt x="21725" y="2055004"/>
                </a:lnTo>
                <a:lnTo>
                  <a:pt x="46841" y="2092173"/>
                </a:lnTo>
                <a:lnTo>
                  <a:pt x="79646" y="2122561"/>
                </a:lnTo>
                <a:lnTo>
                  <a:pt x="118777" y="2144809"/>
                </a:lnTo>
                <a:lnTo>
                  <a:pt x="162875" y="2157556"/>
                </a:lnTo>
                <a:lnTo>
                  <a:pt x="194360" y="2160104"/>
                </a:lnTo>
                <a:lnTo>
                  <a:pt x="2864764" y="2160104"/>
                </a:lnTo>
                <a:lnTo>
                  <a:pt x="2911412" y="2154447"/>
                </a:lnTo>
                <a:lnTo>
                  <a:pt x="2954002" y="2138382"/>
                </a:lnTo>
                <a:lnTo>
                  <a:pt x="2978808" y="2123008"/>
                </a:lnTo>
                <a:lnTo>
                  <a:pt x="194360" y="2123008"/>
                </a:lnTo>
                <a:lnTo>
                  <a:pt x="179674" y="2122328"/>
                </a:lnTo>
                <a:lnTo>
                  <a:pt x="138119" y="2112613"/>
                </a:lnTo>
                <a:lnTo>
                  <a:pt x="101597" y="2092663"/>
                </a:lnTo>
                <a:lnTo>
                  <a:pt x="71751" y="2064118"/>
                </a:lnTo>
                <a:lnTo>
                  <a:pt x="50221" y="2028619"/>
                </a:lnTo>
                <a:lnTo>
                  <a:pt x="38648" y="1987805"/>
                </a:lnTo>
                <a:lnTo>
                  <a:pt x="37109" y="194335"/>
                </a:lnTo>
                <a:lnTo>
                  <a:pt x="37789" y="179648"/>
                </a:lnTo>
                <a:lnTo>
                  <a:pt x="47506" y="138094"/>
                </a:lnTo>
                <a:lnTo>
                  <a:pt x="67460" y="101578"/>
                </a:lnTo>
                <a:lnTo>
                  <a:pt x="96011" y="71737"/>
                </a:lnTo>
                <a:lnTo>
                  <a:pt x="131515" y="50213"/>
                </a:lnTo>
                <a:lnTo>
                  <a:pt x="172333" y="38646"/>
                </a:lnTo>
                <a:lnTo>
                  <a:pt x="1824101" y="37109"/>
                </a:lnTo>
                <a:lnTo>
                  <a:pt x="1824101" y="0"/>
                </a:lnTo>
                <a:close/>
              </a:path>
              <a:path w="3059430" h="2160270">
                <a:moveTo>
                  <a:pt x="2864764" y="0"/>
                </a:moveTo>
                <a:lnTo>
                  <a:pt x="2275725" y="0"/>
                </a:lnTo>
                <a:lnTo>
                  <a:pt x="2275725" y="37109"/>
                </a:lnTo>
                <a:lnTo>
                  <a:pt x="2864764" y="37109"/>
                </a:lnTo>
                <a:lnTo>
                  <a:pt x="2879453" y="37789"/>
                </a:lnTo>
                <a:lnTo>
                  <a:pt x="2921013" y="47503"/>
                </a:lnTo>
                <a:lnTo>
                  <a:pt x="2957534" y="67454"/>
                </a:lnTo>
                <a:lnTo>
                  <a:pt x="2987377" y="96000"/>
                </a:lnTo>
                <a:lnTo>
                  <a:pt x="3008901" y="131501"/>
                </a:lnTo>
                <a:lnTo>
                  <a:pt x="3020467" y="172317"/>
                </a:lnTo>
                <a:lnTo>
                  <a:pt x="3022003" y="1965769"/>
                </a:lnTo>
                <a:lnTo>
                  <a:pt x="3021323" y="1980456"/>
                </a:lnTo>
                <a:lnTo>
                  <a:pt x="3011609" y="2022011"/>
                </a:lnTo>
                <a:lnTo>
                  <a:pt x="2991659" y="2058531"/>
                </a:lnTo>
                <a:lnTo>
                  <a:pt x="2963114" y="2088374"/>
                </a:lnTo>
                <a:lnTo>
                  <a:pt x="2927612" y="2109901"/>
                </a:lnTo>
                <a:lnTo>
                  <a:pt x="2886794" y="2121470"/>
                </a:lnTo>
                <a:lnTo>
                  <a:pt x="194360" y="2123008"/>
                </a:lnTo>
                <a:lnTo>
                  <a:pt x="2978808" y="2123008"/>
                </a:lnTo>
                <a:lnTo>
                  <a:pt x="3012271" y="2092173"/>
                </a:lnTo>
                <a:lnTo>
                  <a:pt x="3037387" y="2055004"/>
                </a:lnTo>
                <a:lnTo>
                  <a:pt x="3053454" y="2012416"/>
                </a:lnTo>
                <a:lnTo>
                  <a:pt x="3059112" y="1965769"/>
                </a:lnTo>
                <a:lnTo>
                  <a:pt x="3059112" y="194335"/>
                </a:lnTo>
                <a:lnTo>
                  <a:pt x="3053454" y="147692"/>
                </a:lnTo>
                <a:lnTo>
                  <a:pt x="3037387" y="105105"/>
                </a:lnTo>
                <a:lnTo>
                  <a:pt x="3012271" y="67936"/>
                </a:lnTo>
                <a:lnTo>
                  <a:pt x="2979469" y="37546"/>
                </a:lnTo>
                <a:lnTo>
                  <a:pt x="2940340" y="15296"/>
                </a:lnTo>
                <a:lnTo>
                  <a:pt x="2896246" y="2548"/>
                </a:lnTo>
                <a:lnTo>
                  <a:pt x="2880680" y="645"/>
                </a:lnTo>
                <a:lnTo>
                  <a:pt x="2864764" y="0"/>
                </a:lnTo>
                <a:close/>
              </a:path>
            </a:pathLst>
          </a:custGeom>
          <a:solidFill>
            <a:srgbClr val="2F2F2F"/>
          </a:solidFill>
        </p:spPr>
        <p:txBody>
          <a:bodyPr wrap="square" lIns="0" tIns="0" rIns="0" bIns="0" rtlCol="0">
            <a:spAutoFit/>
          </a:bodyPr>
          <a:lstStyle/>
          <a:p>
            <a:endParaRPr/>
          </a:p>
        </p:txBody>
      </p:sp>
      <p:sp>
        <p:nvSpPr>
          <p:cNvPr id="7" name="object 7"/>
          <p:cNvSpPr/>
          <p:nvPr/>
        </p:nvSpPr>
        <p:spPr>
          <a:xfrm>
            <a:off x="12389336" y="6224523"/>
            <a:ext cx="365125" cy="281305"/>
          </a:xfrm>
          <a:custGeom>
            <a:avLst/>
            <a:gdLst/>
            <a:ahLst/>
            <a:cxnLst/>
            <a:rect l="l" t="t" r="r" b="b"/>
            <a:pathLst>
              <a:path w="365125" h="281304">
                <a:moveTo>
                  <a:pt x="4483" y="0"/>
                </a:moveTo>
                <a:lnTo>
                  <a:pt x="3594" y="0"/>
                </a:lnTo>
                <a:lnTo>
                  <a:pt x="3208" y="749"/>
                </a:lnTo>
                <a:lnTo>
                  <a:pt x="3136" y="4483"/>
                </a:lnTo>
                <a:lnTo>
                  <a:pt x="3594" y="5384"/>
                </a:lnTo>
                <a:lnTo>
                  <a:pt x="6511" y="5436"/>
                </a:lnTo>
                <a:lnTo>
                  <a:pt x="17765" y="8082"/>
                </a:lnTo>
                <a:lnTo>
                  <a:pt x="30039" y="15920"/>
                </a:lnTo>
                <a:lnTo>
                  <a:pt x="37842" y="25082"/>
                </a:lnTo>
                <a:lnTo>
                  <a:pt x="45415" y="37337"/>
                </a:lnTo>
                <a:lnTo>
                  <a:pt x="45859" y="37782"/>
                </a:lnTo>
                <a:lnTo>
                  <a:pt x="41331" y="231963"/>
                </a:lnTo>
                <a:lnTo>
                  <a:pt x="25569" y="267100"/>
                </a:lnTo>
                <a:lnTo>
                  <a:pt x="1346" y="275691"/>
                </a:lnTo>
                <a:lnTo>
                  <a:pt x="444" y="275691"/>
                </a:lnTo>
                <a:lnTo>
                  <a:pt x="0" y="276580"/>
                </a:lnTo>
                <a:lnTo>
                  <a:pt x="0" y="280174"/>
                </a:lnTo>
                <a:lnTo>
                  <a:pt x="444" y="281076"/>
                </a:lnTo>
                <a:lnTo>
                  <a:pt x="9448" y="281076"/>
                </a:lnTo>
                <a:lnTo>
                  <a:pt x="15887" y="280923"/>
                </a:lnTo>
                <a:lnTo>
                  <a:pt x="20675" y="280631"/>
                </a:lnTo>
                <a:lnTo>
                  <a:pt x="49009" y="280174"/>
                </a:lnTo>
                <a:lnTo>
                  <a:pt x="93992" y="280174"/>
                </a:lnTo>
                <a:lnTo>
                  <a:pt x="93992" y="276580"/>
                </a:lnTo>
                <a:lnTo>
                  <a:pt x="93535" y="275691"/>
                </a:lnTo>
                <a:lnTo>
                  <a:pt x="84857" y="275002"/>
                </a:lnTo>
                <a:lnTo>
                  <a:pt x="73069" y="270353"/>
                </a:lnTo>
                <a:lnTo>
                  <a:pt x="63448" y="261072"/>
                </a:lnTo>
                <a:lnTo>
                  <a:pt x="58230" y="250898"/>
                </a:lnTo>
                <a:lnTo>
                  <a:pt x="55223" y="238530"/>
                </a:lnTo>
                <a:lnTo>
                  <a:pt x="54419" y="223964"/>
                </a:lnTo>
                <a:lnTo>
                  <a:pt x="58000" y="61620"/>
                </a:lnTo>
                <a:lnTo>
                  <a:pt x="117058" y="61620"/>
                </a:lnTo>
                <a:lnTo>
                  <a:pt x="96685" y="23393"/>
                </a:lnTo>
                <a:lnTo>
                  <a:pt x="90970" y="13195"/>
                </a:lnTo>
                <a:lnTo>
                  <a:pt x="87083" y="6756"/>
                </a:lnTo>
                <a:lnTo>
                  <a:pt x="82892" y="1346"/>
                </a:lnTo>
                <a:lnTo>
                  <a:pt x="81874" y="888"/>
                </a:lnTo>
                <a:lnTo>
                  <a:pt x="35217" y="888"/>
                </a:lnTo>
                <a:lnTo>
                  <a:pt x="29819" y="749"/>
                </a:lnTo>
                <a:lnTo>
                  <a:pt x="25641" y="444"/>
                </a:lnTo>
                <a:lnTo>
                  <a:pt x="4483" y="0"/>
                </a:lnTo>
                <a:close/>
              </a:path>
              <a:path w="365125" h="281304">
                <a:moveTo>
                  <a:pt x="93992" y="280174"/>
                </a:moveTo>
                <a:lnTo>
                  <a:pt x="49009" y="280174"/>
                </a:lnTo>
                <a:lnTo>
                  <a:pt x="73736" y="280631"/>
                </a:lnTo>
                <a:lnTo>
                  <a:pt x="78257" y="280923"/>
                </a:lnTo>
                <a:lnTo>
                  <a:pt x="84543" y="281076"/>
                </a:lnTo>
                <a:lnTo>
                  <a:pt x="93535" y="281076"/>
                </a:lnTo>
                <a:lnTo>
                  <a:pt x="93992" y="280174"/>
                </a:lnTo>
                <a:close/>
              </a:path>
              <a:path w="365125" h="281304">
                <a:moveTo>
                  <a:pt x="364426" y="275691"/>
                </a:moveTo>
                <a:lnTo>
                  <a:pt x="248234" y="275691"/>
                </a:lnTo>
                <a:lnTo>
                  <a:pt x="247789" y="276580"/>
                </a:lnTo>
                <a:lnTo>
                  <a:pt x="247789" y="280174"/>
                </a:lnTo>
                <a:lnTo>
                  <a:pt x="248234" y="281076"/>
                </a:lnTo>
                <a:lnTo>
                  <a:pt x="259029" y="281076"/>
                </a:lnTo>
                <a:lnTo>
                  <a:pt x="266839" y="280923"/>
                </a:lnTo>
                <a:lnTo>
                  <a:pt x="272516" y="280631"/>
                </a:lnTo>
                <a:lnTo>
                  <a:pt x="306260" y="280174"/>
                </a:lnTo>
                <a:lnTo>
                  <a:pt x="364718" y="280174"/>
                </a:lnTo>
                <a:lnTo>
                  <a:pt x="364718" y="276580"/>
                </a:lnTo>
                <a:lnTo>
                  <a:pt x="364426" y="275691"/>
                </a:lnTo>
                <a:close/>
              </a:path>
              <a:path w="365125" h="281304">
                <a:moveTo>
                  <a:pt x="364718" y="280174"/>
                </a:moveTo>
                <a:lnTo>
                  <a:pt x="306260" y="280174"/>
                </a:lnTo>
                <a:lnTo>
                  <a:pt x="339534" y="280631"/>
                </a:lnTo>
                <a:lnTo>
                  <a:pt x="345516" y="280923"/>
                </a:lnTo>
                <a:lnTo>
                  <a:pt x="353618" y="281076"/>
                </a:lnTo>
                <a:lnTo>
                  <a:pt x="364426" y="281076"/>
                </a:lnTo>
                <a:lnTo>
                  <a:pt x="364718" y="280174"/>
                </a:lnTo>
                <a:close/>
              </a:path>
              <a:path w="365125" h="281304">
                <a:moveTo>
                  <a:pt x="117058" y="61620"/>
                </a:moveTo>
                <a:lnTo>
                  <a:pt x="58000" y="61620"/>
                </a:lnTo>
                <a:lnTo>
                  <a:pt x="171792" y="277926"/>
                </a:lnTo>
                <a:lnTo>
                  <a:pt x="172389" y="279133"/>
                </a:lnTo>
                <a:lnTo>
                  <a:pt x="173596" y="279730"/>
                </a:lnTo>
                <a:lnTo>
                  <a:pt x="177190" y="279730"/>
                </a:lnTo>
                <a:lnTo>
                  <a:pt x="178384" y="279133"/>
                </a:lnTo>
                <a:lnTo>
                  <a:pt x="178981" y="277926"/>
                </a:lnTo>
                <a:lnTo>
                  <a:pt x="209094" y="207327"/>
                </a:lnTo>
                <a:lnTo>
                  <a:pt x="194716" y="207327"/>
                </a:lnTo>
                <a:lnTo>
                  <a:pt x="117058" y="61620"/>
                </a:lnTo>
                <a:close/>
              </a:path>
              <a:path w="365125" h="281304">
                <a:moveTo>
                  <a:pt x="321760" y="60718"/>
                </a:moveTo>
                <a:lnTo>
                  <a:pt x="271627" y="60718"/>
                </a:lnTo>
                <a:lnTo>
                  <a:pt x="281076" y="244640"/>
                </a:lnTo>
                <a:lnTo>
                  <a:pt x="281439" y="250898"/>
                </a:lnTo>
                <a:lnTo>
                  <a:pt x="281520" y="261899"/>
                </a:lnTo>
                <a:lnTo>
                  <a:pt x="279285" y="268185"/>
                </a:lnTo>
                <a:lnTo>
                  <a:pt x="274435" y="271396"/>
                </a:lnTo>
                <a:lnTo>
                  <a:pt x="264680" y="274619"/>
                </a:lnTo>
                <a:lnTo>
                  <a:pt x="249135" y="275691"/>
                </a:lnTo>
                <a:lnTo>
                  <a:pt x="354520" y="275691"/>
                </a:lnTo>
                <a:lnTo>
                  <a:pt x="330935" y="243858"/>
                </a:lnTo>
                <a:lnTo>
                  <a:pt x="321760" y="60718"/>
                </a:lnTo>
                <a:close/>
              </a:path>
              <a:path w="365125" h="281304">
                <a:moveTo>
                  <a:pt x="296367" y="0"/>
                </a:moveTo>
                <a:lnTo>
                  <a:pt x="290360" y="0"/>
                </a:lnTo>
                <a:lnTo>
                  <a:pt x="287731" y="825"/>
                </a:lnTo>
                <a:lnTo>
                  <a:pt x="283844" y="4114"/>
                </a:lnTo>
                <a:lnTo>
                  <a:pt x="281978" y="7061"/>
                </a:lnTo>
                <a:lnTo>
                  <a:pt x="280174" y="11239"/>
                </a:lnTo>
                <a:lnTo>
                  <a:pt x="194716" y="207327"/>
                </a:lnTo>
                <a:lnTo>
                  <a:pt x="209094" y="207327"/>
                </a:lnTo>
                <a:lnTo>
                  <a:pt x="271627" y="60718"/>
                </a:lnTo>
                <a:lnTo>
                  <a:pt x="321760" y="60718"/>
                </a:lnTo>
                <a:lnTo>
                  <a:pt x="323952" y="21277"/>
                </a:lnTo>
                <a:lnTo>
                  <a:pt x="359333" y="5384"/>
                </a:lnTo>
                <a:lnTo>
                  <a:pt x="360235" y="5384"/>
                </a:lnTo>
                <a:lnTo>
                  <a:pt x="360679" y="4483"/>
                </a:lnTo>
                <a:lnTo>
                  <a:pt x="360679" y="888"/>
                </a:lnTo>
                <a:lnTo>
                  <a:pt x="310299" y="888"/>
                </a:lnTo>
                <a:lnTo>
                  <a:pt x="306311" y="749"/>
                </a:lnTo>
                <a:lnTo>
                  <a:pt x="299427" y="152"/>
                </a:lnTo>
                <a:lnTo>
                  <a:pt x="296367" y="0"/>
                </a:lnTo>
                <a:close/>
              </a:path>
              <a:path w="365125" h="281304">
                <a:moveTo>
                  <a:pt x="79895" y="0"/>
                </a:moveTo>
                <a:lnTo>
                  <a:pt x="71793" y="0"/>
                </a:lnTo>
                <a:lnTo>
                  <a:pt x="68351" y="152"/>
                </a:lnTo>
                <a:lnTo>
                  <a:pt x="65658" y="444"/>
                </a:lnTo>
                <a:lnTo>
                  <a:pt x="41821" y="888"/>
                </a:lnTo>
                <a:lnTo>
                  <a:pt x="81874" y="888"/>
                </a:lnTo>
                <a:lnTo>
                  <a:pt x="79895" y="0"/>
                </a:lnTo>
                <a:close/>
              </a:path>
              <a:path w="365125" h="281304">
                <a:moveTo>
                  <a:pt x="360235" y="0"/>
                </a:moveTo>
                <a:lnTo>
                  <a:pt x="351523" y="0"/>
                </a:lnTo>
                <a:lnTo>
                  <a:pt x="345516" y="152"/>
                </a:lnTo>
                <a:lnTo>
                  <a:pt x="341325" y="444"/>
                </a:lnTo>
                <a:lnTo>
                  <a:pt x="314794" y="888"/>
                </a:lnTo>
                <a:lnTo>
                  <a:pt x="360679" y="888"/>
                </a:lnTo>
                <a:lnTo>
                  <a:pt x="360235" y="0"/>
                </a:lnTo>
                <a:close/>
              </a:path>
            </a:pathLst>
          </a:custGeom>
          <a:solidFill>
            <a:srgbClr val="2F2F2F"/>
          </a:solidFill>
        </p:spPr>
        <p:txBody>
          <a:bodyPr wrap="square" lIns="0" tIns="0" rIns="0" bIns="0" rtlCol="0">
            <a:spAutoFit/>
          </a:bodyPr>
          <a:lstStyle/>
          <a:p>
            <a:endParaRPr/>
          </a:p>
        </p:txBody>
      </p:sp>
      <p:sp>
        <p:nvSpPr>
          <p:cNvPr id="8" name="object 8"/>
          <p:cNvSpPr/>
          <p:nvPr/>
        </p:nvSpPr>
        <p:spPr>
          <a:xfrm>
            <a:off x="12785980" y="6219583"/>
            <a:ext cx="174625" cy="291465"/>
          </a:xfrm>
          <a:custGeom>
            <a:avLst/>
            <a:gdLst/>
            <a:ahLst/>
            <a:cxnLst/>
            <a:rect l="l" t="t" r="r" b="b"/>
            <a:pathLst>
              <a:path w="174625" h="291465">
                <a:moveTo>
                  <a:pt x="3759" y="190752"/>
                </a:moveTo>
                <a:lnTo>
                  <a:pt x="749" y="191057"/>
                </a:lnTo>
                <a:lnTo>
                  <a:pt x="0" y="191730"/>
                </a:lnTo>
                <a:lnTo>
                  <a:pt x="45" y="195754"/>
                </a:lnTo>
                <a:lnTo>
                  <a:pt x="1291" y="260680"/>
                </a:lnTo>
                <a:lnTo>
                  <a:pt x="1371" y="267282"/>
                </a:lnTo>
                <a:lnTo>
                  <a:pt x="43275" y="287600"/>
                </a:lnTo>
                <a:lnTo>
                  <a:pt x="81451" y="291354"/>
                </a:lnTo>
                <a:lnTo>
                  <a:pt x="93903" y="290445"/>
                </a:lnTo>
                <a:lnTo>
                  <a:pt x="106132" y="288275"/>
                </a:lnTo>
                <a:lnTo>
                  <a:pt x="118399" y="284718"/>
                </a:lnTo>
                <a:lnTo>
                  <a:pt x="130810" y="279710"/>
                </a:lnTo>
                <a:lnTo>
                  <a:pt x="82371" y="279710"/>
                </a:lnTo>
                <a:lnTo>
                  <a:pt x="71711" y="276869"/>
                </a:lnTo>
                <a:lnTo>
                  <a:pt x="39701" y="252335"/>
                </a:lnTo>
                <a:lnTo>
                  <a:pt x="17702" y="217498"/>
                </a:lnTo>
                <a:lnTo>
                  <a:pt x="4660" y="191273"/>
                </a:lnTo>
                <a:lnTo>
                  <a:pt x="3759" y="190752"/>
                </a:lnTo>
                <a:close/>
              </a:path>
              <a:path w="174625" h="291465">
                <a:moveTo>
                  <a:pt x="97368" y="0"/>
                </a:moveTo>
                <a:lnTo>
                  <a:pt x="47474" y="9907"/>
                </a:lnTo>
                <a:lnTo>
                  <a:pt x="11131" y="41347"/>
                </a:lnTo>
                <a:lnTo>
                  <a:pt x="4160" y="81612"/>
                </a:lnTo>
                <a:lnTo>
                  <a:pt x="6961" y="94123"/>
                </a:lnTo>
                <a:lnTo>
                  <a:pt x="37958" y="133326"/>
                </a:lnTo>
                <a:lnTo>
                  <a:pt x="71808" y="156659"/>
                </a:lnTo>
                <a:lnTo>
                  <a:pt x="83108" y="164397"/>
                </a:lnTo>
                <a:lnTo>
                  <a:pt x="117104" y="195754"/>
                </a:lnTo>
                <a:lnTo>
                  <a:pt x="129894" y="231903"/>
                </a:lnTo>
                <a:lnTo>
                  <a:pt x="129974" y="249350"/>
                </a:lnTo>
                <a:lnTo>
                  <a:pt x="126092" y="261727"/>
                </a:lnTo>
                <a:lnTo>
                  <a:pt x="119127" y="270548"/>
                </a:lnTo>
                <a:lnTo>
                  <a:pt x="110383" y="275884"/>
                </a:lnTo>
                <a:lnTo>
                  <a:pt x="98655" y="278973"/>
                </a:lnTo>
                <a:lnTo>
                  <a:pt x="82371" y="279710"/>
                </a:lnTo>
                <a:lnTo>
                  <a:pt x="130810" y="279710"/>
                </a:lnTo>
                <a:lnTo>
                  <a:pt x="167780" y="243621"/>
                </a:lnTo>
                <a:lnTo>
                  <a:pt x="174628" y="204183"/>
                </a:lnTo>
                <a:lnTo>
                  <a:pt x="172502" y="193223"/>
                </a:lnTo>
                <a:lnTo>
                  <a:pt x="151765" y="157690"/>
                </a:lnTo>
                <a:lnTo>
                  <a:pt x="114657" y="129376"/>
                </a:lnTo>
                <a:lnTo>
                  <a:pt x="100587" y="120172"/>
                </a:lnTo>
                <a:lnTo>
                  <a:pt x="89983" y="112955"/>
                </a:lnTo>
                <a:lnTo>
                  <a:pt x="53289" y="79157"/>
                </a:lnTo>
                <a:lnTo>
                  <a:pt x="45948" y="39945"/>
                </a:lnTo>
                <a:lnTo>
                  <a:pt x="50403" y="28313"/>
                </a:lnTo>
                <a:lnTo>
                  <a:pt x="59177" y="18007"/>
                </a:lnTo>
                <a:lnTo>
                  <a:pt x="67755" y="13573"/>
                </a:lnTo>
                <a:lnTo>
                  <a:pt x="80051" y="11177"/>
                </a:lnTo>
                <a:lnTo>
                  <a:pt x="158504" y="11002"/>
                </a:lnTo>
                <a:lnTo>
                  <a:pt x="150379" y="7837"/>
                </a:lnTo>
                <a:lnTo>
                  <a:pt x="139294" y="4943"/>
                </a:lnTo>
                <a:lnTo>
                  <a:pt x="122731" y="1758"/>
                </a:lnTo>
                <a:lnTo>
                  <a:pt x="110167" y="439"/>
                </a:lnTo>
                <a:lnTo>
                  <a:pt x="97368" y="0"/>
                </a:lnTo>
                <a:close/>
              </a:path>
              <a:path w="174625" h="291465">
                <a:moveTo>
                  <a:pt x="158504" y="11002"/>
                </a:moveTo>
                <a:lnTo>
                  <a:pt x="97913" y="11002"/>
                </a:lnTo>
                <a:lnTo>
                  <a:pt x="109715" y="14969"/>
                </a:lnTo>
                <a:lnTo>
                  <a:pt x="120388" y="22082"/>
                </a:lnTo>
                <a:lnTo>
                  <a:pt x="143024" y="53379"/>
                </a:lnTo>
                <a:lnTo>
                  <a:pt x="158153" y="87234"/>
                </a:lnTo>
                <a:lnTo>
                  <a:pt x="159054" y="87463"/>
                </a:lnTo>
                <a:lnTo>
                  <a:pt x="162039" y="86561"/>
                </a:lnTo>
                <a:lnTo>
                  <a:pt x="162814" y="85888"/>
                </a:lnTo>
                <a:lnTo>
                  <a:pt x="162814" y="16787"/>
                </a:lnTo>
                <a:lnTo>
                  <a:pt x="162369" y="15060"/>
                </a:lnTo>
                <a:lnTo>
                  <a:pt x="160553" y="12368"/>
                </a:lnTo>
                <a:lnTo>
                  <a:pt x="158750" y="11098"/>
                </a:lnTo>
                <a:lnTo>
                  <a:pt x="158504" y="11002"/>
                </a:lnTo>
                <a:close/>
              </a:path>
            </a:pathLst>
          </a:custGeom>
          <a:solidFill>
            <a:srgbClr val="2F2F2F"/>
          </a:solidFill>
        </p:spPr>
        <p:txBody>
          <a:bodyPr wrap="square" lIns="0" tIns="0" rIns="0" bIns="0" rtlCol="0">
            <a:spAutoFit/>
          </a:bodyPr>
          <a:lstStyle/>
          <a:p>
            <a:endParaRPr/>
          </a:p>
        </p:txBody>
      </p:sp>
      <p:sp>
        <p:nvSpPr>
          <p:cNvPr id="9" name="object 9"/>
          <p:cNvSpPr/>
          <p:nvPr/>
        </p:nvSpPr>
        <p:spPr>
          <a:xfrm>
            <a:off x="12986111" y="6224531"/>
            <a:ext cx="297815" cy="287655"/>
          </a:xfrm>
          <a:custGeom>
            <a:avLst/>
            <a:gdLst/>
            <a:ahLst/>
            <a:cxnLst/>
            <a:rect l="l" t="t" r="r" b="b"/>
            <a:pathLst>
              <a:path w="297815" h="287654">
                <a:moveTo>
                  <a:pt x="105829" y="5372"/>
                </a:moveTo>
                <a:lnTo>
                  <a:pt x="10642" y="5372"/>
                </a:lnTo>
                <a:lnTo>
                  <a:pt x="17494" y="6240"/>
                </a:lnTo>
                <a:lnTo>
                  <a:pt x="26149" y="9525"/>
                </a:lnTo>
                <a:lnTo>
                  <a:pt x="29146" y="12433"/>
                </a:lnTo>
                <a:lnTo>
                  <a:pt x="32435" y="20840"/>
                </a:lnTo>
                <a:lnTo>
                  <a:pt x="33261" y="27419"/>
                </a:lnTo>
                <a:lnTo>
                  <a:pt x="33334" y="57543"/>
                </a:lnTo>
                <a:lnTo>
                  <a:pt x="33804" y="193676"/>
                </a:lnTo>
                <a:lnTo>
                  <a:pt x="50359" y="241979"/>
                </a:lnTo>
                <a:lnTo>
                  <a:pt x="88971" y="275187"/>
                </a:lnTo>
                <a:lnTo>
                  <a:pt x="136516" y="286833"/>
                </a:lnTo>
                <a:lnTo>
                  <a:pt x="151435" y="287292"/>
                </a:lnTo>
                <a:lnTo>
                  <a:pt x="163506" y="286466"/>
                </a:lnTo>
                <a:lnTo>
                  <a:pt x="175412" y="284536"/>
                </a:lnTo>
                <a:lnTo>
                  <a:pt x="187435" y="281343"/>
                </a:lnTo>
                <a:lnTo>
                  <a:pt x="199856" y="276728"/>
                </a:lnTo>
                <a:lnTo>
                  <a:pt x="212948" y="270538"/>
                </a:lnTo>
                <a:lnTo>
                  <a:pt x="157862" y="270534"/>
                </a:lnTo>
                <a:lnTo>
                  <a:pt x="144762" y="268835"/>
                </a:lnTo>
                <a:lnTo>
                  <a:pt x="101445" y="241310"/>
                </a:lnTo>
                <a:lnTo>
                  <a:pt x="85219" y="196439"/>
                </a:lnTo>
                <a:lnTo>
                  <a:pt x="83184" y="165925"/>
                </a:lnTo>
                <a:lnTo>
                  <a:pt x="83296" y="27419"/>
                </a:lnTo>
                <a:lnTo>
                  <a:pt x="84010" y="21666"/>
                </a:lnTo>
                <a:lnTo>
                  <a:pt x="87299" y="12966"/>
                </a:lnTo>
                <a:lnTo>
                  <a:pt x="90322" y="9893"/>
                </a:lnTo>
                <a:lnTo>
                  <a:pt x="98996" y="6299"/>
                </a:lnTo>
                <a:lnTo>
                  <a:pt x="105829" y="5372"/>
                </a:lnTo>
                <a:close/>
              </a:path>
              <a:path w="297815" h="287654">
                <a:moveTo>
                  <a:pt x="201320" y="0"/>
                </a:moveTo>
                <a:lnTo>
                  <a:pt x="201137" y="532"/>
                </a:lnTo>
                <a:lnTo>
                  <a:pt x="201015" y="4483"/>
                </a:lnTo>
                <a:lnTo>
                  <a:pt x="201320" y="5372"/>
                </a:lnTo>
                <a:lnTo>
                  <a:pt x="211227" y="6240"/>
                </a:lnTo>
                <a:lnTo>
                  <a:pt x="223213" y="10827"/>
                </a:lnTo>
                <a:lnTo>
                  <a:pt x="243738" y="57543"/>
                </a:lnTo>
                <a:lnTo>
                  <a:pt x="243474" y="165925"/>
                </a:lnTo>
                <a:lnTo>
                  <a:pt x="241760" y="206672"/>
                </a:lnTo>
                <a:lnTo>
                  <a:pt x="219349" y="251307"/>
                </a:lnTo>
                <a:lnTo>
                  <a:pt x="174012" y="269843"/>
                </a:lnTo>
                <a:lnTo>
                  <a:pt x="157888" y="270538"/>
                </a:lnTo>
                <a:lnTo>
                  <a:pt x="212955" y="270534"/>
                </a:lnTo>
                <a:lnTo>
                  <a:pt x="247971" y="232590"/>
                </a:lnTo>
                <a:lnTo>
                  <a:pt x="259029" y="182587"/>
                </a:lnTo>
                <a:lnTo>
                  <a:pt x="259260" y="50528"/>
                </a:lnTo>
                <a:lnTo>
                  <a:pt x="261177" y="38113"/>
                </a:lnTo>
                <a:lnTo>
                  <a:pt x="265458" y="26434"/>
                </a:lnTo>
                <a:lnTo>
                  <a:pt x="272615" y="14888"/>
                </a:lnTo>
                <a:lnTo>
                  <a:pt x="283181" y="7754"/>
                </a:lnTo>
                <a:lnTo>
                  <a:pt x="296354" y="5372"/>
                </a:lnTo>
                <a:lnTo>
                  <a:pt x="296951" y="5372"/>
                </a:lnTo>
                <a:lnTo>
                  <a:pt x="297256" y="4483"/>
                </a:lnTo>
                <a:lnTo>
                  <a:pt x="297256" y="1341"/>
                </a:lnTo>
                <a:lnTo>
                  <a:pt x="249359" y="1341"/>
                </a:lnTo>
                <a:lnTo>
                  <a:pt x="237867" y="1083"/>
                </a:lnTo>
                <a:lnTo>
                  <a:pt x="223507" y="444"/>
                </a:lnTo>
                <a:lnTo>
                  <a:pt x="201320" y="0"/>
                </a:lnTo>
                <a:close/>
              </a:path>
              <a:path w="297815" h="287654">
                <a:moveTo>
                  <a:pt x="1333" y="0"/>
                </a:moveTo>
                <a:lnTo>
                  <a:pt x="444" y="0"/>
                </a:lnTo>
                <a:lnTo>
                  <a:pt x="0" y="889"/>
                </a:lnTo>
                <a:lnTo>
                  <a:pt x="0" y="4483"/>
                </a:lnTo>
                <a:lnTo>
                  <a:pt x="444" y="5372"/>
                </a:lnTo>
                <a:lnTo>
                  <a:pt x="116027" y="5372"/>
                </a:lnTo>
                <a:lnTo>
                  <a:pt x="116484" y="4483"/>
                </a:lnTo>
                <a:lnTo>
                  <a:pt x="116484" y="1299"/>
                </a:lnTo>
                <a:lnTo>
                  <a:pt x="52076" y="1299"/>
                </a:lnTo>
                <a:lnTo>
                  <a:pt x="39912" y="1005"/>
                </a:lnTo>
                <a:lnTo>
                  <a:pt x="25184" y="444"/>
                </a:lnTo>
                <a:lnTo>
                  <a:pt x="1333" y="0"/>
                </a:lnTo>
                <a:close/>
              </a:path>
              <a:path w="297815" h="287654">
                <a:moveTo>
                  <a:pt x="296951" y="0"/>
                </a:moveTo>
                <a:lnTo>
                  <a:pt x="296354" y="0"/>
                </a:lnTo>
                <a:lnTo>
                  <a:pt x="274538" y="506"/>
                </a:lnTo>
                <a:lnTo>
                  <a:pt x="260738" y="1134"/>
                </a:lnTo>
                <a:lnTo>
                  <a:pt x="249359" y="1341"/>
                </a:lnTo>
                <a:lnTo>
                  <a:pt x="297256" y="1341"/>
                </a:lnTo>
                <a:lnTo>
                  <a:pt x="297134" y="532"/>
                </a:lnTo>
                <a:lnTo>
                  <a:pt x="296951" y="0"/>
                </a:lnTo>
                <a:close/>
              </a:path>
              <a:path w="297815" h="287654">
                <a:moveTo>
                  <a:pt x="116027" y="0"/>
                </a:moveTo>
                <a:lnTo>
                  <a:pt x="115125" y="0"/>
                </a:lnTo>
                <a:lnTo>
                  <a:pt x="90119" y="532"/>
                </a:lnTo>
                <a:lnTo>
                  <a:pt x="77682" y="980"/>
                </a:lnTo>
                <a:lnTo>
                  <a:pt x="65377" y="1240"/>
                </a:lnTo>
                <a:lnTo>
                  <a:pt x="52076" y="1299"/>
                </a:lnTo>
                <a:lnTo>
                  <a:pt x="116484" y="1299"/>
                </a:lnTo>
                <a:lnTo>
                  <a:pt x="116484" y="889"/>
                </a:lnTo>
                <a:lnTo>
                  <a:pt x="116027" y="0"/>
                </a:lnTo>
                <a:close/>
              </a:path>
            </a:pathLst>
          </a:custGeom>
          <a:solidFill>
            <a:srgbClr val="2F2F2F"/>
          </a:solidFill>
        </p:spPr>
        <p:txBody>
          <a:bodyPr wrap="square" lIns="0" tIns="0" rIns="0" bIns="0" rtlCol="0">
            <a:spAutoFit/>
          </a:bodyPr>
          <a:lstStyle/>
          <a:p>
            <a:endParaRPr/>
          </a:p>
        </p:txBody>
      </p:sp>
      <p:sp>
        <p:nvSpPr>
          <p:cNvPr id="10" name="object 10"/>
          <p:cNvSpPr/>
          <p:nvPr/>
        </p:nvSpPr>
        <p:spPr>
          <a:xfrm>
            <a:off x="12381244" y="6694722"/>
            <a:ext cx="1025010" cy="161616"/>
          </a:xfrm>
          <a:prstGeom prst="rect">
            <a:avLst/>
          </a:prstGeom>
          <a:blipFill>
            <a:blip r:embed="rId3" cstate="print"/>
            <a:stretch>
              <a:fillRect/>
            </a:stretch>
          </a:blipFill>
        </p:spPr>
        <p:txBody>
          <a:bodyPr wrap="square" lIns="0" tIns="0" rIns="0" bIns="0" rtlCol="0">
            <a:spAutoFit/>
          </a:bodyPr>
          <a:lstStyle/>
          <a:p>
            <a:endParaRPr/>
          </a:p>
        </p:txBody>
      </p:sp>
      <p:sp>
        <p:nvSpPr>
          <p:cNvPr id="11" name="object 11"/>
          <p:cNvSpPr/>
          <p:nvPr/>
        </p:nvSpPr>
        <p:spPr>
          <a:xfrm>
            <a:off x="12402042" y="7803813"/>
            <a:ext cx="1247490" cy="161628"/>
          </a:xfrm>
          <a:prstGeom prst="rect">
            <a:avLst/>
          </a:prstGeom>
          <a:blipFill>
            <a:blip r:embed="rId4" cstate="print"/>
            <a:stretch>
              <a:fillRect/>
            </a:stretch>
          </a:blipFill>
        </p:spPr>
        <p:txBody>
          <a:bodyPr wrap="square" lIns="0" tIns="0" rIns="0" bIns="0" rtlCol="0">
            <a:spAutoFit/>
          </a:bodyPr>
          <a:lstStyle/>
          <a:p>
            <a:endParaRPr/>
          </a:p>
        </p:txBody>
      </p:sp>
      <p:sp>
        <p:nvSpPr>
          <p:cNvPr id="12" name="object 12"/>
          <p:cNvSpPr/>
          <p:nvPr/>
        </p:nvSpPr>
        <p:spPr>
          <a:xfrm>
            <a:off x="13712225" y="7803813"/>
            <a:ext cx="1322238" cy="162449"/>
          </a:xfrm>
          <a:prstGeom prst="rect">
            <a:avLst/>
          </a:prstGeom>
          <a:blipFill>
            <a:blip r:embed="rId5" cstate="print"/>
            <a:stretch>
              <a:fillRect/>
            </a:stretch>
          </a:blipFill>
        </p:spPr>
        <p:txBody>
          <a:bodyPr wrap="square" lIns="0" tIns="0" rIns="0" bIns="0" rtlCol="0">
            <a:spAutoFit/>
          </a:bodyPr>
          <a:lstStyle/>
          <a:p>
            <a:endParaRPr/>
          </a:p>
        </p:txBody>
      </p:sp>
      <p:sp>
        <p:nvSpPr>
          <p:cNvPr id="13" name="object 13"/>
          <p:cNvSpPr/>
          <p:nvPr/>
        </p:nvSpPr>
        <p:spPr>
          <a:xfrm>
            <a:off x="12387511" y="6995031"/>
            <a:ext cx="956944" cy="670560"/>
          </a:xfrm>
          <a:custGeom>
            <a:avLst/>
            <a:gdLst/>
            <a:ahLst/>
            <a:cxnLst/>
            <a:rect l="l" t="t" r="r" b="b"/>
            <a:pathLst>
              <a:path w="956944" h="670559">
                <a:moveTo>
                  <a:pt x="11798" y="0"/>
                </a:moveTo>
                <a:lnTo>
                  <a:pt x="9461" y="0"/>
                </a:lnTo>
                <a:lnTo>
                  <a:pt x="8378" y="1968"/>
                </a:lnTo>
                <a:lnTo>
                  <a:pt x="8280" y="10731"/>
                </a:lnTo>
                <a:lnTo>
                  <a:pt x="9461" y="12865"/>
                </a:lnTo>
                <a:lnTo>
                  <a:pt x="18760" y="13080"/>
                </a:lnTo>
                <a:lnTo>
                  <a:pt x="30212" y="14502"/>
                </a:lnTo>
                <a:lnTo>
                  <a:pt x="78420" y="37617"/>
                </a:lnTo>
                <a:lnTo>
                  <a:pt x="111222" y="76341"/>
                </a:lnTo>
                <a:lnTo>
                  <a:pt x="119189" y="89027"/>
                </a:lnTo>
                <a:lnTo>
                  <a:pt x="120357" y="90106"/>
                </a:lnTo>
                <a:lnTo>
                  <a:pt x="109723" y="534344"/>
                </a:lnTo>
                <a:lnTo>
                  <a:pt x="104724" y="573862"/>
                </a:lnTo>
                <a:lnTo>
                  <a:pt x="83416" y="619326"/>
                </a:lnTo>
                <a:lnTo>
                  <a:pt x="54935" y="645194"/>
                </a:lnTo>
                <a:lnTo>
                  <a:pt x="17780" y="656699"/>
                </a:lnTo>
                <a:lnTo>
                  <a:pt x="3543" y="657466"/>
                </a:lnTo>
                <a:lnTo>
                  <a:pt x="1206" y="657466"/>
                </a:lnTo>
                <a:lnTo>
                  <a:pt x="0" y="659612"/>
                </a:lnTo>
                <a:lnTo>
                  <a:pt x="0" y="668197"/>
                </a:lnTo>
                <a:lnTo>
                  <a:pt x="1206" y="670344"/>
                </a:lnTo>
                <a:lnTo>
                  <a:pt x="18633" y="670277"/>
                </a:lnTo>
                <a:lnTo>
                  <a:pt x="32146" y="670076"/>
                </a:lnTo>
                <a:lnTo>
                  <a:pt x="44032" y="669738"/>
                </a:lnTo>
                <a:lnTo>
                  <a:pt x="54292" y="669264"/>
                </a:lnTo>
                <a:lnTo>
                  <a:pt x="128612" y="668197"/>
                </a:lnTo>
                <a:lnTo>
                  <a:pt x="246595" y="668197"/>
                </a:lnTo>
                <a:lnTo>
                  <a:pt x="246595" y="659612"/>
                </a:lnTo>
                <a:lnTo>
                  <a:pt x="245414" y="657466"/>
                </a:lnTo>
                <a:lnTo>
                  <a:pt x="232109" y="657019"/>
                </a:lnTo>
                <a:lnTo>
                  <a:pt x="219022" y="655125"/>
                </a:lnTo>
                <a:lnTo>
                  <a:pt x="174524" y="631204"/>
                </a:lnTo>
                <a:lnTo>
                  <a:pt x="149499" y="589085"/>
                </a:lnTo>
                <a:lnTo>
                  <a:pt x="142952" y="549227"/>
                </a:lnTo>
                <a:lnTo>
                  <a:pt x="142773" y="534123"/>
                </a:lnTo>
                <a:lnTo>
                  <a:pt x="152196" y="146939"/>
                </a:lnTo>
                <a:lnTo>
                  <a:pt x="306924" y="146939"/>
                </a:lnTo>
                <a:lnTo>
                  <a:pt x="248782" y="47862"/>
                </a:lnTo>
                <a:lnTo>
                  <a:pt x="226667" y="14502"/>
                </a:lnTo>
                <a:lnTo>
                  <a:pt x="211839" y="2135"/>
                </a:lnTo>
                <a:lnTo>
                  <a:pt x="104474" y="2135"/>
                </a:lnTo>
                <a:lnTo>
                  <a:pt x="90380" y="1977"/>
                </a:lnTo>
                <a:lnTo>
                  <a:pt x="77972" y="1627"/>
                </a:lnTo>
                <a:lnTo>
                  <a:pt x="67259" y="1079"/>
                </a:lnTo>
                <a:lnTo>
                  <a:pt x="11798" y="0"/>
                </a:lnTo>
                <a:close/>
              </a:path>
              <a:path w="956944" h="670559">
                <a:moveTo>
                  <a:pt x="246595" y="668197"/>
                </a:moveTo>
                <a:lnTo>
                  <a:pt x="128612" y="668197"/>
                </a:lnTo>
                <a:lnTo>
                  <a:pt x="214117" y="670062"/>
                </a:lnTo>
                <a:lnTo>
                  <a:pt x="227653" y="670273"/>
                </a:lnTo>
                <a:lnTo>
                  <a:pt x="245414" y="670344"/>
                </a:lnTo>
                <a:lnTo>
                  <a:pt x="246595" y="668197"/>
                </a:lnTo>
                <a:close/>
              </a:path>
              <a:path w="956944" h="670559">
                <a:moveTo>
                  <a:pt x="843232" y="144792"/>
                </a:moveTo>
                <a:lnTo>
                  <a:pt x="712609" y="144792"/>
                </a:lnTo>
                <a:lnTo>
                  <a:pt x="737374" y="583463"/>
                </a:lnTo>
                <a:lnTo>
                  <a:pt x="737438" y="617300"/>
                </a:lnTo>
                <a:lnTo>
                  <a:pt x="709812" y="651504"/>
                </a:lnTo>
                <a:lnTo>
                  <a:pt x="670982" y="657093"/>
                </a:lnTo>
                <a:lnTo>
                  <a:pt x="653605" y="657466"/>
                </a:lnTo>
                <a:lnTo>
                  <a:pt x="651268" y="657466"/>
                </a:lnTo>
                <a:lnTo>
                  <a:pt x="650087" y="659612"/>
                </a:lnTo>
                <a:lnTo>
                  <a:pt x="650087" y="668197"/>
                </a:lnTo>
                <a:lnTo>
                  <a:pt x="651268" y="670344"/>
                </a:lnTo>
                <a:lnTo>
                  <a:pt x="680774" y="670189"/>
                </a:lnTo>
                <a:lnTo>
                  <a:pt x="693590" y="669974"/>
                </a:lnTo>
                <a:lnTo>
                  <a:pt x="704993" y="669666"/>
                </a:lnTo>
                <a:lnTo>
                  <a:pt x="714984" y="669264"/>
                </a:lnTo>
                <a:lnTo>
                  <a:pt x="803465" y="668197"/>
                </a:lnTo>
                <a:lnTo>
                  <a:pt x="956830" y="668197"/>
                </a:lnTo>
                <a:lnTo>
                  <a:pt x="956830" y="659612"/>
                </a:lnTo>
                <a:lnTo>
                  <a:pt x="956030" y="657466"/>
                </a:lnTo>
                <a:lnTo>
                  <a:pt x="949932" y="657445"/>
                </a:lnTo>
                <a:lnTo>
                  <a:pt x="934432" y="656994"/>
                </a:lnTo>
                <a:lnTo>
                  <a:pt x="890302" y="647082"/>
                </a:lnTo>
                <a:lnTo>
                  <a:pt x="871893" y="613004"/>
                </a:lnTo>
                <a:lnTo>
                  <a:pt x="868349" y="583463"/>
                </a:lnTo>
                <a:lnTo>
                  <a:pt x="843232" y="144792"/>
                </a:lnTo>
                <a:close/>
              </a:path>
              <a:path w="956944" h="670559">
                <a:moveTo>
                  <a:pt x="956830" y="668197"/>
                </a:moveTo>
                <a:lnTo>
                  <a:pt x="803465" y="668197"/>
                </a:lnTo>
                <a:lnTo>
                  <a:pt x="890913" y="669271"/>
                </a:lnTo>
                <a:lnTo>
                  <a:pt x="900990" y="669659"/>
                </a:lnTo>
                <a:lnTo>
                  <a:pt x="925096" y="670173"/>
                </a:lnTo>
                <a:lnTo>
                  <a:pt x="956030" y="670344"/>
                </a:lnTo>
                <a:lnTo>
                  <a:pt x="956830" y="668197"/>
                </a:lnTo>
                <a:close/>
              </a:path>
              <a:path w="956944" h="670559">
                <a:moveTo>
                  <a:pt x="306924" y="146939"/>
                </a:moveTo>
                <a:lnTo>
                  <a:pt x="152196" y="146939"/>
                </a:lnTo>
                <a:lnTo>
                  <a:pt x="450684" y="662838"/>
                </a:lnTo>
                <a:lnTo>
                  <a:pt x="452259" y="665708"/>
                </a:lnTo>
                <a:lnTo>
                  <a:pt x="455422" y="667118"/>
                </a:lnTo>
                <a:lnTo>
                  <a:pt x="464845" y="667118"/>
                </a:lnTo>
                <a:lnTo>
                  <a:pt x="467995" y="665708"/>
                </a:lnTo>
                <a:lnTo>
                  <a:pt x="469569" y="662838"/>
                </a:lnTo>
                <a:lnTo>
                  <a:pt x="548569" y="494449"/>
                </a:lnTo>
                <a:lnTo>
                  <a:pt x="510857" y="494449"/>
                </a:lnTo>
                <a:lnTo>
                  <a:pt x="306924" y="146939"/>
                </a:lnTo>
                <a:close/>
              </a:path>
              <a:path w="956944" h="670559">
                <a:moveTo>
                  <a:pt x="777494" y="0"/>
                </a:moveTo>
                <a:lnTo>
                  <a:pt x="735025" y="26809"/>
                </a:lnTo>
                <a:lnTo>
                  <a:pt x="510857" y="494449"/>
                </a:lnTo>
                <a:lnTo>
                  <a:pt x="548569" y="494449"/>
                </a:lnTo>
                <a:lnTo>
                  <a:pt x="712609" y="144792"/>
                </a:lnTo>
                <a:lnTo>
                  <a:pt x="843232" y="144792"/>
                </a:lnTo>
                <a:lnTo>
                  <a:pt x="839866" y="86004"/>
                </a:lnTo>
                <a:lnTo>
                  <a:pt x="841182" y="72625"/>
                </a:lnTo>
                <a:lnTo>
                  <a:pt x="844379" y="60448"/>
                </a:lnTo>
                <a:lnTo>
                  <a:pt x="875635" y="24866"/>
                </a:lnTo>
                <a:lnTo>
                  <a:pt x="926370" y="13345"/>
                </a:lnTo>
                <a:lnTo>
                  <a:pt x="942670" y="12865"/>
                </a:lnTo>
                <a:lnTo>
                  <a:pt x="945032" y="12865"/>
                </a:lnTo>
                <a:lnTo>
                  <a:pt x="946200" y="10731"/>
                </a:lnTo>
                <a:lnTo>
                  <a:pt x="946180" y="2109"/>
                </a:lnTo>
                <a:lnTo>
                  <a:pt x="819356" y="2109"/>
                </a:lnTo>
                <a:lnTo>
                  <a:pt x="806290" y="1775"/>
                </a:lnTo>
                <a:lnTo>
                  <a:pt x="794613" y="1079"/>
                </a:lnTo>
                <a:lnTo>
                  <a:pt x="785558" y="381"/>
                </a:lnTo>
                <a:lnTo>
                  <a:pt x="777494" y="0"/>
                </a:lnTo>
                <a:close/>
              </a:path>
              <a:path w="956944" h="670559">
                <a:moveTo>
                  <a:pt x="197267" y="4"/>
                </a:moveTo>
                <a:lnTo>
                  <a:pt x="183470" y="314"/>
                </a:lnTo>
                <a:lnTo>
                  <a:pt x="172250" y="1079"/>
                </a:lnTo>
                <a:lnTo>
                  <a:pt x="104474" y="2135"/>
                </a:lnTo>
                <a:lnTo>
                  <a:pt x="211839" y="2135"/>
                </a:lnTo>
                <a:lnTo>
                  <a:pt x="197267" y="4"/>
                </a:lnTo>
                <a:close/>
              </a:path>
              <a:path w="956944" h="670559">
                <a:moveTo>
                  <a:pt x="945032" y="0"/>
                </a:moveTo>
                <a:lnTo>
                  <a:pt x="931358" y="42"/>
                </a:lnTo>
                <a:lnTo>
                  <a:pt x="917342" y="237"/>
                </a:lnTo>
                <a:lnTo>
                  <a:pt x="905382" y="585"/>
                </a:lnTo>
                <a:lnTo>
                  <a:pt x="895477" y="1079"/>
                </a:lnTo>
                <a:lnTo>
                  <a:pt x="819356" y="2109"/>
                </a:lnTo>
                <a:lnTo>
                  <a:pt x="946180" y="2109"/>
                </a:lnTo>
                <a:lnTo>
                  <a:pt x="945032" y="0"/>
                </a:lnTo>
                <a:close/>
              </a:path>
            </a:pathLst>
          </a:custGeom>
          <a:solidFill>
            <a:srgbClr val="2F2F2F"/>
          </a:solidFill>
        </p:spPr>
        <p:txBody>
          <a:bodyPr wrap="square" lIns="0" tIns="0" rIns="0" bIns="0" rtlCol="0">
            <a:spAutoFit/>
          </a:bodyPr>
          <a:lstStyle/>
          <a:p>
            <a:endParaRPr/>
          </a:p>
        </p:txBody>
      </p:sp>
      <p:sp>
        <p:nvSpPr>
          <p:cNvPr id="14" name="object 14"/>
          <p:cNvSpPr/>
          <p:nvPr/>
        </p:nvSpPr>
        <p:spPr>
          <a:xfrm>
            <a:off x="13693548" y="6983355"/>
            <a:ext cx="459105" cy="694690"/>
          </a:xfrm>
          <a:custGeom>
            <a:avLst/>
            <a:gdLst/>
            <a:ahLst/>
            <a:cxnLst/>
            <a:rect l="l" t="t" r="r" b="b"/>
            <a:pathLst>
              <a:path w="459105" h="694690">
                <a:moveTo>
                  <a:pt x="9829" y="455930"/>
                </a:moveTo>
                <a:lnTo>
                  <a:pt x="1943" y="455930"/>
                </a:lnTo>
                <a:lnTo>
                  <a:pt x="0" y="457200"/>
                </a:lnTo>
                <a:lnTo>
                  <a:pt x="0" y="462280"/>
                </a:lnTo>
                <a:lnTo>
                  <a:pt x="3437" y="627380"/>
                </a:lnTo>
                <a:lnTo>
                  <a:pt x="3543" y="637540"/>
                </a:lnTo>
                <a:lnTo>
                  <a:pt x="23787" y="657860"/>
                </a:lnTo>
                <a:lnTo>
                  <a:pt x="32073" y="662940"/>
                </a:lnTo>
                <a:lnTo>
                  <a:pt x="42108" y="666750"/>
                </a:lnTo>
                <a:lnTo>
                  <a:pt x="54037" y="670560"/>
                </a:lnTo>
                <a:lnTo>
                  <a:pt x="68003" y="675640"/>
                </a:lnTo>
                <a:lnTo>
                  <a:pt x="84152" y="679450"/>
                </a:lnTo>
                <a:lnTo>
                  <a:pt x="102629" y="684530"/>
                </a:lnTo>
                <a:lnTo>
                  <a:pt x="114368" y="687070"/>
                </a:lnTo>
                <a:lnTo>
                  <a:pt x="126158" y="688340"/>
                </a:lnTo>
                <a:lnTo>
                  <a:pt x="138079" y="690880"/>
                </a:lnTo>
                <a:lnTo>
                  <a:pt x="175447" y="694690"/>
                </a:lnTo>
                <a:lnTo>
                  <a:pt x="229733" y="694690"/>
                </a:lnTo>
                <a:lnTo>
                  <a:pt x="267257" y="690880"/>
                </a:lnTo>
                <a:lnTo>
                  <a:pt x="279571" y="688340"/>
                </a:lnTo>
                <a:lnTo>
                  <a:pt x="291838" y="684530"/>
                </a:lnTo>
                <a:lnTo>
                  <a:pt x="304087" y="681990"/>
                </a:lnTo>
                <a:lnTo>
                  <a:pt x="316346" y="678180"/>
                </a:lnTo>
                <a:lnTo>
                  <a:pt x="341017" y="668020"/>
                </a:lnTo>
                <a:lnTo>
                  <a:pt x="222421" y="668020"/>
                </a:lnTo>
                <a:lnTo>
                  <a:pt x="209854" y="666750"/>
                </a:lnTo>
                <a:lnTo>
                  <a:pt x="150682" y="643890"/>
                </a:lnTo>
                <a:lnTo>
                  <a:pt x="120673" y="619760"/>
                </a:lnTo>
                <a:lnTo>
                  <a:pt x="86900" y="581660"/>
                </a:lnTo>
                <a:lnTo>
                  <a:pt x="78961" y="571500"/>
                </a:lnTo>
                <a:lnTo>
                  <a:pt x="71143" y="560070"/>
                </a:lnTo>
                <a:lnTo>
                  <a:pt x="65433" y="551180"/>
                </a:lnTo>
                <a:lnTo>
                  <a:pt x="59535" y="541020"/>
                </a:lnTo>
                <a:lnTo>
                  <a:pt x="53448" y="530860"/>
                </a:lnTo>
                <a:lnTo>
                  <a:pt x="47173" y="520700"/>
                </a:lnTo>
                <a:lnTo>
                  <a:pt x="40709" y="509270"/>
                </a:lnTo>
                <a:lnTo>
                  <a:pt x="34056" y="497840"/>
                </a:lnTo>
                <a:lnTo>
                  <a:pt x="27215" y="485140"/>
                </a:lnTo>
                <a:lnTo>
                  <a:pt x="20185" y="472440"/>
                </a:lnTo>
                <a:lnTo>
                  <a:pt x="12966" y="459740"/>
                </a:lnTo>
                <a:lnTo>
                  <a:pt x="12166" y="457200"/>
                </a:lnTo>
                <a:lnTo>
                  <a:pt x="9829" y="455930"/>
                </a:lnTo>
                <a:close/>
              </a:path>
              <a:path w="459105" h="694690">
                <a:moveTo>
                  <a:pt x="247983" y="0"/>
                </a:moveTo>
                <a:lnTo>
                  <a:pt x="197562" y="5080"/>
                </a:lnTo>
                <a:lnTo>
                  <a:pt x="135356" y="20320"/>
                </a:lnTo>
                <a:lnTo>
                  <a:pt x="90008" y="41910"/>
                </a:lnTo>
                <a:lnTo>
                  <a:pt x="59424" y="64770"/>
                </a:lnTo>
                <a:lnTo>
                  <a:pt x="32873" y="92710"/>
                </a:lnTo>
                <a:lnTo>
                  <a:pt x="13782" y="138430"/>
                </a:lnTo>
                <a:lnTo>
                  <a:pt x="9607" y="181610"/>
                </a:lnTo>
                <a:lnTo>
                  <a:pt x="10756" y="194310"/>
                </a:lnTo>
                <a:lnTo>
                  <a:pt x="20776" y="231140"/>
                </a:lnTo>
                <a:lnTo>
                  <a:pt x="40782" y="264160"/>
                </a:lnTo>
                <a:lnTo>
                  <a:pt x="75849" y="300990"/>
                </a:lnTo>
                <a:lnTo>
                  <a:pt x="93115" y="313690"/>
                </a:lnTo>
                <a:lnTo>
                  <a:pt x="101070" y="320040"/>
                </a:lnTo>
                <a:lnTo>
                  <a:pt x="109792" y="325120"/>
                </a:lnTo>
                <a:lnTo>
                  <a:pt x="119351" y="331470"/>
                </a:lnTo>
                <a:lnTo>
                  <a:pt x="129819" y="339090"/>
                </a:lnTo>
                <a:lnTo>
                  <a:pt x="141266" y="345440"/>
                </a:lnTo>
                <a:lnTo>
                  <a:pt x="153763" y="353060"/>
                </a:lnTo>
                <a:lnTo>
                  <a:pt x="167382" y="361950"/>
                </a:lnTo>
                <a:lnTo>
                  <a:pt x="194769" y="378460"/>
                </a:lnTo>
                <a:lnTo>
                  <a:pt x="206708" y="386080"/>
                </a:lnTo>
                <a:lnTo>
                  <a:pt x="218024" y="392430"/>
                </a:lnTo>
                <a:lnTo>
                  <a:pt x="228729" y="400050"/>
                </a:lnTo>
                <a:lnTo>
                  <a:pt x="265697" y="425450"/>
                </a:lnTo>
                <a:lnTo>
                  <a:pt x="300150" y="458470"/>
                </a:lnTo>
                <a:lnTo>
                  <a:pt x="324900" y="491490"/>
                </a:lnTo>
                <a:lnTo>
                  <a:pt x="339809" y="535940"/>
                </a:lnTo>
                <a:lnTo>
                  <a:pt x="342791" y="580390"/>
                </a:lnTo>
                <a:lnTo>
                  <a:pt x="340931" y="595630"/>
                </a:lnTo>
                <a:lnTo>
                  <a:pt x="319077" y="640080"/>
                </a:lnTo>
                <a:lnTo>
                  <a:pt x="280118" y="661670"/>
                </a:lnTo>
                <a:lnTo>
                  <a:pt x="239356" y="668020"/>
                </a:lnTo>
                <a:lnTo>
                  <a:pt x="341017" y="668020"/>
                </a:lnTo>
                <a:lnTo>
                  <a:pt x="384811" y="643890"/>
                </a:lnTo>
                <a:lnTo>
                  <a:pt x="394647" y="635000"/>
                </a:lnTo>
                <a:lnTo>
                  <a:pt x="404102" y="627380"/>
                </a:lnTo>
                <a:lnTo>
                  <a:pt x="430502" y="596900"/>
                </a:lnTo>
                <a:lnTo>
                  <a:pt x="451816" y="552450"/>
                </a:lnTo>
                <a:lnTo>
                  <a:pt x="458444" y="514350"/>
                </a:lnTo>
                <a:lnTo>
                  <a:pt x="458796" y="501650"/>
                </a:lnTo>
                <a:lnTo>
                  <a:pt x="458783" y="497840"/>
                </a:lnTo>
                <a:lnTo>
                  <a:pt x="449534" y="450850"/>
                </a:lnTo>
                <a:lnTo>
                  <a:pt x="431080" y="415290"/>
                </a:lnTo>
                <a:lnTo>
                  <a:pt x="399384" y="378460"/>
                </a:lnTo>
                <a:lnTo>
                  <a:pt x="367581" y="351790"/>
                </a:lnTo>
                <a:lnTo>
                  <a:pt x="359676" y="346710"/>
                </a:lnTo>
                <a:lnTo>
                  <a:pt x="351151" y="340360"/>
                </a:lnTo>
                <a:lnTo>
                  <a:pt x="341933" y="335280"/>
                </a:lnTo>
                <a:lnTo>
                  <a:pt x="331952" y="327660"/>
                </a:lnTo>
                <a:lnTo>
                  <a:pt x="321134" y="321310"/>
                </a:lnTo>
                <a:lnTo>
                  <a:pt x="309409" y="313690"/>
                </a:lnTo>
                <a:lnTo>
                  <a:pt x="296705" y="306070"/>
                </a:lnTo>
                <a:lnTo>
                  <a:pt x="282948" y="298450"/>
                </a:lnTo>
                <a:lnTo>
                  <a:pt x="268069" y="289560"/>
                </a:lnTo>
                <a:lnTo>
                  <a:pt x="256705" y="283210"/>
                </a:lnTo>
                <a:lnTo>
                  <a:pt x="245741" y="275590"/>
                </a:lnTo>
                <a:lnTo>
                  <a:pt x="235095" y="269240"/>
                </a:lnTo>
                <a:lnTo>
                  <a:pt x="224689" y="262890"/>
                </a:lnTo>
                <a:lnTo>
                  <a:pt x="214443" y="255270"/>
                </a:lnTo>
                <a:lnTo>
                  <a:pt x="194107" y="242570"/>
                </a:lnTo>
                <a:lnTo>
                  <a:pt x="183859" y="234950"/>
                </a:lnTo>
                <a:lnTo>
                  <a:pt x="173902" y="226060"/>
                </a:lnTo>
                <a:lnTo>
                  <a:pt x="164516" y="218440"/>
                </a:lnTo>
                <a:lnTo>
                  <a:pt x="155703" y="208280"/>
                </a:lnTo>
                <a:lnTo>
                  <a:pt x="147464" y="199390"/>
                </a:lnTo>
                <a:lnTo>
                  <a:pt x="139801" y="189230"/>
                </a:lnTo>
                <a:lnTo>
                  <a:pt x="139107" y="187960"/>
                </a:lnTo>
                <a:lnTo>
                  <a:pt x="132646" y="177800"/>
                </a:lnTo>
                <a:lnTo>
                  <a:pt x="127367" y="167640"/>
                </a:lnTo>
                <a:lnTo>
                  <a:pt x="123271" y="156210"/>
                </a:lnTo>
                <a:lnTo>
                  <a:pt x="120359" y="143510"/>
                </a:lnTo>
                <a:lnTo>
                  <a:pt x="118633" y="129540"/>
                </a:lnTo>
                <a:lnTo>
                  <a:pt x="118094" y="115570"/>
                </a:lnTo>
                <a:lnTo>
                  <a:pt x="119430" y="101600"/>
                </a:lnTo>
                <a:lnTo>
                  <a:pt x="141092" y="55880"/>
                </a:lnTo>
                <a:lnTo>
                  <a:pt x="180188" y="31750"/>
                </a:lnTo>
                <a:lnTo>
                  <a:pt x="237906" y="24130"/>
                </a:lnTo>
                <a:lnTo>
                  <a:pt x="408937" y="24130"/>
                </a:lnTo>
                <a:lnTo>
                  <a:pt x="401403" y="21590"/>
                </a:lnTo>
                <a:lnTo>
                  <a:pt x="391121" y="17780"/>
                </a:lnTo>
                <a:lnTo>
                  <a:pt x="379660" y="15240"/>
                </a:lnTo>
                <a:lnTo>
                  <a:pt x="366899" y="12700"/>
                </a:lnTo>
                <a:lnTo>
                  <a:pt x="352720" y="10160"/>
                </a:lnTo>
                <a:lnTo>
                  <a:pt x="337004" y="6350"/>
                </a:lnTo>
                <a:lnTo>
                  <a:pt x="289232" y="1270"/>
                </a:lnTo>
                <a:lnTo>
                  <a:pt x="262528" y="1270"/>
                </a:lnTo>
                <a:lnTo>
                  <a:pt x="247983" y="0"/>
                </a:lnTo>
                <a:close/>
              </a:path>
              <a:path w="459105" h="694690">
                <a:moveTo>
                  <a:pt x="408937" y="24130"/>
                </a:moveTo>
                <a:lnTo>
                  <a:pt x="237906" y="24130"/>
                </a:lnTo>
                <a:lnTo>
                  <a:pt x="251345" y="25400"/>
                </a:lnTo>
                <a:lnTo>
                  <a:pt x="264193" y="27940"/>
                </a:lnTo>
                <a:lnTo>
                  <a:pt x="310178" y="48260"/>
                </a:lnTo>
                <a:lnTo>
                  <a:pt x="339703" y="76200"/>
                </a:lnTo>
                <a:lnTo>
                  <a:pt x="367857" y="115570"/>
                </a:lnTo>
                <a:lnTo>
                  <a:pt x="374444" y="127000"/>
                </a:lnTo>
                <a:lnTo>
                  <a:pt x="380850" y="137160"/>
                </a:lnTo>
                <a:lnTo>
                  <a:pt x="387075" y="149860"/>
                </a:lnTo>
                <a:lnTo>
                  <a:pt x="393121" y="161290"/>
                </a:lnTo>
                <a:lnTo>
                  <a:pt x="398986" y="173990"/>
                </a:lnTo>
                <a:lnTo>
                  <a:pt x="404672" y="186690"/>
                </a:lnTo>
                <a:lnTo>
                  <a:pt x="414096" y="207010"/>
                </a:lnTo>
                <a:lnTo>
                  <a:pt x="414870" y="208280"/>
                </a:lnTo>
                <a:lnTo>
                  <a:pt x="417245" y="209550"/>
                </a:lnTo>
                <a:lnTo>
                  <a:pt x="425119" y="207010"/>
                </a:lnTo>
                <a:lnTo>
                  <a:pt x="427088" y="205740"/>
                </a:lnTo>
                <a:lnTo>
                  <a:pt x="427088" y="40640"/>
                </a:lnTo>
                <a:lnTo>
                  <a:pt x="425894" y="36830"/>
                </a:lnTo>
                <a:lnTo>
                  <a:pt x="421182" y="30480"/>
                </a:lnTo>
                <a:lnTo>
                  <a:pt x="416471" y="26670"/>
                </a:lnTo>
                <a:lnTo>
                  <a:pt x="408937" y="24130"/>
                </a:lnTo>
                <a:close/>
              </a:path>
            </a:pathLst>
          </a:custGeom>
          <a:solidFill>
            <a:srgbClr val="C34941"/>
          </a:solidFill>
        </p:spPr>
        <p:txBody>
          <a:bodyPr wrap="square" lIns="0" tIns="0" rIns="0" bIns="0" rtlCol="0">
            <a:spAutoFit/>
          </a:bodyPr>
          <a:lstStyle/>
          <a:p>
            <a:endParaRPr/>
          </a:p>
        </p:txBody>
      </p:sp>
      <p:sp>
        <p:nvSpPr>
          <p:cNvPr id="15" name="object 15"/>
          <p:cNvSpPr/>
          <p:nvPr/>
        </p:nvSpPr>
        <p:spPr>
          <a:xfrm>
            <a:off x="14494637" y="6995028"/>
            <a:ext cx="554990" cy="670560"/>
          </a:xfrm>
          <a:custGeom>
            <a:avLst/>
            <a:gdLst/>
            <a:ahLst/>
            <a:cxnLst/>
            <a:rect l="l" t="t" r="r" b="b"/>
            <a:pathLst>
              <a:path w="554990" h="670559">
                <a:moveTo>
                  <a:pt x="511606" y="0"/>
                </a:moveTo>
                <a:lnTo>
                  <a:pt x="1168" y="0"/>
                </a:lnTo>
                <a:lnTo>
                  <a:pt x="0" y="2146"/>
                </a:lnTo>
                <a:lnTo>
                  <a:pt x="0" y="10731"/>
                </a:lnTo>
                <a:lnTo>
                  <a:pt x="1168" y="12877"/>
                </a:lnTo>
                <a:lnTo>
                  <a:pt x="5797" y="12883"/>
                </a:lnTo>
                <a:lnTo>
                  <a:pt x="19145" y="13233"/>
                </a:lnTo>
                <a:lnTo>
                  <a:pt x="68158" y="23834"/>
                </a:lnTo>
                <a:lnTo>
                  <a:pt x="86885" y="70926"/>
                </a:lnTo>
                <a:lnTo>
                  <a:pt x="87264" y="588943"/>
                </a:lnTo>
                <a:lnTo>
                  <a:pt x="86603" y="602328"/>
                </a:lnTo>
                <a:lnTo>
                  <a:pt x="68990" y="646835"/>
                </a:lnTo>
                <a:lnTo>
                  <a:pt x="19836" y="657195"/>
                </a:lnTo>
                <a:lnTo>
                  <a:pt x="3543" y="657478"/>
                </a:lnTo>
                <a:lnTo>
                  <a:pt x="1168" y="657478"/>
                </a:lnTo>
                <a:lnTo>
                  <a:pt x="0" y="659612"/>
                </a:lnTo>
                <a:lnTo>
                  <a:pt x="0" y="668197"/>
                </a:lnTo>
                <a:lnTo>
                  <a:pt x="1168" y="670344"/>
                </a:lnTo>
                <a:lnTo>
                  <a:pt x="532079" y="670344"/>
                </a:lnTo>
                <a:lnTo>
                  <a:pt x="536790" y="669099"/>
                </a:lnTo>
                <a:lnTo>
                  <a:pt x="541502" y="664082"/>
                </a:lnTo>
                <a:lnTo>
                  <a:pt x="542696" y="659993"/>
                </a:lnTo>
                <a:lnTo>
                  <a:pt x="542782" y="642410"/>
                </a:lnTo>
                <a:lnTo>
                  <a:pt x="542826" y="640321"/>
                </a:lnTo>
                <a:lnTo>
                  <a:pt x="272308" y="640321"/>
                </a:lnTo>
                <a:lnTo>
                  <a:pt x="226450" y="618466"/>
                </a:lnTo>
                <a:lnTo>
                  <a:pt x="218262" y="579170"/>
                </a:lnTo>
                <a:lnTo>
                  <a:pt x="218262" y="336803"/>
                </a:lnTo>
                <a:lnTo>
                  <a:pt x="469898" y="336803"/>
                </a:lnTo>
                <a:lnTo>
                  <a:pt x="469557" y="321754"/>
                </a:lnTo>
                <a:lnTo>
                  <a:pt x="469738" y="306743"/>
                </a:lnTo>
                <a:lnTo>
                  <a:pt x="218262" y="306743"/>
                </a:lnTo>
                <a:lnTo>
                  <a:pt x="218986" y="76591"/>
                </a:lnTo>
                <a:lnTo>
                  <a:pt x="245993" y="38109"/>
                </a:lnTo>
                <a:lnTo>
                  <a:pt x="286689" y="31102"/>
                </a:lnTo>
                <a:lnTo>
                  <a:pt x="515922" y="31102"/>
                </a:lnTo>
                <a:lnTo>
                  <a:pt x="515677" y="16253"/>
                </a:lnTo>
                <a:lnTo>
                  <a:pt x="515569" y="3225"/>
                </a:lnTo>
                <a:lnTo>
                  <a:pt x="511606" y="0"/>
                </a:lnTo>
                <a:close/>
              </a:path>
              <a:path w="554990" h="670559">
                <a:moveTo>
                  <a:pt x="547420" y="497674"/>
                </a:moveTo>
                <a:lnTo>
                  <a:pt x="541896" y="497674"/>
                </a:lnTo>
                <a:lnTo>
                  <a:pt x="540334" y="498398"/>
                </a:lnTo>
                <a:lnTo>
                  <a:pt x="539019" y="503373"/>
                </a:lnTo>
                <a:lnTo>
                  <a:pt x="533995" y="515759"/>
                </a:lnTo>
                <a:lnTo>
                  <a:pt x="508661" y="559395"/>
                </a:lnTo>
                <a:lnTo>
                  <a:pt x="472757" y="595497"/>
                </a:lnTo>
                <a:lnTo>
                  <a:pt x="440085" y="616185"/>
                </a:lnTo>
                <a:lnTo>
                  <a:pt x="394798" y="631631"/>
                </a:lnTo>
                <a:lnTo>
                  <a:pt x="355435" y="638148"/>
                </a:lnTo>
                <a:lnTo>
                  <a:pt x="311442" y="640321"/>
                </a:lnTo>
                <a:lnTo>
                  <a:pt x="542826" y="640321"/>
                </a:lnTo>
                <a:lnTo>
                  <a:pt x="544755" y="594236"/>
                </a:lnTo>
                <a:lnTo>
                  <a:pt x="547948" y="555930"/>
                </a:lnTo>
                <a:lnTo>
                  <a:pt x="552626" y="515661"/>
                </a:lnTo>
                <a:lnTo>
                  <a:pt x="554494" y="501954"/>
                </a:lnTo>
                <a:lnTo>
                  <a:pt x="554494" y="501268"/>
                </a:lnTo>
                <a:lnTo>
                  <a:pt x="553504" y="500341"/>
                </a:lnTo>
                <a:lnTo>
                  <a:pt x="551560" y="499262"/>
                </a:lnTo>
                <a:lnTo>
                  <a:pt x="549579" y="498195"/>
                </a:lnTo>
                <a:lnTo>
                  <a:pt x="547420" y="497674"/>
                </a:lnTo>
                <a:close/>
              </a:path>
              <a:path w="554990" h="670559">
                <a:moveTo>
                  <a:pt x="469898" y="336803"/>
                </a:moveTo>
                <a:lnTo>
                  <a:pt x="218262" y="336803"/>
                </a:lnTo>
                <a:lnTo>
                  <a:pt x="327836" y="337029"/>
                </a:lnTo>
                <a:lnTo>
                  <a:pt x="342508" y="337902"/>
                </a:lnTo>
                <a:lnTo>
                  <a:pt x="381813" y="344591"/>
                </a:lnTo>
                <a:lnTo>
                  <a:pt x="423947" y="363497"/>
                </a:lnTo>
                <a:lnTo>
                  <a:pt x="450188" y="392919"/>
                </a:lnTo>
                <a:lnTo>
                  <a:pt x="458939" y="431164"/>
                </a:lnTo>
                <a:lnTo>
                  <a:pt x="458939" y="432600"/>
                </a:lnTo>
                <a:lnTo>
                  <a:pt x="461276" y="433311"/>
                </a:lnTo>
                <a:lnTo>
                  <a:pt x="470725" y="433311"/>
                </a:lnTo>
                <a:lnTo>
                  <a:pt x="473100" y="432600"/>
                </a:lnTo>
                <a:lnTo>
                  <a:pt x="471648" y="388517"/>
                </a:lnTo>
                <a:lnTo>
                  <a:pt x="470725" y="373252"/>
                </a:lnTo>
                <a:lnTo>
                  <a:pt x="469898" y="336803"/>
                </a:lnTo>
                <a:close/>
              </a:path>
              <a:path w="554990" h="670559">
                <a:moveTo>
                  <a:pt x="468566" y="222034"/>
                </a:moveTo>
                <a:lnTo>
                  <a:pt x="459905" y="222034"/>
                </a:lnTo>
                <a:lnTo>
                  <a:pt x="457758" y="223100"/>
                </a:lnTo>
                <a:lnTo>
                  <a:pt x="456981" y="236059"/>
                </a:lnTo>
                <a:lnTo>
                  <a:pt x="453986" y="247981"/>
                </a:lnTo>
                <a:lnTo>
                  <a:pt x="430397" y="278698"/>
                </a:lnTo>
                <a:lnTo>
                  <a:pt x="386064" y="299225"/>
                </a:lnTo>
                <a:lnTo>
                  <a:pt x="346803" y="305541"/>
                </a:lnTo>
                <a:lnTo>
                  <a:pt x="316166" y="306743"/>
                </a:lnTo>
                <a:lnTo>
                  <a:pt x="469738" y="306743"/>
                </a:lnTo>
                <a:lnTo>
                  <a:pt x="470725" y="225247"/>
                </a:lnTo>
                <a:lnTo>
                  <a:pt x="470725" y="223100"/>
                </a:lnTo>
                <a:lnTo>
                  <a:pt x="468566" y="222034"/>
                </a:lnTo>
                <a:close/>
              </a:path>
              <a:path w="554990" h="670559">
                <a:moveTo>
                  <a:pt x="515922" y="31102"/>
                </a:moveTo>
                <a:lnTo>
                  <a:pt x="286689" y="31102"/>
                </a:lnTo>
                <a:lnTo>
                  <a:pt x="326705" y="31133"/>
                </a:lnTo>
                <a:lnTo>
                  <a:pt x="340443" y="31613"/>
                </a:lnTo>
                <a:lnTo>
                  <a:pt x="379010" y="36819"/>
                </a:lnTo>
                <a:lnTo>
                  <a:pt x="425916" y="53737"/>
                </a:lnTo>
                <a:lnTo>
                  <a:pt x="466106" y="83679"/>
                </a:lnTo>
                <a:lnTo>
                  <a:pt x="493877" y="126849"/>
                </a:lnTo>
                <a:lnTo>
                  <a:pt x="503770" y="153377"/>
                </a:lnTo>
                <a:lnTo>
                  <a:pt x="504545" y="155524"/>
                </a:lnTo>
                <a:lnTo>
                  <a:pt x="507085" y="156248"/>
                </a:lnTo>
                <a:lnTo>
                  <a:pt x="515746" y="154825"/>
                </a:lnTo>
                <a:lnTo>
                  <a:pt x="517918" y="153746"/>
                </a:lnTo>
                <a:lnTo>
                  <a:pt x="517918" y="152311"/>
                </a:lnTo>
                <a:lnTo>
                  <a:pt x="515922" y="31102"/>
                </a:lnTo>
                <a:close/>
              </a:path>
            </a:pathLst>
          </a:custGeom>
          <a:solidFill>
            <a:srgbClr val="2F2F2F"/>
          </a:solidFill>
        </p:spPr>
        <p:txBody>
          <a:bodyPr wrap="square" lIns="0" tIns="0" rIns="0" bIns="0" rtlCol="0">
            <a:spAutoFit/>
          </a:bodyPr>
          <a:lstStyle/>
          <a:p>
            <a:endParaRPr/>
          </a:p>
        </p:txBody>
      </p:sp>
      <p:sp>
        <p:nvSpPr>
          <p:cNvPr id="24" name="Заголовок 23"/>
          <p:cNvSpPr>
            <a:spLocks noGrp="1"/>
          </p:cNvSpPr>
          <p:nvPr>
            <p:ph type="ctrTitle"/>
          </p:nvPr>
        </p:nvSpPr>
        <p:spPr>
          <a:xfrm>
            <a:off x="6146800" y="685800"/>
            <a:ext cx="9677400" cy="2215991"/>
          </a:xfrm>
        </p:spPr>
        <p:txBody>
          <a:bodyPr/>
          <a:lstStyle/>
          <a:p>
            <a:r>
              <a:rPr lang="en-US" spc="-150" dirty="0">
                <a:latin typeface="+mj-lt"/>
              </a:rPr>
              <a:t>THE MOSCOW SCHOOL </a:t>
            </a:r>
            <a:r>
              <a:rPr lang="en-US" spc="-150" dirty="0" smtClean="0">
                <a:latin typeface="+mj-lt"/>
              </a:rPr>
              <a:t>OF</a:t>
            </a:r>
            <a:r>
              <a:rPr lang="ru-RU" spc="-150" dirty="0" smtClean="0">
                <a:latin typeface="+mj-lt"/>
              </a:rPr>
              <a:t> </a:t>
            </a:r>
            <a:r>
              <a:rPr lang="en-US" spc="-150" dirty="0" smtClean="0">
                <a:latin typeface="+mj-lt"/>
              </a:rPr>
              <a:t>ECONOMICS</a:t>
            </a:r>
            <a:r>
              <a:rPr lang="en-US" spc="-150" dirty="0">
                <a:latin typeface="+mj-lt"/>
              </a:rPr>
              <a:t/>
            </a:r>
            <a:br>
              <a:rPr lang="en-US" spc="-150" dirty="0">
                <a:latin typeface="+mj-lt"/>
              </a:rPr>
            </a:br>
            <a:r>
              <a:rPr lang="en-US" spc="-150" dirty="0">
                <a:latin typeface="+mj-lt"/>
              </a:rPr>
              <a:t>of </a:t>
            </a:r>
            <a:r>
              <a:rPr lang="en-US" spc="-150" dirty="0" smtClean="0">
                <a:latin typeface="+mj-lt"/>
              </a:rPr>
              <a:t>the</a:t>
            </a:r>
            <a:r>
              <a:rPr lang="ru-RU" spc="-150" dirty="0" smtClean="0">
                <a:latin typeface="+mj-lt"/>
              </a:rPr>
              <a:t> </a:t>
            </a:r>
            <a:r>
              <a:rPr lang="en-US" spc="-150" dirty="0" smtClean="0">
                <a:latin typeface="+mj-lt"/>
              </a:rPr>
              <a:t>M.V</a:t>
            </a:r>
            <a:r>
              <a:rPr lang="en-US" spc="-150" dirty="0">
                <a:latin typeface="+mj-lt"/>
              </a:rPr>
              <a:t>. </a:t>
            </a:r>
            <a:r>
              <a:rPr lang="en-US" spc="-150" dirty="0" err="1" smtClean="0">
                <a:latin typeface="+mj-lt"/>
              </a:rPr>
              <a:t>Lomonosov</a:t>
            </a:r>
            <a:r>
              <a:rPr lang="ru-RU" spc="-150" dirty="0" smtClean="0">
                <a:latin typeface="+mj-lt"/>
              </a:rPr>
              <a:t/>
            </a:r>
            <a:br>
              <a:rPr lang="ru-RU" spc="-150" dirty="0" smtClean="0">
                <a:latin typeface="+mj-lt"/>
              </a:rPr>
            </a:br>
            <a:r>
              <a:rPr lang="en-US" spc="-150" dirty="0" smtClean="0">
                <a:latin typeface="+mj-lt"/>
              </a:rPr>
              <a:t>Moscow </a:t>
            </a:r>
            <a:r>
              <a:rPr lang="en-US" spc="-150" dirty="0">
                <a:latin typeface="+mj-lt"/>
              </a:rPr>
              <a:t>State University</a:t>
            </a:r>
            <a:endParaRPr lang="ru-RU" spc="-15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560747" y="1830414"/>
            <a:ext cx="250825" cy="5483225"/>
          </a:xfrm>
          <a:custGeom>
            <a:avLst/>
            <a:gdLst/>
            <a:ahLst/>
            <a:cxnLst/>
            <a:rect l="l" t="t" r="r" b="b"/>
            <a:pathLst>
              <a:path w="250825" h="5483225">
                <a:moveTo>
                  <a:pt x="0" y="5483161"/>
                </a:moveTo>
                <a:lnTo>
                  <a:pt x="250355" y="5483161"/>
                </a:lnTo>
                <a:lnTo>
                  <a:pt x="250355" y="0"/>
                </a:lnTo>
                <a:lnTo>
                  <a:pt x="0" y="0"/>
                </a:lnTo>
                <a:lnTo>
                  <a:pt x="0" y="5483161"/>
                </a:lnTo>
                <a:close/>
              </a:path>
            </a:pathLst>
          </a:custGeom>
          <a:solidFill>
            <a:srgbClr val="C34941"/>
          </a:solidFill>
        </p:spPr>
        <p:txBody>
          <a:bodyPr wrap="square" lIns="0" tIns="0" rIns="0" bIns="0" rtlCol="0">
            <a:spAutoFit/>
          </a:bodyPr>
          <a:lstStyle/>
          <a:p>
            <a:endParaRPr/>
          </a:p>
        </p:txBody>
      </p:sp>
      <p:sp>
        <p:nvSpPr>
          <p:cNvPr id="6" name="object 6"/>
          <p:cNvSpPr txBox="1"/>
          <p:nvPr/>
        </p:nvSpPr>
        <p:spPr>
          <a:xfrm>
            <a:off x="1346200" y="1854477"/>
            <a:ext cx="13487400" cy="5970865"/>
          </a:xfrm>
          <a:prstGeom prst="rect">
            <a:avLst/>
          </a:prstGeom>
        </p:spPr>
        <p:txBody>
          <a:bodyPr vert="horz" wrap="square" lIns="0" tIns="0" rIns="0" bIns="0" rtlCol="0">
            <a:spAutoFit/>
          </a:bodyPr>
          <a:lstStyle/>
          <a:p>
            <a:pPr marL="840740"/>
            <a:r>
              <a:rPr sz="1600" b="1" dirty="0">
                <a:solidFill>
                  <a:srgbClr val="C34941"/>
                </a:solidFill>
                <a:cs typeface="Akrobat Black"/>
              </a:rPr>
              <a:t>• </a:t>
            </a:r>
            <a:r>
              <a:rPr sz="1600" b="0" dirty="0" smtClean="0">
                <a:solidFill>
                  <a:srgbClr val="2F2F2F"/>
                </a:solidFill>
                <a:cs typeface="Akrobat"/>
              </a:rPr>
              <a:t>2018</a:t>
            </a:r>
            <a:r>
              <a:rPr lang="ru-RU" sz="1600" b="0" dirty="0" smtClean="0">
                <a:solidFill>
                  <a:srgbClr val="2F2F2F"/>
                </a:solidFill>
                <a:cs typeface="Akrobat"/>
              </a:rPr>
              <a:t>        </a:t>
            </a:r>
            <a:r>
              <a:rPr lang="en-US" sz="1600" spc="-95" dirty="0" smtClean="0">
                <a:solidFill>
                  <a:srgbClr val="2F2F2F"/>
                </a:solidFill>
                <a:cs typeface="Akrobat"/>
              </a:rPr>
              <a:t>T</a:t>
            </a:r>
            <a:r>
              <a:rPr lang="en-US" sz="1600" dirty="0" smtClean="0">
                <a:solidFill>
                  <a:srgbClr val="2F2F2F"/>
                </a:solidFill>
                <a:cs typeface="Akrobat"/>
              </a:rPr>
              <a:t>he </a:t>
            </a:r>
            <a:r>
              <a:rPr lang="en-US" sz="1600" dirty="0">
                <a:solidFill>
                  <a:srgbClr val="2F2F2F"/>
                </a:solidFill>
                <a:cs typeface="Akrobat"/>
              </a:rPr>
              <a:t>thirteenth g</a:t>
            </a:r>
            <a:r>
              <a:rPr lang="en-US" sz="1600" spc="-25" dirty="0">
                <a:solidFill>
                  <a:srgbClr val="2F2F2F"/>
                </a:solidFill>
                <a:cs typeface="Akrobat"/>
              </a:rPr>
              <a:t>r</a:t>
            </a:r>
            <a:r>
              <a:rPr lang="en-US" sz="1600" dirty="0">
                <a:solidFill>
                  <a:srgbClr val="2F2F2F"/>
                </a:solidFill>
                <a:cs typeface="Akrobat"/>
              </a:rPr>
              <a:t>oup </a:t>
            </a:r>
            <a:r>
              <a:rPr lang="en-US" sz="1600" spc="-15" dirty="0">
                <a:solidFill>
                  <a:srgbClr val="2F2F2F"/>
                </a:solidFill>
                <a:cs typeface="Akrobat"/>
              </a:rPr>
              <a:t>o</a:t>
            </a:r>
            <a:r>
              <a:rPr lang="en-US" sz="1600" dirty="0">
                <a:solidFill>
                  <a:srgbClr val="2F2F2F"/>
                </a:solidFill>
                <a:cs typeface="Akrobat"/>
              </a:rPr>
              <a:t>f Mas</a:t>
            </a:r>
            <a:r>
              <a:rPr lang="en-US" sz="1600" spc="5" dirty="0">
                <a:solidFill>
                  <a:srgbClr val="2F2F2F"/>
                </a:solidFill>
                <a:cs typeface="Akrobat"/>
              </a:rPr>
              <a:t>t</a:t>
            </a:r>
            <a:r>
              <a:rPr lang="en-US" sz="1600" dirty="0">
                <a:solidFill>
                  <a:srgbClr val="2F2F2F"/>
                </a:solidFill>
                <a:cs typeface="Akrobat"/>
              </a:rPr>
              <a:t>er’s </a:t>
            </a:r>
            <a:r>
              <a:rPr lang="en-US" sz="1600" spc="-20" dirty="0">
                <a:solidFill>
                  <a:srgbClr val="2F2F2F"/>
                </a:solidFill>
                <a:cs typeface="Akrobat"/>
              </a:rPr>
              <a:t>P</a:t>
            </a:r>
            <a:r>
              <a:rPr lang="en-US" sz="1600" spc="-25" dirty="0">
                <a:solidFill>
                  <a:srgbClr val="2F2F2F"/>
                </a:solidFill>
                <a:cs typeface="Akrobat"/>
              </a:rPr>
              <a:t>r</a:t>
            </a:r>
            <a:r>
              <a:rPr lang="en-US" sz="1600" dirty="0">
                <a:solidFill>
                  <a:srgbClr val="2F2F2F"/>
                </a:solidFill>
                <a:cs typeface="Akrobat"/>
              </a:rPr>
              <a:t>og</a:t>
            </a:r>
            <a:r>
              <a:rPr lang="en-US" sz="1600" spc="-25" dirty="0">
                <a:solidFill>
                  <a:srgbClr val="2F2F2F"/>
                </a:solidFill>
                <a:cs typeface="Akrobat"/>
              </a:rPr>
              <a:t>r</a:t>
            </a:r>
            <a:r>
              <a:rPr lang="en-US" sz="1600" dirty="0">
                <a:solidFill>
                  <a:srgbClr val="2F2F2F"/>
                </a:solidFill>
                <a:cs typeface="Akrobat"/>
              </a:rPr>
              <a:t>am g</a:t>
            </a:r>
            <a:r>
              <a:rPr lang="en-US" sz="1600" spc="-20" dirty="0">
                <a:solidFill>
                  <a:srgbClr val="2F2F2F"/>
                </a:solidFill>
                <a:cs typeface="Akrobat"/>
              </a:rPr>
              <a:t>r</a:t>
            </a:r>
            <a:r>
              <a:rPr lang="en-US" sz="1600" dirty="0">
                <a:solidFill>
                  <a:srgbClr val="2F2F2F"/>
                </a:solidFill>
                <a:cs typeface="Akrobat"/>
              </a:rPr>
              <a:t>adua</a:t>
            </a:r>
            <a:r>
              <a:rPr lang="en-US" sz="1600" spc="5" dirty="0">
                <a:solidFill>
                  <a:srgbClr val="2F2F2F"/>
                </a:solidFill>
                <a:cs typeface="Akrobat"/>
              </a:rPr>
              <a:t>t</a:t>
            </a:r>
            <a:r>
              <a:rPr lang="en-US" sz="1600" dirty="0">
                <a:solidFill>
                  <a:srgbClr val="2F2F2F"/>
                </a:solidFill>
                <a:cs typeface="Akrobat"/>
              </a:rPr>
              <a:t>es </a:t>
            </a:r>
          </a:p>
          <a:p>
            <a:pPr marL="1887538" marR="3764279">
              <a:lnSpc>
                <a:spcPct val="100000"/>
              </a:lnSpc>
            </a:pPr>
            <a:r>
              <a:rPr lang="en-US" sz="1600" spc="-95" dirty="0">
                <a:solidFill>
                  <a:srgbClr val="2F2F2F"/>
                </a:solidFill>
                <a:cs typeface="Akrobat"/>
              </a:rPr>
              <a:t>T</a:t>
            </a:r>
            <a:r>
              <a:rPr lang="en-US" sz="1600" dirty="0">
                <a:solidFill>
                  <a:srgbClr val="2F2F2F"/>
                </a:solidFill>
                <a:cs typeface="Akrobat"/>
              </a:rPr>
              <a:t>he </a:t>
            </a:r>
            <a:r>
              <a:rPr lang="en-US" sz="1600" spc="5" dirty="0">
                <a:solidFill>
                  <a:srgbClr val="2F2F2F"/>
                </a:solidFill>
                <a:cs typeface="Akrobat"/>
              </a:rPr>
              <a:t>t</a:t>
            </a:r>
            <a:r>
              <a:rPr lang="en-US" sz="1600" dirty="0">
                <a:solidFill>
                  <a:srgbClr val="2F2F2F"/>
                </a:solidFill>
                <a:cs typeface="Akrobat"/>
              </a:rPr>
              <a:t>enth g</a:t>
            </a:r>
            <a:r>
              <a:rPr lang="en-US" sz="1600" spc="-25" dirty="0">
                <a:solidFill>
                  <a:srgbClr val="2F2F2F"/>
                </a:solidFill>
                <a:cs typeface="Akrobat"/>
              </a:rPr>
              <a:t>r</a:t>
            </a:r>
            <a:r>
              <a:rPr lang="en-US" sz="1600" dirty="0">
                <a:solidFill>
                  <a:srgbClr val="2F2F2F"/>
                </a:solidFill>
                <a:cs typeface="Akrobat"/>
              </a:rPr>
              <a:t>oup </a:t>
            </a:r>
            <a:r>
              <a:rPr lang="en-US" sz="1600" spc="-15" dirty="0">
                <a:solidFill>
                  <a:srgbClr val="2F2F2F"/>
                </a:solidFill>
                <a:cs typeface="Akrobat"/>
              </a:rPr>
              <a:t>o</a:t>
            </a:r>
            <a:r>
              <a:rPr lang="en-US" sz="1600" dirty="0">
                <a:solidFill>
                  <a:srgbClr val="2F2F2F"/>
                </a:solidFill>
                <a:cs typeface="Akrobat"/>
              </a:rPr>
              <a:t>f </a:t>
            </a:r>
            <a:r>
              <a:rPr lang="en-US" sz="1600" spc="-15" dirty="0">
                <a:solidFill>
                  <a:srgbClr val="2F2F2F"/>
                </a:solidFill>
                <a:cs typeface="Akrobat"/>
              </a:rPr>
              <a:t>B</a:t>
            </a:r>
            <a:r>
              <a:rPr lang="en-US" sz="1600" dirty="0">
                <a:solidFill>
                  <a:srgbClr val="2F2F2F"/>
                </a:solidFill>
                <a:cs typeface="Akrobat"/>
              </a:rPr>
              <a:t>a</a:t>
            </a:r>
            <a:r>
              <a:rPr lang="en-US" sz="1600" spc="-15" dirty="0">
                <a:solidFill>
                  <a:srgbClr val="2F2F2F"/>
                </a:solidFill>
                <a:cs typeface="Akrobat"/>
              </a:rPr>
              <a:t>c</a:t>
            </a:r>
            <a:r>
              <a:rPr lang="en-US" sz="1600" dirty="0">
                <a:solidFill>
                  <a:srgbClr val="2F2F2F"/>
                </a:solidFill>
                <a:cs typeface="Akrobat"/>
              </a:rPr>
              <a:t>helor’s </a:t>
            </a:r>
            <a:r>
              <a:rPr lang="en-US" sz="1600" spc="-20" dirty="0">
                <a:solidFill>
                  <a:srgbClr val="2F2F2F"/>
                </a:solidFill>
                <a:cs typeface="Akrobat"/>
              </a:rPr>
              <a:t>P</a:t>
            </a:r>
            <a:r>
              <a:rPr lang="en-US" sz="1600" spc="-25" dirty="0">
                <a:solidFill>
                  <a:srgbClr val="2F2F2F"/>
                </a:solidFill>
                <a:cs typeface="Akrobat"/>
              </a:rPr>
              <a:t>r</a:t>
            </a:r>
            <a:r>
              <a:rPr lang="en-US" sz="1600" dirty="0">
                <a:solidFill>
                  <a:srgbClr val="2F2F2F"/>
                </a:solidFill>
                <a:cs typeface="Akrobat"/>
              </a:rPr>
              <a:t>og</a:t>
            </a:r>
            <a:r>
              <a:rPr lang="en-US" sz="1600" spc="-25" dirty="0">
                <a:solidFill>
                  <a:srgbClr val="2F2F2F"/>
                </a:solidFill>
                <a:cs typeface="Akrobat"/>
              </a:rPr>
              <a:t>r</a:t>
            </a:r>
            <a:r>
              <a:rPr lang="en-US" sz="1600" dirty="0">
                <a:solidFill>
                  <a:srgbClr val="2F2F2F"/>
                </a:solidFill>
                <a:cs typeface="Akrobat"/>
              </a:rPr>
              <a:t>am g</a:t>
            </a:r>
            <a:r>
              <a:rPr lang="en-US" sz="1600" spc="-25" dirty="0">
                <a:solidFill>
                  <a:srgbClr val="2F2F2F"/>
                </a:solidFill>
                <a:cs typeface="Akrobat"/>
              </a:rPr>
              <a:t>r</a:t>
            </a:r>
            <a:r>
              <a:rPr lang="en-US" sz="1600" dirty="0">
                <a:solidFill>
                  <a:srgbClr val="2F2F2F"/>
                </a:solidFill>
                <a:cs typeface="Akrobat"/>
              </a:rPr>
              <a:t>adua</a:t>
            </a:r>
            <a:r>
              <a:rPr lang="en-US" sz="1600" spc="5" dirty="0">
                <a:solidFill>
                  <a:srgbClr val="2F2F2F"/>
                </a:solidFill>
                <a:cs typeface="Akrobat"/>
              </a:rPr>
              <a:t>t</a:t>
            </a:r>
            <a:r>
              <a:rPr lang="en-US" sz="1600" dirty="0">
                <a:solidFill>
                  <a:srgbClr val="2F2F2F"/>
                </a:solidFill>
                <a:cs typeface="Akrobat"/>
              </a:rPr>
              <a:t>es </a:t>
            </a:r>
          </a:p>
          <a:p>
            <a:pPr marL="1887538" marR="3764279">
              <a:lnSpc>
                <a:spcPct val="100000"/>
              </a:lnSpc>
            </a:pPr>
            <a:r>
              <a:rPr lang="en-US" sz="1600" spc="-95" dirty="0">
                <a:solidFill>
                  <a:srgbClr val="2F2F2F"/>
                </a:solidFill>
                <a:cs typeface="Akrobat"/>
              </a:rPr>
              <a:t>T</a:t>
            </a:r>
            <a:r>
              <a:rPr lang="en-US" sz="1600" dirty="0">
                <a:solidFill>
                  <a:srgbClr val="2F2F2F"/>
                </a:solidFill>
                <a:cs typeface="Akrobat"/>
              </a:rPr>
              <a:t>he fourteenth anniversary </a:t>
            </a:r>
            <a:r>
              <a:rPr lang="en-US" sz="1600" spc="-15" dirty="0">
                <a:solidFill>
                  <a:srgbClr val="2F2F2F"/>
                </a:solidFill>
                <a:cs typeface="Akrobat"/>
              </a:rPr>
              <a:t>o</a:t>
            </a:r>
            <a:r>
              <a:rPr lang="en-US" sz="1600" dirty="0">
                <a:solidFill>
                  <a:srgbClr val="2F2F2F"/>
                </a:solidFill>
                <a:cs typeface="Akrobat"/>
              </a:rPr>
              <a:t>f M</a:t>
            </a:r>
            <a:r>
              <a:rPr lang="en-US" sz="1600" spc="-25" dirty="0">
                <a:solidFill>
                  <a:srgbClr val="2F2F2F"/>
                </a:solidFill>
                <a:cs typeface="Akrobat"/>
              </a:rPr>
              <a:t>S</a:t>
            </a:r>
            <a:r>
              <a:rPr lang="en-US" sz="1600" dirty="0">
                <a:solidFill>
                  <a:srgbClr val="2F2F2F"/>
                </a:solidFill>
                <a:cs typeface="Akrobat"/>
              </a:rPr>
              <a:t>E MSU</a:t>
            </a:r>
            <a:endParaRPr lang="en-US" sz="1600" dirty="0">
              <a:cs typeface="Akrobat"/>
            </a:endParaRPr>
          </a:p>
          <a:p>
            <a:pPr marL="840740">
              <a:lnSpc>
                <a:spcPct val="100000"/>
              </a:lnSpc>
            </a:pPr>
            <a:endParaRPr sz="1600" dirty="0">
              <a:cs typeface="Akrobat"/>
            </a:endParaRPr>
          </a:p>
          <a:p>
            <a:pPr marL="840740">
              <a:lnSpc>
                <a:spcPct val="100000"/>
              </a:lnSpc>
            </a:pPr>
            <a:r>
              <a:rPr sz="1600" b="1" dirty="0" smtClean="0">
                <a:solidFill>
                  <a:srgbClr val="C34941"/>
                </a:solidFill>
                <a:cs typeface="Akrobat Black"/>
              </a:rPr>
              <a:t>• </a:t>
            </a:r>
            <a:r>
              <a:rPr sz="1600" b="0" dirty="0" smtClean="0">
                <a:solidFill>
                  <a:srgbClr val="2F2F2F"/>
                </a:solidFill>
                <a:cs typeface="Akrobat"/>
              </a:rPr>
              <a:t>2019</a:t>
            </a:r>
            <a:r>
              <a:rPr lang="ru-RU" sz="1600" b="0" dirty="0" smtClean="0">
                <a:solidFill>
                  <a:srgbClr val="2F2F2F"/>
                </a:solidFill>
                <a:cs typeface="Akrobat"/>
              </a:rPr>
              <a:t>        </a:t>
            </a:r>
            <a:r>
              <a:rPr sz="1600" b="0" dirty="0" smtClean="0">
                <a:solidFill>
                  <a:srgbClr val="2F2F2F"/>
                </a:solidFill>
                <a:cs typeface="Akrobat"/>
              </a:rPr>
              <a:t>The </a:t>
            </a:r>
            <a:r>
              <a:rPr sz="1600" b="0" dirty="0">
                <a:solidFill>
                  <a:srgbClr val="2F2F2F"/>
                </a:solidFill>
                <a:cs typeface="Akrobat"/>
              </a:rPr>
              <a:t>fourteenth group of Master’s Program graduates </a:t>
            </a:r>
            <a:endParaRPr lang="ru-RU" sz="1600" b="0" dirty="0" smtClean="0">
              <a:solidFill>
                <a:srgbClr val="2F2F2F"/>
              </a:solidFill>
              <a:cs typeface="Akrobat"/>
            </a:endParaRPr>
          </a:p>
          <a:p>
            <a:pPr marL="1882775" marR="3655060" algn="just">
              <a:lnSpc>
                <a:spcPct val="100000"/>
              </a:lnSpc>
            </a:pPr>
            <a:r>
              <a:rPr sz="1600" b="0" dirty="0" smtClean="0">
                <a:solidFill>
                  <a:srgbClr val="2F2F2F"/>
                </a:solidFill>
                <a:cs typeface="Akrobat"/>
              </a:rPr>
              <a:t>The </a:t>
            </a:r>
            <a:r>
              <a:rPr sz="1600" b="0" dirty="0">
                <a:solidFill>
                  <a:srgbClr val="2F2F2F"/>
                </a:solidFill>
                <a:cs typeface="Akrobat"/>
              </a:rPr>
              <a:t>eleventh group of Bachelor’s Program graduates </a:t>
            </a:r>
            <a:endParaRPr lang="ru-RU" sz="1600" b="0" dirty="0" smtClean="0">
              <a:solidFill>
                <a:srgbClr val="2F2F2F"/>
              </a:solidFill>
              <a:cs typeface="Akrobat"/>
            </a:endParaRPr>
          </a:p>
          <a:p>
            <a:pPr marL="1882775" marR="3655060" algn="just">
              <a:lnSpc>
                <a:spcPct val="100000"/>
              </a:lnSpc>
            </a:pPr>
            <a:r>
              <a:rPr sz="1600" b="0" dirty="0" smtClean="0">
                <a:solidFill>
                  <a:srgbClr val="2F2F2F"/>
                </a:solidFill>
                <a:cs typeface="Akrobat"/>
              </a:rPr>
              <a:t>The </a:t>
            </a:r>
            <a:r>
              <a:rPr sz="1600" b="0" dirty="0">
                <a:solidFill>
                  <a:srgbClr val="2F2F2F"/>
                </a:solidFill>
                <a:cs typeface="Akrobat"/>
              </a:rPr>
              <a:t>fifeenth anniversary of MSE MSU</a:t>
            </a:r>
            <a:endParaRPr sz="1600" dirty="0">
              <a:cs typeface="Akrobat"/>
            </a:endParaRPr>
          </a:p>
          <a:p>
            <a:pPr marL="1882775" algn="just">
              <a:lnSpc>
                <a:spcPct val="100000"/>
              </a:lnSpc>
            </a:pPr>
            <a:r>
              <a:rPr sz="1600" b="0" dirty="0">
                <a:solidFill>
                  <a:srgbClr val="2F2F2F"/>
                </a:solidFill>
                <a:cs typeface="Akrobat"/>
              </a:rPr>
              <a:t>The first group of English-language Master’s Program </a:t>
            </a:r>
            <a:r>
              <a:rPr sz="1600" b="0" dirty="0" smtClean="0">
                <a:solidFill>
                  <a:srgbClr val="2F2F2F"/>
                </a:solidFill>
                <a:cs typeface="Akrobat"/>
              </a:rPr>
              <a:t>graduates</a:t>
            </a:r>
            <a:endParaRPr lang="ru-RU" sz="1600" b="0" dirty="0" smtClean="0">
              <a:solidFill>
                <a:srgbClr val="2F2F2F"/>
              </a:solidFill>
              <a:cs typeface="Akrobat"/>
            </a:endParaRPr>
          </a:p>
          <a:p>
            <a:pPr marL="1882775" algn="just">
              <a:lnSpc>
                <a:spcPct val="100000"/>
              </a:lnSpc>
            </a:pPr>
            <a:endParaRPr sz="1600" dirty="0">
              <a:cs typeface="Akrobat"/>
            </a:endParaRPr>
          </a:p>
          <a:p>
            <a:pPr marL="840740"/>
            <a:r>
              <a:rPr sz="1600" b="1" dirty="0">
                <a:solidFill>
                  <a:srgbClr val="C34941"/>
                </a:solidFill>
                <a:cs typeface="Akrobat Black"/>
              </a:rPr>
              <a:t>• </a:t>
            </a:r>
            <a:r>
              <a:rPr sz="1600" b="0" dirty="0" smtClean="0">
                <a:solidFill>
                  <a:srgbClr val="2F2F2F"/>
                </a:solidFill>
                <a:cs typeface="Akrobat"/>
              </a:rPr>
              <a:t>2020</a:t>
            </a:r>
            <a:r>
              <a:rPr lang="ru-RU" sz="1600" b="0" dirty="0" smtClean="0">
                <a:solidFill>
                  <a:srgbClr val="2F2F2F"/>
                </a:solidFill>
                <a:cs typeface="Akrobat"/>
              </a:rPr>
              <a:t>        </a:t>
            </a:r>
            <a:r>
              <a:rPr lang="en-US" sz="1600" dirty="0" smtClean="0">
                <a:solidFill>
                  <a:srgbClr val="2F2F2F"/>
                </a:solidFill>
                <a:cs typeface="Akrobat"/>
              </a:rPr>
              <a:t>The </a:t>
            </a:r>
            <a:r>
              <a:rPr lang="en-US" sz="1600" dirty="0">
                <a:solidFill>
                  <a:srgbClr val="2F2F2F"/>
                </a:solidFill>
                <a:cs typeface="Akrobat"/>
              </a:rPr>
              <a:t>fifteenth group of Master’s Program graduates </a:t>
            </a:r>
            <a:endParaRPr sz="1600" dirty="0">
              <a:cs typeface="Akrobat"/>
            </a:endParaRPr>
          </a:p>
          <a:p>
            <a:pPr marL="1889125" marR="3908425" indent="-1588" algn="just">
              <a:lnSpc>
                <a:spcPct val="100000"/>
              </a:lnSpc>
            </a:pPr>
            <a:r>
              <a:rPr sz="1600" b="0" dirty="0" smtClean="0">
                <a:solidFill>
                  <a:srgbClr val="2F2F2F"/>
                </a:solidFill>
                <a:cs typeface="Akrobat"/>
              </a:rPr>
              <a:t>The </a:t>
            </a:r>
            <a:r>
              <a:rPr sz="1600" b="0" dirty="0">
                <a:solidFill>
                  <a:srgbClr val="2F2F2F"/>
                </a:solidFill>
                <a:cs typeface="Akrobat"/>
              </a:rPr>
              <a:t>twelve group of Bachelor’s Program graduates </a:t>
            </a:r>
            <a:endParaRPr lang="ru-RU" sz="1600" b="0" dirty="0" smtClean="0">
              <a:solidFill>
                <a:srgbClr val="2F2F2F"/>
              </a:solidFill>
              <a:cs typeface="Akrobat"/>
            </a:endParaRPr>
          </a:p>
          <a:p>
            <a:pPr marL="1889125" marR="3908425" indent="-1588" algn="just">
              <a:lnSpc>
                <a:spcPct val="100000"/>
              </a:lnSpc>
            </a:pPr>
            <a:r>
              <a:rPr sz="1600" b="0" dirty="0" smtClean="0">
                <a:solidFill>
                  <a:srgbClr val="2F2F2F"/>
                </a:solidFill>
                <a:cs typeface="Akrobat"/>
              </a:rPr>
              <a:t>The </a:t>
            </a:r>
            <a:r>
              <a:rPr sz="1600" b="0" dirty="0">
                <a:solidFill>
                  <a:srgbClr val="2F2F2F"/>
                </a:solidFill>
                <a:cs typeface="Akrobat"/>
              </a:rPr>
              <a:t>sixteenth anniversary of MSE MSU</a:t>
            </a:r>
            <a:endParaRPr sz="1600" dirty="0">
              <a:cs typeface="Akrobat"/>
            </a:endParaRPr>
          </a:p>
          <a:p>
            <a:pPr marL="1889125" indent="-1588">
              <a:lnSpc>
                <a:spcPct val="100000"/>
              </a:lnSpc>
            </a:pPr>
            <a:r>
              <a:rPr sz="1600" b="0" dirty="0">
                <a:solidFill>
                  <a:srgbClr val="2F2F2F"/>
                </a:solidFill>
                <a:cs typeface="Akrobat"/>
              </a:rPr>
              <a:t>The new Master’s programme «Open Economy in the Modern World» was </a:t>
            </a:r>
            <a:r>
              <a:rPr sz="1600" b="0" dirty="0" smtClean="0">
                <a:solidFill>
                  <a:srgbClr val="2F2F2F"/>
                </a:solidFill>
                <a:cs typeface="Akrobat"/>
              </a:rPr>
              <a:t>approved</a:t>
            </a:r>
            <a:endParaRPr lang="ru-RU" sz="1600" b="0" dirty="0" smtClean="0">
              <a:solidFill>
                <a:srgbClr val="2F2F2F"/>
              </a:solidFill>
              <a:cs typeface="Akrobat"/>
            </a:endParaRPr>
          </a:p>
          <a:p>
            <a:pPr marL="1889125" indent="-1588">
              <a:lnSpc>
                <a:spcPct val="100000"/>
              </a:lnSpc>
            </a:pPr>
            <a:endParaRPr lang="ru-RU" sz="1600" b="0" dirty="0" smtClean="0">
              <a:solidFill>
                <a:srgbClr val="2F2F2F"/>
              </a:solidFill>
              <a:cs typeface="Akrobat"/>
            </a:endParaRPr>
          </a:p>
          <a:p>
            <a:pPr marL="12700" indent="890588">
              <a:lnSpc>
                <a:spcPct val="100000"/>
              </a:lnSpc>
            </a:pPr>
            <a:r>
              <a:rPr lang="ru-RU" sz="1600" dirty="0">
                <a:solidFill>
                  <a:srgbClr val="C00000"/>
                </a:solidFill>
                <a:cs typeface="Akrobat"/>
              </a:rPr>
              <a:t>•</a:t>
            </a:r>
            <a:r>
              <a:rPr lang="ru-RU" sz="1600" dirty="0">
                <a:cs typeface="Akrobat"/>
              </a:rPr>
              <a:t> </a:t>
            </a:r>
            <a:r>
              <a:rPr lang="ru-RU" sz="1600" dirty="0" smtClean="0">
                <a:cs typeface="Akrobat"/>
              </a:rPr>
              <a:t>2021       </a:t>
            </a:r>
            <a:r>
              <a:rPr lang="en-US" sz="1600" dirty="0" smtClean="0">
                <a:cs typeface="Akrobat"/>
              </a:rPr>
              <a:t>The </a:t>
            </a:r>
            <a:r>
              <a:rPr lang="ru-RU" sz="1600" dirty="0" smtClean="0">
                <a:cs typeface="Akrobat"/>
              </a:rPr>
              <a:t> </a:t>
            </a:r>
            <a:r>
              <a:rPr lang="en-US" sz="1600" dirty="0">
                <a:cs typeface="Akrobat"/>
              </a:rPr>
              <a:t>sixteenth group of Master’s Program </a:t>
            </a:r>
            <a:r>
              <a:rPr lang="en-US" sz="1600" dirty="0" smtClean="0">
                <a:cs typeface="Akrobat"/>
              </a:rPr>
              <a:t>graduates </a:t>
            </a:r>
            <a:endParaRPr lang="ru-RU" sz="1600" dirty="0">
              <a:cs typeface="Akrobat"/>
            </a:endParaRPr>
          </a:p>
          <a:p>
            <a:pPr marL="12700" indent="1205865">
              <a:lnSpc>
                <a:spcPct val="100000"/>
              </a:lnSpc>
            </a:pPr>
            <a:r>
              <a:rPr lang="en-US" sz="1600" dirty="0" smtClean="0">
                <a:cs typeface="Akrobat"/>
              </a:rPr>
              <a:t>             The </a:t>
            </a:r>
            <a:r>
              <a:rPr lang="en-US" sz="1600" dirty="0">
                <a:cs typeface="Akrobat"/>
              </a:rPr>
              <a:t>thirteenth group twelve group of Bachelor’s Program graduates </a:t>
            </a:r>
            <a:endParaRPr lang="en-US" sz="1600" dirty="0" smtClean="0">
              <a:cs typeface="Akrobat"/>
            </a:endParaRPr>
          </a:p>
          <a:p>
            <a:pPr marL="1887538">
              <a:lnSpc>
                <a:spcPct val="100000"/>
              </a:lnSpc>
            </a:pPr>
            <a:r>
              <a:rPr lang="en-US" sz="1600" dirty="0" smtClean="0">
                <a:cs typeface="Akrobat"/>
              </a:rPr>
              <a:t>The first group of Economics and mathematical methods Master’s Program graduates </a:t>
            </a:r>
            <a:endParaRPr lang="ru-RU" sz="1600" dirty="0" smtClean="0">
              <a:cs typeface="Akrobat"/>
            </a:endParaRPr>
          </a:p>
          <a:p>
            <a:pPr marL="1887538">
              <a:lnSpc>
                <a:spcPct val="100000"/>
              </a:lnSpc>
            </a:pPr>
            <a:endParaRPr lang="en-US" sz="1600" dirty="0" smtClean="0">
              <a:cs typeface="Akrobat"/>
            </a:endParaRPr>
          </a:p>
          <a:p>
            <a:pPr marL="12700" indent="879475">
              <a:lnSpc>
                <a:spcPct val="100000"/>
              </a:lnSpc>
            </a:pPr>
            <a:r>
              <a:rPr lang="ru-RU" sz="1600" dirty="0">
                <a:solidFill>
                  <a:srgbClr val="C00000"/>
                </a:solidFill>
                <a:cs typeface="Akrobat"/>
              </a:rPr>
              <a:t>•</a:t>
            </a:r>
            <a:r>
              <a:rPr lang="ru-RU" sz="1600" dirty="0">
                <a:solidFill>
                  <a:prstClr val="black"/>
                </a:solidFill>
                <a:cs typeface="Akrobat"/>
              </a:rPr>
              <a:t> </a:t>
            </a:r>
            <a:r>
              <a:rPr lang="ru-RU" sz="1600" dirty="0" smtClean="0">
                <a:solidFill>
                  <a:prstClr val="black"/>
                </a:solidFill>
                <a:cs typeface="Akrobat"/>
              </a:rPr>
              <a:t>2022        </a:t>
            </a:r>
            <a:r>
              <a:rPr lang="en-US" sz="1600" dirty="0" smtClean="0">
                <a:solidFill>
                  <a:prstClr val="black"/>
                </a:solidFill>
                <a:cs typeface="Akrobat"/>
              </a:rPr>
              <a:t>The seventieth group of </a:t>
            </a:r>
            <a:r>
              <a:rPr lang="ru-RU" sz="1600" dirty="0" smtClean="0">
                <a:solidFill>
                  <a:prstClr val="black"/>
                </a:solidFill>
                <a:cs typeface="Akrobat"/>
              </a:rPr>
              <a:t> </a:t>
            </a:r>
            <a:r>
              <a:rPr lang="en-US" sz="1600" dirty="0" smtClean="0">
                <a:solidFill>
                  <a:prstClr val="black"/>
                </a:solidFill>
                <a:cs typeface="Akrobat"/>
              </a:rPr>
              <a:t>Master’s Program graduates</a:t>
            </a:r>
            <a:endParaRPr lang="en-US" sz="1600" dirty="0">
              <a:cs typeface="Akrobat"/>
            </a:endParaRPr>
          </a:p>
          <a:p>
            <a:pPr marL="12700" indent="1205865">
              <a:lnSpc>
                <a:spcPct val="100000"/>
              </a:lnSpc>
            </a:pPr>
            <a:r>
              <a:rPr lang="en-US" dirty="0" smtClean="0">
                <a:cs typeface="Akrobat"/>
              </a:rPr>
              <a:t>            </a:t>
            </a:r>
            <a:r>
              <a:rPr lang="en-US" sz="1600" dirty="0" smtClean="0">
                <a:cs typeface="Akrobat"/>
              </a:rPr>
              <a:t>The fourteenth group of Bachelor’s Program graduates</a:t>
            </a:r>
            <a:endParaRPr sz="1600" dirty="0">
              <a:cs typeface="Akrobat"/>
            </a:endParaRPr>
          </a:p>
          <a:p>
            <a:pPr>
              <a:lnSpc>
                <a:spcPts val="3600"/>
              </a:lnSpc>
              <a:spcBef>
                <a:spcPts val="38"/>
              </a:spcBef>
            </a:pPr>
            <a:endParaRPr dirty="0"/>
          </a:p>
          <a:p>
            <a:pPr marL="12700">
              <a:lnSpc>
                <a:spcPct val="100000"/>
              </a:lnSpc>
            </a:pPr>
            <a:r>
              <a:rPr b="0" dirty="0">
                <a:solidFill>
                  <a:srgbClr val="2F2F2F"/>
                </a:solidFill>
                <a:cs typeface="Akrobat"/>
              </a:rPr>
              <a:t>In the period from 2004 till </a:t>
            </a:r>
            <a:r>
              <a:rPr b="0" dirty="0" smtClean="0">
                <a:solidFill>
                  <a:srgbClr val="2F2F2F"/>
                </a:solidFill>
                <a:cs typeface="Akrobat"/>
              </a:rPr>
              <a:t>202</a:t>
            </a:r>
            <a:r>
              <a:rPr lang="ru-RU" b="0" dirty="0" smtClean="0">
                <a:solidFill>
                  <a:srgbClr val="2F2F2F"/>
                </a:solidFill>
                <a:cs typeface="Akrobat"/>
              </a:rPr>
              <a:t>2</a:t>
            </a:r>
            <a:r>
              <a:rPr lang="en-US" b="0" dirty="0" smtClean="0">
                <a:solidFill>
                  <a:srgbClr val="2F2F2F"/>
                </a:solidFill>
                <a:cs typeface="Akrobat"/>
              </a:rPr>
              <a:t> </a:t>
            </a:r>
            <a:r>
              <a:rPr b="0" dirty="0" smtClean="0">
                <a:solidFill>
                  <a:srgbClr val="2F2F2F"/>
                </a:solidFill>
                <a:cs typeface="Akrobat"/>
              </a:rPr>
              <a:t>a </a:t>
            </a:r>
            <a:r>
              <a:rPr b="0" dirty="0">
                <a:solidFill>
                  <a:srgbClr val="2F2F2F"/>
                </a:solidFill>
                <a:cs typeface="Akrobat"/>
              </a:rPr>
              <a:t>total number of MSE MSU’s graduates was </a:t>
            </a:r>
            <a:r>
              <a:rPr lang="ru-RU" b="0" dirty="0" smtClean="0">
                <a:solidFill>
                  <a:srgbClr val="2F2F2F"/>
                </a:solidFill>
                <a:cs typeface="Akrobat"/>
              </a:rPr>
              <a:t>1613</a:t>
            </a:r>
            <a:r>
              <a:rPr b="0" dirty="0" smtClean="0">
                <a:solidFill>
                  <a:srgbClr val="2F2F2F"/>
                </a:solidFill>
                <a:cs typeface="Akrobat"/>
              </a:rPr>
              <a:t>,</a:t>
            </a:r>
            <a:endParaRPr dirty="0">
              <a:cs typeface="Akrobat"/>
            </a:endParaRPr>
          </a:p>
          <a:p>
            <a:pPr marL="12700">
              <a:lnSpc>
                <a:spcPct val="100000"/>
              </a:lnSpc>
            </a:pPr>
            <a:r>
              <a:rPr b="0" dirty="0">
                <a:solidFill>
                  <a:srgbClr val="2F2F2F"/>
                </a:solidFill>
                <a:cs typeface="Akrobat"/>
              </a:rPr>
              <a:t>among them: Bachelor’s Program graduates </a:t>
            </a:r>
            <a:r>
              <a:rPr lang="ru-RU" b="0" dirty="0" smtClean="0">
                <a:solidFill>
                  <a:srgbClr val="2F2F2F"/>
                </a:solidFill>
                <a:cs typeface="Akrobat"/>
              </a:rPr>
              <a:t>–</a:t>
            </a:r>
            <a:r>
              <a:rPr b="0" dirty="0" smtClean="0">
                <a:solidFill>
                  <a:srgbClr val="2F2F2F"/>
                </a:solidFill>
                <a:cs typeface="Akrobat"/>
              </a:rPr>
              <a:t> </a:t>
            </a:r>
            <a:r>
              <a:rPr lang="ru-RU" b="0" dirty="0" smtClean="0">
                <a:solidFill>
                  <a:srgbClr val="2F2F2F"/>
                </a:solidFill>
                <a:cs typeface="Akrobat"/>
              </a:rPr>
              <a:t>951</a:t>
            </a:r>
            <a:r>
              <a:rPr b="0" dirty="0" smtClean="0">
                <a:solidFill>
                  <a:srgbClr val="2F2F2F"/>
                </a:solidFill>
                <a:cs typeface="Akrobat"/>
              </a:rPr>
              <a:t>and </a:t>
            </a:r>
            <a:r>
              <a:rPr b="0" dirty="0">
                <a:solidFill>
                  <a:srgbClr val="2F2F2F"/>
                </a:solidFill>
                <a:cs typeface="Akrobat"/>
              </a:rPr>
              <a:t>Master’s Program graduates - </a:t>
            </a:r>
            <a:r>
              <a:rPr lang="ru-RU" b="0" dirty="0" smtClean="0">
                <a:solidFill>
                  <a:srgbClr val="2F2F2F"/>
                </a:solidFill>
                <a:cs typeface="Akrobat"/>
              </a:rPr>
              <a:t>662</a:t>
            </a:r>
            <a:r>
              <a:rPr b="0" dirty="0" smtClean="0">
                <a:solidFill>
                  <a:srgbClr val="2F2F2F"/>
                </a:solidFill>
                <a:cs typeface="Akrobat"/>
              </a:rPr>
              <a:t>.</a:t>
            </a:r>
            <a:endParaRPr dirty="0">
              <a:cs typeface="Akrobat"/>
            </a:endParaRPr>
          </a:p>
        </p:txBody>
      </p:sp>
      <p:sp>
        <p:nvSpPr>
          <p:cNvPr id="10" name="Заголовок 1"/>
          <p:cNvSpPr>
            <a:spLocks noGrp="1"/>
          </p:cNvSpPr>
          <p:nvPr>
            <p:ph type="title"/>
          </p:nvPr>
        </p:nvSpPr>
        <p:spPr>
          <a:xfrm>
            <a:off x="1473413" y="497054"/>
            <a:ext cx="13309173" cy="569746"/>
          </a:xfrm>
        </p:spPr>
        <p:txBody>
          <a:bodyPr/>
          <a:lstStyle/>
          <a:p>
            <a:r>
              <a:rPr lang="en-US" sz="2400" dirty="0">
                <a:latin typeface="+mj-lt"/>
              </a:rPr>
              <a:t>The main </a:t>
            </a:r>
            <a:r>
              <a:rPr lang="en-US" sz="2400" dirty="0" smtClean="0">
                <a:latin typeface="+mj-lt"/>
              </a:rPr>
              <a:t>stages</a:t>
            </a:r>
            <a:r>
              <a:rPr lang="ru-RU" sz="2400" dirty="0" smtClean="0">
                <a:latin typeface="+mj-lt"/>
              </a:rPr>
              <a:t> </a:t>
            </a:r>
            <a:r>
              <a:rPr lang="en-US" sz="2400" dirty="0" smtClean="0">
                <a:latin typeface="+mj-lt"/>
              </a:rPr>
              <a:t>of </a:t>
            </a:r>
            <a:r>
              <a:rPr lang="en-US" sz="2400" dirty="0">
                <a:latin typeface="+mj-lt"/>
              </a:rPr>
              <a:t>development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7332122"/>
            <a:ext cx="6877050" cy="169545"/>
          </a:xfrm>
          <a:custGeom>
            <a:avLst/>
            <a:gdLst/>
            <a:ahLst/>
            <a:cxnLst/>
            <a:rect l="l" t="t" r="r" b="b"/>
            <a:pathLst>
              <a:path w="6877050" h="169545">
                <a:moveTo>
                  <a:pt x="0" y="169354"/>
                </a:moveTo>
                <a:lnTo>
                  <a:pt x="6876834" y="169354"/>
                </a:lnTo>
                <a:lnTo>
                  <a:pt x="6876834" y="0"/>
                </a:lnTo>
                <a:lnTo>
                  <a:pt x="0" y="0"/>
                </a:lnTo>
                <a:lnTo>
                  <a:pt x="0" y="169354"/>
                </a:lnTo>
                <a:close/>
              </a:path>
            </a:pathLst>
          </a:custGeom>
          <a:solidFill>
            <a:srgbClr val="C34841"/>
          </a:solidFill>
        </p:spPr>
        <p:txBody>
          <a:bodyPr wrap="square" lIns="0" tIns="0" rIns="0" bIns="0" rtlCol="0">
            <a:spAutoFit/>
          </a:bodyPr>
          <a:lstStyle/>
          <a:p>
            <a:endParaRPr/>
          </a:p>
        </p:txBody>
      </p:sp>
      <p:sp>
        <p:nvSpPr>
          <p:cNvPr id="5" name="object 5"/>
          <p:cNvSpPr txBox="1"/>
          <p:nvPr/>
        </p:nvSpPr>
        <p:spPr>
          <a:xfrm>
            <a:off x="8509000" y="533400"/>
            <a:ext cx="4838700" cy="3718006"/>
          </a:xfrm>
          <a:prstGeom prst="rect">
            <a:avLst/>
          </a:prstGeom>
        </p:spPr>
        <p:txBody>
          <a:bodyPr vert="horz" wrap="square" lIns="0" tIns="0" rIns="0" bIns="0" rtlCol="0">
            <a:spAutoFit/>
          </a:bodyPr>
          <a:lstStyle/>
          <a:p>
            <a:pPr marL="12700">
              <a:lnSpc>
                <a:spcPct val="150000"/>
              </a:lnSpc>
            </a:pPr>
            <a:r>
              <a:rPr lang="en-US" sz="3200" b="1" spc="-15" dirty="0" smtClean="0"/>
              <a:t>S</a:t>
            </a:r>
            <a:r>
              <a:rPr lang="en-US" sz="3200" b="1" dirty="0" smtClean="0"/>
              <a:t>tudents</a:t>
            </a:r>
            <a:endParaRPr lang="ru-RU" sz="3200" b="0" spc="-20" dirty="0" smtClean="0">
              <a:solidFill>
                <a:srgbClr val="2E2E2E"/>
              </a:solidFill>
              <a:cs typeface="Akrobat"/>
            </a:endParaRPr>
          </a:p>
          <a:p>
            <a:pPr marL="12700">
              <a:lnSpc>
                <a:spcPct val="100000"/>
              </a:lnSpc>
            </a:pPr>
            <a:r>
              <a:rPr sz="3200" b="0" spc="-20" dirty="0" smtClean="0">
                <a:solidFill>
                  <a:srgbClr val="2E2E2E"/>
                </a:solidFill>
                <a:cs typeface="Akrobat"/>
              </a:rPr>
              <a:t>B</a:t>
            </a:r>
            <a:r>
              <a:rPr sz="3200" b="0" dirty="0" smtClean="0">
                <a:solidFill>
                  <a:srgbClr val="2E2E2E"/>
                </a:solidFill>
                <a:cs typeface="Akrobat"/>
              </a:rPr>
              <a:t>a</a:t>
            </a:r>
            <a:r>
              <a:rPr sz="3200" b="0" spc="-15" dirty="0" smtClean="0">
                <a:solidFill>
                  <a:srgbClr val="2E2E2E"/>
                </a:solidFill>
                <a:cs typeface="Akrobat"/>
              </a:rPr>
              <a:t>c</a:t>
            </a:r>
            <a:r>
              <a:rPr sz="3200" b="0" dirty="0" smtClean="0">
                <a:solidFill>
                  <a:srgbClr val="2E2E2E"/>
                </a:solidFill>
                <a:cs typeface="Akrobat"/>
              </a:rPr>
              <a:t>helor</a:t>
            </a:r>
            <a:r>
              <a:rPr sz="3200" b="0" spc="5" dirty="0" smtClean="0">
                <a:solidFill>
                  <a:srgbClr val="2E2E2E"/>
                </a:solidFill>
                <a:cs typeface="Akrobat"/>
              </a:rPr>
              <a:t> </a:t>
            </a:r>
            <a:r>
              <a:rPr sz="3200" b="0" dirty="0">
                <a:solidFill>
                  <a:srgbClr val="2E2E2E"/>
                </a:solidFill>
                <a:cs typeface="Akrobat"/>
              </a:rPr>
              <a:t>courses:</a:t>
            </a:r>
            <a:r>
              <a:rPr sz="3200" b="0" spc="5" dirty="0">
                <a:solidFill>
                  <a:srgbClr val="2E2E2E"/>
                </a:solidFill>
                <a:cs typeface="Akrobat"/>
              </a:rPr>
              <a:t> </a:t>
            </a:r>
            <a:r>
              <a:rPr lang="en-US" sz="3200" b="0" dirty="0" smtClean="0">
                <a:solidFill>
                  <a:srgbClr val="2E2E2E"/>
                </a:solidFill>
                <a:cs typeface="Akrobat"/>
              </a:rPr>
              <a:t>278</a:t>
            </a:r>
            <a:endParaRPr sz="3200" dirty="0">
              <a:cs typeface="Akrobat"/>
            </a:endParaRPr>
          </a:p>
          <a:p>
            <a:pPr marL="12700" marR="6350">
              <a:lnSpc>
                <a:spcPct val="100699"/>
              </a:lnSpc>
            </a:pPr>
            <a:r>
              <a:rPr sz="3200" b="0" dirty="0">
                <a:solidFill>
                  <a:srgbClr val="2E2E2E"/>
                </a:solidFill>
                <a:cs typeface="Akrobat"/>
              </a:rPr>
              <a:t>Master</a:t>
            </a:r>
            <a:r>
              <a:rPr sz="3200" b="0" spc="5" dirty="0">
                <a:solidFill>
                  <a:srgbClr val="2E2E2E"/>
                </a:solidFill>
                <a:cs typeface="Akrobat"/>
              </a:rPr>
              <a:t> </a:t>
            </a:r>
            <a:r>
              <a:rPr sz="3200" b="0" dirty="0">
                <a:solidFill>
                  <a:srgbClr val="2E2E2E"/>
                </a:solidFill>
                <a:cs typeface="Akrobat"/>
              </a:rPr>
              <a:t>courses:</a:t>
            </a:r>
            <a:r>
              <a:rPr sz="3200" b="0" spc="5" dirty="0">
                <a:solidFill>
                  <a:srgbClr val="2E2E2E"/>
                </a:solidFill>
                <a:cs typeface="Akrobat"/>
              </a:rPr>
              <a:t> </a:t>
            </a:r>
            <a:r>
              <a:rPr lang="en-US" sz="3200" b="0" dirty="0" smtClean="0">
                <a:solidFill>
                  <a:srgbClr val="2E2E2E"/>
                </a:solidFill>
                <a:cs typeface="Akrobat"/>
              </a:rPr>
              <a:t>184</a:t>
            </a:r>
            <a:r>
              <a:rPr sz="3200" b="0" dirty="0" smtClean="0">
                <a:solidFill>
                  <a:srgbClr val="2E2E2E"/>
                </a:solidFill>
                <a:cs typeface="Akrobat"/>
              </a:rPr>
              <a:t> </a:t>
            </a:r>
            <a:r>
              <a:rPr sz="3200" b="0" dirty="0">
                <a:solidFill>
                  <a:srgbClr val="2E2E2E"/>
                </a:solidFill>
                <a:cs typeface="Akrobat"/>
              </a:rPr>
              <a:t>International</a:t>
            </a:r>
            <a:r>
              <a:rPr sz="3200" b="0" spc="5" dirty="0">
                <a:solidFill>
                  <a:srgbClr val="2E2E2E"/>
                </a:solidFill>
                <a:cs typeface="Akrobat"/>
              </a:rPr>
              <a:t> </a:t>
            </a:r>
            <a:r>
              <a:rPr sz="3200" b="0" dirty="0">
                <a:solidFill>
                  <a:srgbClr val="2E2E2E"/>
                </a:solidFill>
                <a:cs typeface="Akrobat"/>
              </a:rPr>
              <a:t>English</a:t>
            </a:r>
            <a:r>
              <a:rPr sz="3200" b="0" spc="5" dirty="0">
                <a:solidFill>
                  <a:srgbClr val="2E2E2E"/>
                </a:solidFill>
                <a:cs typeface="Akrobat"/>
              </a:rPr>
              <a:t> </a:t>
            </a:r>
            <a:r>
              <a:rPr sz="3200" b="0" dirty="0">
                <a:solidFill>
                  <a:srgbClr val="2E2E2E"/>
                </a:solidFill>
                <a:cs typeface="Akrobat"/>
              </a:rPr>
              <a:t>Language Master</a:t>
            </a:r>
            <a:r>
              <a:rPr sz="3200" b="0" spc="5" dirty="0">
                <a:solidFill>
                  <a:srgbClr val="2E2E2E"/>
                </a:solidFill>
                <a:cs typeface="Akrobat"/>
              </a:rPr>
              <a:t> </a:t>
            </a:r>
            <a:r>
              <a:rPr sz="3200" b="0" dirty="0">
                <a:solidFill>
                  <a:srgbClr val="2E2E2E"/>
                </a:solidFill>
                <a:cs typeface="Akrobat"/>
              </a:rPr>
              <a:t>Degree</a:t>
            </a:r>
            <a:r>
              <a:rPr sz="3200" b="0" spc="5" dirty="0">
                <a:solidFill>
                  <a:srgbClr val="2E2E2E"/>
                </a:solidFill>
                <a:cs typeface="Akrobat"/>
              </a:rPr>
              <a:t> </a:t>
            </a:r>
            <a:r>
              <a:rPr sz="3200" b="0" dirty="0">
                <a:solidFill>
                  <a:srgbClr val="2E2E2E"/>
                </a:solidFill>
                <a:cs typeface="Akrobat"/>
              </a:rPr>
              <a:t>Program:</a:t>
            </a:r>
            <a:r>
              <a:rPr sz="3200" b="0" spc="5" dirty="0">
                <a:solidFill>
                  <a:srgbClr val="2E2E2E"/>
                </a:solidFill>
                <a:cs typeface="Akrobat"/>
              </a:rPr>
              <a:t> </a:t>
            </a:r>
            <a:r>
              <a:rPr lang="en-US" sz="3200" b="0" dirty="0" smtClean="0">
                <a:solidFill>
                  <a:srgbClr val="2E2E2E"/>
                </a:solidFill>
                <a:cs typeface="Akrobat"/>
              </a:rPr>
              <a:t>92</a:t>
            </a:r>
          </a:p>
          <a:p>
            <a:pPr marL="12700" marR="6350">
              <a:lnSpc>
                <a:spcPct val="100699"/>
              </a:lnSpc>
            </a:pPr>
            <a:r>
              <a:rPr sz="3200" b="0" dirty="0" smtClean="0">
                <a:solidFill>
                  <a:srgbClr val="2E2E2E"/>
                </a:solidFill>
                <a:cs typeface="Akrobat"/>
              </a:rPr>
              <a:t> </a:t>
            </a:r>
            <a:r>
              <a:rPr sz="3200" b="0" dirty="0">
                <a:solidFill>
                  <a:srgbClr val="2E2E2E"/>
                </a:solidFill>
                <a:cs typeface="Akrobat"/>
              </a:rPr>
              <a:t>PHD</a:t>
            </a:r>
            <a:r>
              <a:rPr sz="3200" b="0" spc="5" dirty="0">
                <a:solidFill>
                  <a:srgbClr val="2E2E2E"/>
                </a:solidFill>
                <a:cs typeface="Akrobat"/>
              </a:rPr>
              <a:t> </a:t>
            </a:r>
            <a:r>
              <a:rPr sz="3200" b="0" dirty="0" smtClean="0">
                <a:solidFill>
                  <a:srgbClr val="2E2E2E"/>
                </a:solidFill>
                <a:cs typeface="Akrobat"/>
              </a:rPr>
              <a:t>courses</a:t>
            </a:r>
            <a:r>
              <a:rPr sz="3200" b="0" dirty="0">
                <a:solidFill>
                  <a:srgbClr val="2E2E2E"/>
                </a:solidFill>
                <a:cs typeface="Akrobat"/>
              </a:rPr>
              <a:t>:</a:t>
            </a:r>
            <a:r>
              <a:rPr sz="3200" b="0" spc="5" dirty="0">
                <a:solidFill>
                  <a:srgbClr val="2E2E2E"/>
                </a:solidFill>
                <a:cs typeface="Akrobat"/>
              </a:rPr>
              <a:t> </a:t>
            </a:r>
            <a:r>
              <a:rPr lang="en-US" sz="3200" b="0" dirty="0" smtClean="0">
                <a:solidFill>
                  <a:srgbClr val="2E2E2E"/>
                </a:solidFill>
                <a:cs typeface="Akrobat"/>
              </a:rPr>
              <a:t>13</a:t>
            </a:r>
            <a:endParaRPr sz="3200" dirty="0">
              <a:cs typeface="Akrobat"/>
            </a:endParaRPr>
          </a:p>
        </p:txBody>
      </p:sp>
      <p:sp>
        <p:nvSpPr>
          <p:cNvPr id="6" name="object 6"/>
          <p:cNvSpPr txBox="1"/>
          <p:nvPr/>
        </p:nvSpPr>
        <p:spPr>
          <a:xfrm>
            <a:off x="8509000" y="4251406"/>
            <a:ext cx="7086600" cy="4456669"/>
          </a:xfrm>
          <a:prstGeom prst="rect">
            <a:avLst/>
          </a:prstGeom>
        </p:spPr>
        <p:txBody>
          <a:bodyPr vert="horz" wrap="square" lIns="0" tIns="0" rIns="0" bIns="0" rtlCol="0">
            <a:spAutoFit/>
          </a:bodyPr>
          <a:lstStyle/>
          <a:p>
            <a:pPr marL="12700">
              <a:lnSpc>
                <a:spcPct val="150000"/>
              </a:lnSpc>
            </a:pPr>
            <a:endParaRPr lang="ru-RU" sz="3200" b="1" dirty="0" smtClean="0">
              <a:solidFill>
                <a:srgbClr val="2E2E2E"/>
              </a:solidFill>
              <a:cs typeface="Akrobat Bold"/>
            </a:endParaRPr>
          </a:p>
          <a:p>
            <a:pPr marL="12700">
              <a:lnSpc>
                <a:spcPct val="150000"/>
              </a:lnSpc>
            </a:pPr>
            <a:r>
              <a:rPr sz="3200" b="1" dirty="0" smtClean="0">
                <a:solidFill>
                  <a:srgbClr val="2E2E2E"/>
                </a:solidFill>
                <a:cs typeface="Akrobat Bold"/>
              </a:rPr>
              <a:t>Lectu</a:t>
            </a:r>
            <a:r>
              <a:rPr sz="3200" b="1" spc="-10" dirty="0" smtClean="0">
                <a:solidFill>
                  <a:srgbClr val="2E2E2E"/>
                </a:solidFill>
                <a:cs typeface="Akrobat Bold"/>
              </a:rPr>
              <a:t>r</a:t>
            </a:r>
            <a:r>
              <a:rPr sz="3200" b="1" dirty="0" smtClean="0">
                <a:solidFill>
                  <a:srgbClr val="2E2E2E"/>
                </a:solidFill>
                <a:cs typeface="Akrobat Bold"/>
              </a:rPr>
              <a:t>ers</a:t>
            </a:r>
            <a:endParaRPr lang="ru-RU" sz="3200" dirty="0">
              <a:cs typeface="Akrobat Bold"/>
            </a:endParaRPr>
          </a:p>
          <a:p>
            <a:pPr marL="12700">
              <a:lnSpc>
                <a:spcPct val="100000"/>
              </a:lnSpc>
            </a:pPr>
            <a:r>
              <a:rPr sz="3200" b="0" spc="-295" dirty="0" smtClean="0">
                <a:solidFill>
                  <a:srgbClr val="2E2E2E"/>
                </a:solidFill>
                <a:cs typeface="Akrobat"/>
              </a:rPr>
              <a:t>T</a:t>
            </a:r>
            <a:r>
              <a:rPr sz="3200" b="0" spc="-65" dirty="0" smtClean="0">
                <a:solidFill>
                  <a:srgbClr val="2E2E2E"/>
                </a:solidFill>
                <a:cs typeface="Akrobat"/>
              </a:rPr>
              <a:t>o</a:t>
            </a:r>
            <a:r>
              <a:rPr sz="3200" b="0" dirty="0" smtClean="0">
                <a:solidFill>
                  <a:srgbClr val="2E2E2E"/>
                </a:solidFill>
                <a:cs typeface="Akrobat"/>
              </a:rPr>
              <a:t>tal</a:t>
            </a:r>
            <a:r>
              <a:rPr sz="3200" b="0" dirty="0">
                <a:solidFill>
                  <a:srgbClr val="2E2E2E"/>
                </a:solidFill>
                <a:cs typeface="Akrobat"/>
              </a:rPr>
              <a:t>:</a:t>
            </a:r>
            <a:r>
              <a:rPr sz="3200" b="0" spc="5" dirty="0">
                <a:solidFill>
                  <a:srgbClr val="2E2E2E"/>
                </a:solidFill>
                <a:cs typeface="Akrobat"/>
              </a:rPr>
              <a:t> </a:t>
            </a:r>
            <a:r>
              <a:rPr lang="en-US" sz="3200" b="0" dirty="0" smtClean="0">
                <a:solidFill>
                  <a:srgbClr val="2E2E2E"/>
                </a:solidFill>
                <a:cs typeface="Akrobat"/>
              </a:rPr>
              <a:t>95</a:t>
            </a:r>
            <a:endParaRPr sz="3200" dirty="0">
              <a:cs typeface="Akrobat"/>
            </a:endParaRPr>
          </a:p>
          <a:p>
            <a:pPr marL="12700" marR="1331595">
              <a:lnSpc>
                <a:spcPct val="100699"/>
              </a:lnSpc>
            </a:pPr>
            <a:r>
              <a:rPr sz="3200" b="0" spc="-60" dirty="0">
                <a:solidFill>
                  <a:srgbClr val="2E2E2E"/>
                </a:solidFill>
                <a:cs typeface="Akrobat"/>
              </a:rPr>
              <a:t>F</a:t>
            </a:r>
            <a:r>
              <a:rPr sz="3200" b="0" dirty="0">
                <a:solidFill>
                  <a:srgbClr val="2E2E2E"/>
                </a:solidFill>
                <a:cs typeface="Akrobat"/>
              </a:rPr>
              <a:t>ull</a:t>
            </a:r>
            <a:r>
              <a:rPr sz="3200" b="0" spc="5" dirty="0">
                <a:solidFill>
                  <a:srgbClr val="2E2E2E"/>
                </a:solidFill>
                <a:cs typeface="Akrobat"/>
              </a:rPr>
              <a:t> </a:t>
            </a:r>
            <a:r>
              <a:rPr sz="3200" b="0" dirty="0">
                <a:solidFill>
                  <a:srgbClr val="2E2E2E"/>
                </a:solidFill>
                <a:cs typeface="Akrobat"/>
              </a:rPr>
              <a:t>members</a:t>
            </a:r>
            <a:r>
              <a:rPr sz="3200" b="0" spc="5" dirty="0">
                <a:solidFill>
                  <a:srgbClr val="2E2E2E"/>
                </a:solidFill>
                <a:cs typeface="Akrobat"/>
              </a:rPr>
              <a:t> </a:t>
            </a:r>
            <a:r>
              <a:rPr sz="3200" b="0" spc="-15" dirty="0">
                <a:solidFill>
                  <a:srgbClr val="2E2E2E"/>
                </a:solidFill>
                <a:cs typeface="Akrobat"/>
              </a:rPr>
              <a:t>o</a:t>
            </a:r>
            <a:r>
              <a:rPr sz="3200" b="0" dirty="0">
                <a:solidFill>
                  <a:srgbClr val="2E2E2E"/>
                </a:solidFill>
                <a:cs typeface="Akrobat"/>
              </a:rPr>
              <a:t>f</a:t>
            </a:r>
            <a:r>
              <a:rPr sz="3200" b="0" spc="5" dirty="0">
                <a:solidFill>
                  <a:srgbClr val="2E2E2E"/>
                </a:solidFill>
                <a:cs typeface="Akrobat"/>
              </a:rPr>
              <a:t> </a:t>
            </a:r>
            <a:r>
              <a:rPr sz="3200" b="0" dirty="0">
                <a:solidFill>
                  <a:srgbClr val="2E2E2E"/>
                </a:solidFill>
                <a:cs typeface="Akrobat"/>
              </a:rPr>
              <a:t>the</a:t>
            </a:r>
            <a:r>
              <a:rPr sz="3200" b="0" spc="5" dirty="0">
                <a:solidFill>
                  <a:srgbClr val="2E2E2E"/>
                </a:solidFill>
                <a:cs typeface="Akrobat"/>
              </a:rPr>
              <a:t> </a:t>
            </a:r>
            <a:r>
              <a:rPr sz="3200" b="0" dirty="0">
                <a:solidFill>
                  <a:srgbClr val="2E2E2E"/>
                </a:solidFill>
                <a:cs typeface="Akrobat"/>
              </a:rPr>
              <a:t>R</a:t>
            </a:r>
            <a:r>
              <a:rPr sz="3200" b="0" spc="-20" dirty="0">
                <a:solidFill>
                  <a:srgbClr val="2E2E2E"/>
                </a:solidFill>
                <a:cs typeface="Akrobat"/>
              </a:rPr>
              <a:t>A</a:t>
            </a:r>
            <a:r>
              <a:rPr sz="3200" b="0" dirty="0">
                <a:solidFill>
                  <a:srgbClr val="2E2E2E"/>
                </a:solidFill>
                <a:cs typeface="Akrobat"/>
              </a:rPr>
              <a:t>S:</a:t>
            </a:r>
            <a:r>
              <a:rPr sz="3200" b="0" spc="5" dirty="0">
                <a:solidFill>
                  <a:srgbClr val="2E2E2E"/>
                </a:solidFill>
                <a:cs typeface="Akrobat"/>
              </a:rPr>
              <a:t> </a:t>
            </a:r>
            <a:r>
              <a:rPr sz="3200" b="0" dirty="0">
                <a:solidFill>
                  <a:srgbClr val="2E2E2E"/>
                </a:solidFill>
                <a:cs typeface="Akrobat"/>
              </a:rPr>
              <a:t>2 </a:t>
            </a:r>
            <a:r>
              <a:rPr sz="3200" b="0" spc="-85" dirty="0">
                <a:solidFill>
                  <a:srgbClr val="2E2E2E"/>
                </a:solidFill>
                <a:cs typeface="Akrobat"/>
              </a:rPr>
              <a:t>F</a:t>
            </a:r>
            <a:r>
              <a:rPr sz="3200" b="0" dirty="0">
                <a:solidFill>
                  <a:srgbClr val="2E2E2E"/>
                </a:solidFill>
                <a:cs typeface="Akrobat"/>
              </a:rPr>
              <a:t>o</a:t>
            </a:r>
            <a:r>
              <a:rPr sz="3200" b="0" spc="-25" dirty="0">
                <a:solidFill>
                  <a:srgbClr val="2E2E2E"/>
                </a:solidFill>
                <a:cs typeface="Akrobat"/>
              </a:rPr>
              <a:t>r</a:t>
            </a:r>
            <a:r>
              <a:rPr sz="3200" b="0" dirty="0">
                <a:solidFill>
                  <a:srgbClr val="2E2E2E"/>
                </a:solidFill>
                <a:cs typeface="Akrobat"/>
              </a:rPr>
              <a:t>eign</a:t>
            </a:r>
            <a:r>
              <a:rPr sz="3200" b="0" spc="5" dirty="0">
                <a:solidFill>
                  <a:srgbClr val="2E2E2E"/>
                </a:solidFill>
                <a:cs typeface="Akrobat"/>
              </a:rPr>
              <a:t> </a:t>
            </a:r>
            <a:r>
              <a:rPr sz="3200" b="0" dirty="0">
                <a:solidFill>
                  <a:srgbClr val="2E2E2E"/>
                </a:solidFill>
                <a:cs typeface="Akrobat"/>
              </a:rPr>
              <a:t>members</a:t>
            </a:r>
            <a:r>
              <a:rPr sz="3200" b="0" spc="5" dirty="0">
                <a:solidFill>
                  <a:srgbClr val="2E2E2E"/>
                </a:solidFill>
                <a:cs typeface="Akrobat"/>
              </a:rPr>
              <a:t> </a:t>
            </a:r>
            <a:r>
              <a:rPr sz="3200" b="0" spc="-15" dirty="0">
                <a:solidFill>
                  <a:srgbClr val="2E2E2E"/>
                </a:solidFill>
                <a:cs typeface="Akrobat"/>
              </a:rPr>
              <a:t>o</a:t>
            </a:r>
            <a:r>
              <a:rPr sz="3200" b="0" dirty="0">
                <a:solidFill>
                  <a:srgbClr val="2E2E2E"/>
                </a:solidFill>
                <a:cs typeface="Akrobat"/>
              </a:rPr>
              <a:t>f</a:t>
            </a:r>
            <a:r>
              <a:rPr sz="3200" b="0" spc="5" dirty="0">
                <a:solidFill>
                  <a:srgbClr val="2E2E2E"/>
                </a:solidFill>
                <a:cs typeface="Akrobat"/>
              </a:rPr>
              <a:t> </a:t>
            </a:r>
            <a:r>
              <a:rPr sz="3200" b="0" dirty="0">
                <a:solidFill>
                  <a:srgbClr val="2E2E2E"/>
                </a:solidFill>
                <a:cs typeface="Akrobat"/>
              </a:rPr>
              <a:t>the</a:t>
            </a:r>
            <a:r>
              <a:rPr sz="3200" b="0" spc="5" dirty="0">
                <a:solidFill>
                  <a:srgbClr val="2E2E2E"/>
                </a:solidFill>
                <a:cs typeface="Akrobat"/>
              </a:rPr>
              <a:t> </a:t>
            </a:r>
            <a:r>
              <a:rPr sz="3200" b="0" dirty="0">
                <a:solidFill>
                  <a:srgbClr val="2E2E2E"/>
                </a:solidFill>
                <a:cs typeface="Akrobat"/>
              </a:rPr>
              <a:t>R</a:t>
            </a:r>
            <a:r>
              <a:rPr sz="3200" b="0" spc="-20" dirty="0">
                <a:solidFill>
                  <a:srgbClr val="2E2E2E"/>
                </a:solidFill>
                <a:cs typeface="Akrobat"/>
              </a:rPr>
              <a:t>A</a:t>
            </a:r>
            <a:r>
              <a:rPr sz="3200" b="0" dirty="0">
                <a:solidFill>
                  <a:srgbClr val="2E2E2E"/>
                </a:solidFill>
                <a:cs typeface="Akrobat"/>
              </a:rPr>
              <a:t>S:</a:t>
            </a:r>
            <a:r>
              <a:rPr sz="3200" b="0" spc="5" dirty="0">
                <a:solidFill>
                  <a:srgbClr val="2E2E2E"/>
                </a:solidFill>
                <a:cs typeface="Akrobat"/>
              </a:rPr>
              <a:t> </a:t>
            </a:r>
            <a:r>
              <a:rPr sz="3200" b="0" dirty="0">
                <a:solidFill>
                  <a:srgbClr val="2E2E2E"/>
                </a:solidFill>
                <a:cs typeface="Akrobat"/>
              </a:rPr>
              <a:t>1</a:t>
            </a:r>
            <a:endParaRPr sz="3200" dirty="0">
              <a:cs typeface="Akrobat"/>
            </a:endParaRPr>
          </a:p>
          <a:p>
            <a:pPr marL="12700" marR="6350">
              <a:lnSpc>
                <a:spcPct val="100699"/>
              </a:lnSpc>
            </a:pPr>
            <a:r>
              <a:rPr sz="3200" b="0" dirty="0">
                <a:solidFill>
                  <a:srgbClr val="2E2E2E"/>
                </a:solidFill>
                <a:cs typeface="Akrobat"/>
              </a:rPr>
              <a:t>Cor</a:t>
            </a:r>
            <a:r>
              <a:rPr sz="3200" b="0" spc="-25" dirty="0">
                <a:solidFill>
                  <a:srgbClr val="2E2E2E"/>
                </a:solidFill>
                <a:cs typeface="Akrobat"/>
              </a:rPr>
              <a:t>r</a:t>
            </a:r>
            <a:r>
              <a:rPr sz="3200" b="0" dirty="0">
                <a:solidFill>
                  <a:srgbClr val="2E2E2E"/>
                </a:solidFill>
                <a:cs typeface="Akrobat"/>
              </a:rPr>
              <a:t>esponding</a:t>
            </a:r>
            <a:r>
              <a:rPr sz="3200" b="0" spc="5" dirty="0">
                <a:solidFill>
                  <a:srgbClr val="2E2E2E"/>
                </a:solidFill>
                <a:cs typeface="Akrobat"/>
              </a:rPr>
              <a:t> </a:t>
            </a:r>
            <a:r>
              <a:rPr sz="3200" b="0" dirty="0">
                <a:solidFill>
                  <a:srgbClr val="2E2E2E"/>
                </a:solidFill>
                <a:cs typeface="Akrobat"/>
              </a:rPr>
              <a:t>Members</a:t>
            </a:r>
            <a:r>
              <a:rPr sz="3200" b="0" spc="5" dirty="0">
                <a:solidFill>
                  <a:srgbClr val="2E2E2E"/>
                </a:solidFill>
                <a:cs typeface="Akrobat"/>
              </a:rPr>
              <a:t> </a:t>
            </a:r>
            <a:r>
              <a:rPr sz="3200" b="0" spc="-15" dirty="0">
                <a:solidFill>
                  <a:srgbClr val="2E2E2E"/>
                </a:solidFill>
                <a:cs typeface="Akrobat"/>
              </a:rPr>
              <a:t>o</a:t>
            </a:r>
            <a:r>
              <a:rPr sz="3200" b="0" dirty="0">
                <a:solidFill>
                  <a:srgbClr val="2E2E2E"/>
                </a:solidFill>
                <a:cs typeface="Akrobat"/>
              </a:rPr>
              <a:t>f</a:t>
            </a:r>
            <a:r>
              <a:rPr sz="3200" b="0" spc="5" dirty="0">
                <a:solidFill>
                  <a:srgbClr val="2E2E2E"/>
                </a:solidFill>
                <a:cs typeface="Akrobat"/>
              </a:rPr>
              <a:t> </a:t>
            </a:r>
            <a:r>
              <a:rPr sz="3200" b="0" dirty="0">
                <a:solidFill>
                  <a:srgbClr val="2E2E2E"/>
                </a:solidFill>
                <a:cs typeface="Akrobat"/>
              </a:rPr>
              <a:t>the</a:t>
            </a:r>
            <a:r>
              <a:rPr sz="3200" b="0" spc="5" dirty="0">
                <a:solidFill>
                  <a:srgbClr val="2E2E2E"/>
                </a:solidFill>
                <a:cs typeface="Akrobat"/>
              </a:rPr>
              <a:t> </a:t>
            </a:r>
            <a:r>
              <a:rPr sz="3200" b="0" dirty="0">
                <a:solidFill>
                  <a:srgbClr val="2E2E2E"/>
                </a:solidFill>
                <a:cs typeface="Akrobat"/>
              </a:rPr>
              <a:t>R</a:t>
            </a:r>
            <a:r>
              <a:rPr sz="3200" b="0" spc="-20" dirty="0">
                <a:solidFill>
                  <a:srgbClr val="2E2E2E"/>
                </a:solidFill>
                <a:cs typeface="Akrobat"/>
              </a:rPr>
              <a:t>A</a:t>
            </a:r>
            <a:r>
              <a:rPr sz="3200" b="0" dirty="0">
                <a:solidFill>
                  <a:srgbClr val="2E2E2E"/>
                </a:solidFill>
                <a:cs typeface="Akrobat"/>
              </a:rPr>
              <a:t>S:</a:t>
            </a:r>
            <a:r>
              <a:rPr sz="3200" b="0" spc="5" dirty="0">
                <a:solidFill>
                  <a:srgbClr val="2E2E2E"/>
                </a:solidFill>
                <a:cs typeface="Akrobat"/>
              </a:rPr>
              <a:t> </a:t>
            </a:r>
            <a:r>
              <a:rPr sz="3200" b="0" dirty="0">
                <a:solidFill>
                  <a:srgbClr val="2E2E2E"/>
                </a:solidFill>
                <a:cs typeface="Akrobat"/>
              </a:rPr>
              <a:t>2 Doctors</a:t>
            </a:r>
            <a:r>
              <a:rPr sz="3200" b="0" spc="5" dirty="0">
                <a:solidFill>
                  <a:srgbClr val="2E2E2E"/>
                </a:solidFill>
                <a:cs typeface="Akrobat"/>
              </a:rPr>
              <a:t> </a:t>
            </a:r>
            <a:r>
              <a:rPr sz="3200" b="0" spc="-15" dirty="0">
                <a:solidFill>
                  <a:srgbClr val="2E2E2E"/>
                </a:solidFill>
                <a:cs typeface="Akrobat"/>
              </a:rPr>
              <a:t>o</a:t>
            </a:r>
            <a:r>
              <a:rPr sz="3200" b="0" dirty="0">
                <a:solidFill>
                  <a:srgbClr val="2E2E2E"/>
                </a:solidFill>
                <a:cs typeface="Akrobat"/>
              </a:rPr>
              <a:t>f</a:t>
            </a:r>
            <a:r>
              <a:rPr sz="3200" b="0" spc="5" dirty="0">
                <a:solidFill>
                  <a:srgbClr val="2E2E2E"/>
                </a:solidFill>
                <a:cs typeface="Akrobat"/>
              </a:rPr>
              <a:t> </a:t>
            </a:r>
            <a:r>
              <a:rPr sz="3200" b="0" spc="-5" dirty="0">
                <a:solidFill>
                  <a:srgbClr val="2E2E2E"/>
                </a:solidFill>
                <a:cs typeface="Akrobat"/>
              </a:rPr>
              <a:t>S</a:t>
            </a:r>
            <a:r>
              <a:rPr sz="3200" b="0" spc="-15" dirty="0">
                <a:solidFill>
                  <a:srgbClr val="2E2E2E"/>
                </a:solidFill>
                <a:cs typeface="Akrobat"/>
              </a:rPr>
              <a:t>c</a:t>
            </a:r>
            <a:r>
              <a:rPr sz="3200" b="0" dirty="0">
                <a:solidFill>
                  <a:srgbClr val="2E2E2E"/>
                </a:solidFill>
                <a:cs typeface="Akrobat"/>
              </a:rPr>
              <a:t>iences</a:t>
            </a:r>
            <a:r>
              <a:rPr sz="3200" b="0" spc="5" dirty="0">
                <a:solidFill>
                  <a:srgbClr val="2E2E2E"/>
                </a:solidFill>
                <a:cs typeface="Akrobat"/>
              </a:rPr>
              <a:t> </a:t>
            </a:r>
            <a:r>
              <a:rPr sz="3200" b="0" dirty="0">
                <a:solidFill>
                  <a:srgbClr val="2E2E2E"/>
                </a:solidFill>
                <a:cs typeface="Akrobat"/>
              </a:rPr>
              <a:t>and</a:t>
            </a:r>
            <a:r>
              <a:rPr sz="3200" b="0" spc="5" dirty="0">
                <a:solidFill>
                  <a:srgbClr val="2E2E2E"/>
                </a:solidFill>
                <a:cs typeface="Akrobat"/>
              </a:rPr>
              <a:t> </a:t>
            </a:r>
            <a:r>
              <a:rPr sz="3200" b="0" spc="-30" dirty="0">
                <a:solidFill>
                  <a:srgbClr val="2E2E2E"/>
                </a:solidFill>
                <a:cs typeface="Akrobat"/>
              </a:rPr>
              <a:t>Pr</a:t>
            </a:r>
            <a:r>
              <a:rPr sz="3200" b="0" spc="-10" dirty="0">
                <a:solidFill>
                  <a:srgbClr val="2E2E2E"/>
                </a:solidFill>
                <a:cs typeface="Akrobat"/>
              </a:rPr>
              <a:t>o</a:t>
            </a:r>
            <a:r>
              <a:rPr sz="3200" b="0" dirty="0">
                <a:solidFill>
                  <a:srgbClr val="2E2E2E"/>
                </a:solidFill>
                <a:cs typeface="Akrobat"/>
              </a:rPr>
              <a:t>fessors:</a:t>
            </a:r>
            <a:r>
              <a:rPr sz="3200" b="0" spc="5" dirty="0">
                <a:solidFill>
                  <a:srgbClr val="2E2E2E"/>
                </a:solidFill>
                <a:cs typeface="Akrobat"/>
              </a:rPr>
              <a:t> </a:t>
            </a:r>
            <a:r>
              <a:rPr sz="3200" b="0" dirty="0">
                <a:solidFill>
                  <a:srgbClr val="2E2E2E"/>
                </a:solidFill>
                <a:cs typeface="Akrobat"/>
              </a:rPr>
              <a:t>25 </a:t>
            </a:r>
            <a:r>
              <a:rPr sz="3200" b="0" spc="-85" dirty="0">
                <a:solidFill>
                  <a:srgbClr val="2E2E2E"/>
                </a:solidFill>
                <a:cs typeface="Akrobat"/>
              </a:rPr>
              <a:t>F</a:t>
            </a:r>
            <a:r>
              <a:rPr sz="3200" b="0" dirty="0">
                <a:solidFill>
                  <a:srgbClr val="2E2E2E"/>
                </a:solidFill>
                <a:cs typeface="Akrobat"/>
              </a:rPr>
              <a:t>o</a:t>
            </a:r>
            <a:r>
              <a:rPr sz="3200" b="0" spc="-25" dirty="0">
                <a:solidFill>
                  <a:srgbClr val="2E2E2E"/>
                </a:solidFill>
                <a:cs typeface="Akrobat"/>
              </a:rPr>
              <a:t>r</a:t>
            </a:r>
            <a:r>
              <a:rPr sz="3200" b="0" dirty="0">
                <a:solidFill>
                  <a:srgbClr val="2E2E2E"/>
                </a:solidFill>
                <a:cs typeface="Akrobat"/>
              </a:rPr>
              <a:t>eign</a:t>
            </a:r>
            <a:r>
              <a:rPr sz="3200" b="0" spc="5" dirty="0">
                <a:solidFill>
                  <a:srgbClr val="2E2E2E"/>
                </a:solidFill>
                <a:cs typeface="Akrobat"/>
              </a:rPr>
              <a:t> </a:t>
            </a:r>
            <a:r>
              <a:rPr sz="3200" b="0" dirty="0">
                <a:solidFill>
                  <a:srgbClr val="2E2E2E"/>
                </a:solidFill>
                <a:cs typeface="Akrobat"/>
              </a:rPr>
              <a:t>p</a:t>
            </a:r>
            <a:r>
              <a:rPr sz="3200" b="0" spc="-25" dirty="0">
                <a:solidFill>
                  <a:srgbClr val="2E2E2E"/>
                </a:solidFill>
                <a:cs typeface="Akrobat"/>
              </a:rPr>
              <a:t>r</a:t>
            </a:r>
            <a:r>
              <a:rPr sz="3200" b="0" spc="-15" dirty="0">
                <a:solidFill>
                  <a:srgbClr val="2E2E2E"/>
                </a:solidFill>
                <a:cs typeface="Akrobat"/>
              </a:rPr>
              <a:t>o</a:t>
            </a:r>
            <a:r>
              <a:rPr sz="3200" b="0" dirty="0">
                <a:solidFill>
                  <a:srgbClr val="2E2E2E"/>
                </a:solidFill>
                <a:cs typeface="Akrobat"/>
              </a:rPr>
              <a:t>fessors</a:t>
            </a:r>
            <a:r>
              <a:rPr sz="3200" b="0">
                <a:solidFill>
                  <a:srgbClr val="2E2E2E"/>
                </a:solidFill>
                <a:cs typeface="Akrobat"/>
              </a:rPr>
              <a:t>:</a:t>
            </a:r>
            <a:r>
              <a:rPr sz="3200" b="0" spc="5">
                <a:solidFill>
                  <a:srgbClr val="2E2E2E"/>
                </a:solidFill>
                <a:cs typeface="Akrobat"/>
              </a:rPr>
              <a:t> </a:t>
            </a:r>
            <a:r>
              <a:rPr lang="en-US" sz="3200" b="0" smtClean="0">
                <a:solidFill>
                  <a:srgbClr val="2E2E2E"/>
                </a:solidFill>
                <a:cs typeface="Akrobat"/>
              </a:rPr>
              <a:t>9</a:t>
            </a:r>
            <a:endParaRPr sz="3200" dirty="0">
              <a:cs typeface="Akrobat"/>
            </a:endParaRPr>
          </a:p>
        </p:txBody>
      </p:sp>
      <p:sp>
        <p:nvSpPr>
          <p:cNvPr id="7" name="object 7"/>
          <p:cNvSpPr/>
          <p:nvPr/>
        </p:nvSpPr>
        <p:spPr>
          <a:xfrm>
            <a:off x="790996" y="787400"/>
            <a:ext cx="6873239" cy="4583429"/>
          </a:xfrm>
          <a:prstGeom prst="rect">
            <a:avLst/>
          </a:prstGeom>
          <a:blipFill>
            <a:blip r:embed="rId2" cstate="print"/>
            <a:stretch>
              <a:fillRect/>
            </a:stretch>
          </a:blipFill>
        </p:spPr>
        <p:txBody>
          <a:bodyPr wrap="square" lIns="0" tIns="0" rIns="0" bIns="0" rtlCol="0">
            <a:spAutoFit/>
          </a:bodyPr>
          <a:lstStyle/>
          <a:p>
            <a:endParaRPr/>
          </a:p>
        </p:txBody>
      </p:sp>
      <p:sp>
        <p:nvSpPr>
          <p:cNvPr id="8" name="Заголовок 1"/>
          <p:cNvSpPr txBox="1">
            <a:spLocks/>
          </p:cNvSpPr>
          <p:nvPr/>
        </p:nvSpPr>
        <p:spPr>
          <a:xfrm>
            <a:off x="787400" y="6192670"/>
            <a:ext cx="6876835" cy="507831"/>
          </a:xfrm>
          <a:prstGeom prst="rect">
            <a:avLst/>
          </a:prstGeom>
        </p:spPr>
        <p:txBody>
          <a:bodyPr wrap="square" lIns="0" tIns="0" rIns="0" bIns="0">
            <a:spAutoFit/>
          </a:bodyPr>
          <a:lstStyle>
            <a:lvl1pPr>
              <a:defRPr sz="3300" b="1">
                <a:solidFill>
                  <a:srgbClr val="2E2E2E"/>
                </a:solidFill>
                <a:latin typeface="Akrobat Bold"/>
                <a:ea typeface="+mj-ea"/>
                <a:cs typeface="Akrobat Bold"/>
              </a:defRPr>
            </a:lvl1pPr>
          </a:lstStyle>
          <a:p>
            <a:r>
              <a:rPr lang="en-US" kern="0" dirty="0">
                <a:latin typeface="+mj-lt"/>
              </a:rPr>
              <a:t>MSE MSU	Today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15254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4" name="object 4"/>
          <p:cNvSpPr txBox="1"/>
          <p:nvPr/>
        </p:nvSpPr>
        <p:spPr>
          <a:xfrm>
            <a:off x="787400" y="3111444"/>
            <a:ext cx="5676900" cy="5181803"/>
          </a:xfrm>
          <a:prstGeom prst="rect">
            <a:avLst/>
          </a:prstGeom>
        </p:spPr>
        <p:txBody>
          <a:bodyPr vert="horz" wrap="square" lIns="0" tIns="0" rIns="0" bIns="0" rtlCol="0">
            <a:spAutoFit/>
          </a:bodyPr>
          <a:lstStyle/>
          <a:p>
            <a:pPr marL="12700">
              <a:lnSpc>
                <a:spcPct val="100000"/>
              </a:lnSpc>
            </a:pPr>
            <a:r>
              <a:rPr sz="2800" b="1" spc="-165" dirty="0">
                <a:solidFill>
                  <a:srgbClr val="C34941"/>
                </a:solidFill>
                <a:cs typeface="Akrobat Black"/>
              </a:rPr>
              <a:t>T</a:t>
            </a:r>
            <a:r>
              <a:rPr sz="2800" b="1" dirty="0">
                <a:solidFill>
                  <a:srgbClr val="C34941"/>
                </a:solidFill>
                <a:cs typeface="Akrobat Black"/>
              </a:rPr>
              <a:t>otal – 3973 hours in </a:t>
            </a:r>
            <a:r>
              <a:rPr sz="2800" b="1" spc="-10" dirty="0">
                <a:solidFill>
                  <a:srgbClr val="C34941"/>
                </a:solidFill>
                <a:cs typeface="Akrobat Black"/>
              </a:rPr>
              <a:t>c</a:t>
            </a:r>
            <a:r>
              <a:rPr sz="2800" b="1" dirty="0">
                <a:solidFill>
                  <a:srgbClr val="C34941"/>
                </a:solidFill>
                <a:cs typeface="Akrobat Black"/>
              </a:rPr>
              <a:t>lass in</a:t>
            </a:r>
            <a:r>
              <a:rPr sz="2800" b="1" spc="-10" dirty="0">
                <a:solidFill>
                  <a:srgbClr val="C34941"/>
                </a:solidFill>
                <a:cs typeface="Akrobat Black"/>
              </a:rPr>
              <a:t>c</a:t>
            </a:r>
            <a:r>
              <a:rPr sz="2800" b="1" dirty="0">
                <a:solidFill>
                  <a:srgbClr val="C34941"/>
                </a:solidFill>
                <a:cs typeface="Akrobat Black"/>
              </a:rPr>
              <a:t>luding</a:t>
            </a:r>
            <a:endParaRPr sz="2800" dirty="0">
              <a:cs typeface="Akrobat Black"/>
            </a:endParaRPr>
          </a:p>
          <a:p>
            <a:pPr>
              <a:lnSpc>
                <a:spcPts val="3300"/>
              </a:lnSpc>
              <a:spcBef>
                <a:spcPts val="56"/>
              </a:spcBef>
            </a:pPr>
            <a:endParaRPr sz="2800" dirty="0"/>
          </a:p>
          <a:p>
            <a:pPr marL="167640" indent="-154940">
              <a:lnSpc>
                <a:spcPct val="100000"/>
              </a:lnSpc>
              <a:buClr>
                <a:srgbClr val="C34941"/>
              </a:buClr>
              <a:buFont typeface="Akrobat Black"/>
              <a:buChar char="•"/>
              <a:tabLst>
                <a:tab pos="168275" algn="l"/>
              </a:tabLst>
            </a:pPr>
            <a:r>
              <a:rPr sz="2800" b="0" spc="10" dirty="0">
                <a:solidFill>
                  <a:srgbClr val="2F2F2F"/>
                </a:solidFill>
                <a:cs typeface="Akrobat"/>
              </a:rPr>
              <a:t>1686</a:t>
            </a:r>
            <a:r>
              <a:rPr sz="2800" b="0" spc="5" dirty="0">
                <a:solidFill>
                  <a:srgbClr val="2F2F2F"/>
                </a:solidFill>
                <a:cs typeface="Akrobat"/>
              </a:rPr>
              <a:t> </a:t>
            </a:r>
            <a:r>
              <a:rPr sz="2800" b="0" dirty="0">
                <a:solidFill>
                  <a:srgbClr val="2F2F2F"/>
                </a:solidFill>
                <a:cs typeface="Akrobat"/>
              </a:rPr>
              <a:t>lectu</a:t>
            </a:r>
            <a:r>
              <a:rPr sz="2800" b="0" spc="-20" dirty="0">
                <a:solidFill>
                  <a:srgbClr val="2F2F2F"/>
                </a:solidFill>
                <a:cs typeface="Akrobat"/>
              </a:rPr>
              <a:t>r</a:t>
            </a:r>
            <a:r>
              <a:rPr sz="2800" b="0" dirty="0">
                <a:solidFill>
                  <a:srgbClr val="2F2F2F"/>
                </a:solidFill>
                <a:cs typeface="Akrobat"/>
              </a:rPr>
              <a:t>es</a:t>
            </a:r>
            <a:endParaRPr sz="2800" dirty="0">
              <a:cs typeface="Akrobat"/>
            </a:endParaRPr>
          </a:p>
          <a:p>
            <a:pPr marL="167640" indent="-154940">
              <a:lnSpc>
                <a:spcPct val="100000"/>
              </a:lnSpc>
              <a:spcBef>
                <a:spcPts val="25"/>
              </a:spcBef>
              <a:buClr>
                <a:srgbClr val="C34941"/>
              </a:buClr>
              <a:buFont typeface="Akrobat Black"/>
              <a:buChar char="•"/>
              <a:tabLst>
                <a:tab pos="168275" algn="l"/>
              </a:tabLst>
            </a:pPr>
            <a:r>
              <a:rPr sz="2800" b="0" dirty="0">
                <a:solidFill>
                  <a:srgbClr val="2F2F2F"/>
                </a:solidFill>
                <a:cs typeface="Akrobat"/>
              </a:rPr>
              <a:t>2287</a:t>
            </a:r>
            <a:r>
              <a:rPr sz="2800" b="0" spc="5" dirty="0">
                <a:solidFill>
                  <a:srgbClr val="2F2F2F"/>
                </a:solidFill>
                <a:cs typeface="Akrobat"/>
              </a:rPr>
              <a:t> </a:t>
            </a:r>
            <a:r>
              <a:rPr sz="2800" b="0" dirty="0">
                <a:solidFill>
                  <a:srgbClr val="2F2F2F"/>
                </a:solidFill>
                <a:cs typeface="Akrobat"/>
              </a:rPr>
              <a:t>workshops</a:t>
            </a:r>
            <a:r>
              <a:rPr sz="2800" b="0" spc="5" dirty="0">
                <a:solidFill>
                  <a:srgbClr val="2F2F2F"/>
                </a:solidFill>
                <a:cs typeface="Akrobat"/>
              </a:rPr>
              <a:t> </a:t>
            </a:r>
            <a:r>
              <a:rPr sz="2800" b="0" dirty="0">
                <a:solidFill>
                  <a:srgbClr val="2F2F2F"/>
                </a:solidFill>
                <a:cs typeface="Akrobat"/>
              </a:rPr>
              <a:t>&amp;</a:t>
            </a:r>
            <a:r>
              <a:rPr sz="2800" b="0" spc="5" dirty="0">
                <a:solidFill>
                  <a:srgbClr val="2F2F2F"/>
                </a:solidFill>
                <a:cs typeface="Akrobat"/>
              </a:rPr>
              <a:t> </a:t>
            </a:r>
            <a:r>
              <a:rPr sz="2800" b="0" dirty="0">
                <a:solidFill>
                  <a:srgbClr val="2F2F2F"/>
                </a:solidFill>
                <a:cs typeface="Akrobat"/>
              </a:rPr>
              <a:t>tu</a:t>
            </a:r>
            <a:r>
              <a:rPr sz="2800" b="0" spc="5" dirty="0">
                <a:solidFill>
                  <a:srgbClr val="2F2F2F"/>
                </a:solidFill>
                <a:cs typeface="Akrobat"/>
              </a:rPr>
              <a:t>t</a:t>
            </a:r>
            <a:r>
              <a:rPr sz="2800" b="0" dirty="0">
                <a:solidFill>
                  <a:srgbClr val="2F2F2F"/>
                </a:solidFill>
                <a:cs typeface="Akrobat"/>
              </a:rPr>
              <a:t>orials</a:t>
            </a:r>
            <a:endParaRPr sz="2800" dirty="0">
              <a:cs typeface="Akrobat"/>
            </a:endParaRPr>
          </a:p>
          <a:p>
            <a:pPr>
              <a:lnSpc>
                <a:spcPts val="3300"/>
              </a:lnSpc>
              <a:spcBef>
                <a:spcPts val="56"/>
              </a:spcBef>
            </a:pPr>
            <a:endParaRPr sz="2800" dirty="0"/>
          </a:p>
          <a:p>
            <a:pPr marL="12700">
              <a:lnSpc>
                <a:spcPct val="100000"/>
              </a:lnSpc>
            </a:pPr>
            <a:r>
              <a:rPr sz="2800" b="1" dirty="0">
                <a:solidFill>
                  <a:srgbClr val="C34941"/>
                </a:solidFill>
                <a:cs typeface="Akrobat Black"/>
              </a:rPr>
              <a:t>53 courses in</a:t>
            </a:r>
            <a:r>
              <a:rPr sz="2800" b="1" spc="-10" dirty="0">
                <a:solidFill>
                  <a:srgbClr val="C34941"/>
                </a:solidFill>
                <a:cs typeface="Akrobat Black"/>
              </a:rPr>
              <a:t>c</a:t>
            </a:r>
            <a:r>
              <a:rPr sz="2800" b="1" dirty="0">
                <a:solidFill>
                  <a:srgbClr val="C34941"/>
                </a:solidFill>
                <a:cs typeface="Akrobat Black"/>
              </a:rPr>
              <a:t>luding:</a:t>
            </a:r>
            <a:endParaRPr sz="2800" dirty="0">
              <a:cs typeface="Akrobat Black"/>
            </a:endParaRPr>
          </a:p>
          <a:p>
            <a:pPr>
              <a:lnSpc>
                <a:spcPts val="3300"/>
              </a:lnSpc>
              <a:spcBef>
                <a:spcPts val="27"/>
              </a:spcBef>
            </a:pPr>
            <a:endParaRPr sz="2800" dirty="0"/>
          </a:p>
          <a:p>
            <a:pPr marL="12700" marR="888365">
              <a:lnSpc>
                <a:spcPct val="100899"/>
              </a:lnSpc>
              <a:buClr>
                <a:srgbClr val="C34941"/>
              </a:buClr>
              <a:buFont typeface="Akrobat Black"/>
              <a:buChar char="•"/>
              <a:tabLst>
                <a:tab pos="168275" algn="l"/>
              </a:tabLst>
            </a:pPr>
            <a:r>
              <a:rPr lang="ru-RU" sz="2800" b="0" spc="55" dirty="0" smtClean="0">
                <a:solidFill>
                  <a:srgbClr val="2F2F2F"/>
                </a:solidFill>
                <a:cs typeface="Akrobat"/>
              </a:rPr>
              <a:t> </a:t>
            </a:r>
            <a:r>
              <a:rPr sz="2800" b="0" spc="55" dirty="0" smtClean="0">
                <a:solidFill>
                  <a:srgbClr val="2F2F2F"/>
                </a:solidFill>
                <a:cs typeface="Akrobat"/>
              </a:rPr>
              <a:t>9</a:t>
            </a:r>
            <a:r>
              <a:rPr sz="2800" b="0" spc="5" dirty="0" smtClean="0">
                <a:solidFill>
                  <a:srgbClr val="2F2F2F"/>
                </a:solidFill>
                <a:cs typeface="Akrobat"/>
              </a:rPr>
              <a:t> </a:t>
            </a:r>
            <a:r>
              <a:rPr sz="2800" b="0" dirty="0">
                <a:solidFill>
                  <a:srgbClr val="2F2F2F"/>
                </a:solidFill>
                <a:cs typeface="Akrobat"/>
              </a:rPr>
              <a:t>common</a:t>
            </a:r>
            <a:r>
              <a:rPr sz="2800" b="0" spc="5" dirty="0">
                <a:solidFill>
                  <a:srgbClr val="2F2F2F"/>
                </a:solidFill>
                <a:cs typeface="Akrobat"/>
              </a:rPr>
              <a:t> </a:t>
            </a:r>
            <a:r>
              <a:rPr sz="2800" b="0" dirty="0">
                <a:solidFill>
                  <a:srgbClr val="2F2F2F"/>
                </a:solidFill>
                <a:cs typeface="Akrobat"/>
              </a:rPr>
              <a:t>humanitarian</a:t>
            </a:r>
            <a:r>
              <a:rPr sz="2800" b="0" spc="5" dirty="0">
                <a:solidFill>
                  <a:srgbClr val="2F2F2F"/>
                </a:solidFill>
                <a:cs typeface="Akrobat"/>
              </a:rPr>
              <a:t> </a:t>
            </a:r>
            <a:r>
              <a:rPr sz="2800" b="0" dirty="0">
                <a:solidFill>
                  <a:srgbClr val="2F2F2F"/>
                </a:solidFill>
                <a:cs typeface="Akrobat"/>
              </a:rPr>
              <a:t>and so</a:t>
            </a:r>
            <a:r>
              <a:rPr sz="2800" b="0" spc="-15" dirty="0">
                <a:solidFill>
                  <a:srgbClr val="2F2F2F"/>
                </a:solidFill>
                <a:cs typeface="Akrobat"/>
              </a:rPr>
              <a:t>c</a:t>
            </a:r>
            <a:r>
              <a:rPr sz="2800" b="0" dirty="0">
                <a:solidFill>
                  <a:srgbClr val="2F2F2F"/>
                </a:solidFill>
                <a:cs typeface="Akrobat"/>
              </a:rPr>
              <a:t>ial-economic</a:t>
            </a:r>
            <a:r>
              <a:rPr sz="2800" b="0" spc="5" dirty="0">
                <a:solidFill>
                  <a:srgbClr val="2F2F2F"/>
                </a:solidFill>
                <a:cs typeface="Akrobat"/>
              </a:rPr>
              <a:t> </a:t>
            </a:r>
            <a:r>
              <a:rPr sz="2800" b="0" dirty="0">
                <a:solidFill>
                  <a:srgbClr val="2F2F2F"/>
                </a:solidFill>
                <a:cs typeface="Akrobat"/>
              </a:rPr>
              <a:t>courses</a:t>
            </a:r>
            <a:endParaRPr sz="2800" dirty="0">
              <a:cs typeface="Akrobat"/>
            </a:endParaRPr>
          </a:p>
          <a:p>
            <a:pPr marL="167640" indent="-154940">
              <a:lnSpc>
                <a:spcPct val="100000"/>
              </a:lnSpc>
              <a:spcBef>
                <a:spcPts val="25"/>
              </a:spcBef>
              <a:buClr>
                <a:srgbClr val="C34941"/>
              </a:buClr>
              <a:buFont typeface="Akrobat Black"/>
              <a:buChar char="•"/>
              <a:tabLst>
                <a:tab pos="168275" algn="l"/>
              </a:tabLst>
            </a:pPr>
            <a:r>
              <a:rPr sz="2800" b="0" dirty="0">
                <a:solidFill>
                  <a:srgbClr val="2F2F2F"/>
                </a:solidFill>
                <a:cs typeface="Akrobat"/>
              </a:rPr>
              <a:t>10</a:t>
            </a:r>
            <a:r>
              <a:rPr sz="2800" b="0" spc="5" dirty="0">
                <a:solidFill>
                  <a:srgbClr val="2F2F2F"/>
                </a:solidFill>
                <a:cs typeface="Akrobat"/>
              </a:rPr>
              <a:t> </a:t>
            </a:r>
            <a:r>
              <a:rPr sz="2800" b="0" dirty="0">
                <a:solidFill>
                  <a:srgbClr val="2F2F2F"/>
                </a:solidFill>
                <a:cs typeface="Akrobat"/>
              </a:rPr>
              <a:t>common</a:t>
            </a:r>
            <a:r>
              <a:rPr sz="2800" b="0" spc="5" dirty="0">
                <a:solidFill>
                  <a:srgbClr val="2F2F2F"/>
                </a:solidFill>
                <a:cs typeface="Akrobat"/>
              </a:rPr>
              <a:t> </a:t>
            </a:r>
            <a:r>
              <a:rPr sz="2800" b="0" dirty="0">
                <a:solidFill>
                  <a:srgbClr val="2F2F2F"/>
                </a:solidFill>
                <a:cs typeface="Akrobat"/>
              </a:rPr>
              <a:t>mathematic</a:t>
            </a:r>
            <a:endParaRPr sz="2800" dirty="0">
              <a:cs typeface="Akrobat"/>
            </a:endParaRPr>
          </a:p>
          <a:p>
            <a:pPr marL="167640" indent="-154940">
              <a:lnSpc>
                <a:spcPct val="100000"/>
              </a:lnSpc>
              <a:spcBef>
                <a:spcPts val="25"/>
              </a:spcBef>
              <a:buClr>
                <a:srgbClr val="C34941"/>
              </a:buClr>
              <a:buFont typeface="Akrobat Black"/>
              <a:buChar char="•"/>
              <a:tabLst>
                <a:tab pos="168275" algn="l"/>
              </a:tabLst>
            </a:pPr>
            <a:r>
              <a:rPr sz="2800" b="0" dirty="0">
                <a:solidFill>
                  <a:srgbClr val="2F2F2F"/>
                </a:solidFill>
                <a:cs typeface="Akrobat"/>
              </a:rPr>
              <a:t>12</a:t>
            </a:r>
            <a:r>
              <a:rPr sz="2800" b="0" spc="5" dirty="0">
                <a:solidFill>
                  <a:srgbClr val="2F2F2F"/>
                </a:solidFill>
                <a:cs typeface="Akrobat"/>
              </a:rPr>
              <a:t> </a:t>
            </a:r>
            <a:r>
              <a:rPr sz="2800" b="0" dirty="0">
                <a:solidFill>
                  <a:srgbClr val="2F2F2F"/>
                </a:solidFill>
                <a:cs typeface="Akrobat"/>
              </a:rPr>
              <a:t>common</a:t>
            </a:r>
            <a:r>
              <a:rPr sz="2800" b="0" spc="5" dirty="0">
                <a:solidFill>
                  <a:srgbClr val="2F2F2F"/>
                </a:solidFill>
                <a:cs typeface="Akrobat"/>
              </a:rPr>
              <a:t> </a:t>
            </a:r>
            <a:r>
              <a:rPr sz="2800" b="0" dirty="0">
                <a:solidFill>
                  <a:srgbClr val="2F2F2F"/>
                </a:solidFill>
                <a:cs typeface="Akrobat"/>
              </a:rPr>
              <a:t>economic</a:t>
            </a:r>
            <a:r>
              <a:rPr sz="2800" b="0" spc="5" dirty="0">
                <a:solidFill>
                  <a:srgbClr val="2F2F2F"/>
                </a:solidFill>
                <a:cs typeface="Akrobat"/>
              </a:rPr>
              <a:t> </a:t>
            </a:r>
            <a:r>
              <a:rPr sz="2800" b="0" dirty="0">
                <a:solidFill>
                  <a:srgbClr val="2F2F2F"/>
                </a:solidFill>
                <a:cs typeface="Akrobat"/>
              </a:rPr>
              <a:t>subjects</a:t>
            </a:r>
            <a:endParaRPr sz="2800" dirty="0">
              <a:cs typeface="Akrobat"/>
            </a:endParaRPr>
          </a:p>
          <a:p>
            <a:pPr marL="167640" indent="-154940">
              <a:lnSpc>
                <a:spcPct val="100000"/>
              </a:lnSpc>
              <a:spcBef>
                <a:spcPts val="25"/>
              </a:spcBef>
              <a:buClr>
                <a:srgbClr val="C34941"/>
              </a:buClr>
              <a:buFont typeface="Akrobat Black"/>
              <a:buChar char="•"/>
              <a:tabLst>
                <a:tab pos="168275" algn="l"/>
              </a:tabLst>
            </a:pPr>
            <a:r>
              <a:rPr sz="2800" b="0" spc="25" dirty="0">
                <a:solidFill>
                  <a:srgbClr val="2F2F2F"/>
                </a:solidFill>
                <a:cs typeface="Akrobat"/>
              </a:rPr>
              <a:t>19</a:t>
            </a:r>
            <a:r>
              <a:rPr sz="2800" b="0" spc="5" dirty="0">
                <a:solidFill>
                  <a:srgbClr val="2F2F2F"/>
                </a:solidFill>
                <a:cs typeface="Akrobat"/>
              </a:rPr>
              <a:t> </a:t>
            </a:r>
            <a:r>
              <a:rPr sz="2800" b="0" dirty="0">
                <a:solidFill>
                  <a:srgbClr val="2F2F2F"/>
                </a:solidFill>
                <a:cs typeface="Akrobat"/>
              </a:rPr>
              <a:t>p</a:t>
            </a:r>
            <a:r>
              <a:rPr sz="2800" b="0" spc="-25" dirty="0">
                <a:solidFill>
                  <a:srgbClr val="2F2F2F"/>
                </a:solidFill>
                <a:cs typeface="Akrobat"/>
              </a:rPr>
              <a:t>r</a:t>
            </a:r>
            <a:r>
              <a:rPr sz="2800" b="0" spc="-10" dirty="0">
                <a:solidFill>
                  <a:srgbClr val="2F2F2F"/>
                </a:solidFill>
                <a:cs typeface="Akrobat"/>
              </a:rPr>
              <a:t>o</a:t>
            </a:r>
            <a:r>
              <a:rPr sz="2800" b="0" dirty="0">
                <a:solidFill>
                  <a:srgbClr val="2F2F2F"/>
                </a:solidFill>
                <a:cs typeface="Akrobat"/>
              </a:rPr>
              <a:t>fessional</a:t>
            </a:r>
            <a:r>
              <a:rPr sz="2800" b="0" spc="5" dirty="0">
                <a:solidFill>
                  <a:srgbClr val="2F2F2F"/>
                </a:solidFill>
                <a:cs typeface="Akrobat"/>
              </a:rPr>
              <a:t> </a:t>
            </a:r>
            <a:r>
              <a:rPr sz="2800" b="0" dirty="0">
                <a:solidFill>
                  <a:srgbClr val="2F2F2F"/>
                </a:solidFill>
                <a:cs typeface="Akrobat"/>
              </a:rPr>
              <a:t>subjects</a:t>
            </a:r>
            <a:endParaRPr sz="2800" dirty="0">
              <a:cs typeface="Akrobat"/>
            </a:endParaRPr>
          </a:p>
        </p:txBody>
      </p:sp>
      <p:sp>
        <p:nvSpPr>
          <p:cNvPr id="5" name="object 5"/>
          <p:cNvSpPr/>
          <p:nvPr/>
        </p:nvSpPr>
        <p:spPr>
          <a:xfrm>
            <a:off x="8037272" y="3361819"/>
            <a:ext cx="7451165" cy="4959502"/>
          </a:xfrm>
          <a:prstGeom prst="rect">
            <a:avLst/>
          </a:prstGeom>
          <a:blipFill>
            <a:blip r:embed="rId2" cstate="print"/>
            <a:stretch>
              <a:fillRect/>
            </a:stretch>
          </a:blipFill>
        </p:spPr>
        <p:txBody>
          <a:bodyPr wrap="square" lIns="0" tIns="0" rIns="0" bIns="0" rtlCol="0">
            <a:spAutoFit/>
          </a:bodyPr>
          <a:lstStyle/>
          <a:p>
            <a:endParaRPr/>
          </a:p>
        </p:txBody>
      </p:sp>
      <p:sp>
        <p:nvSpPr>
          <p:cNvPr id="6" name="object 6"/>
          <p:cNvSpPr/>
          <p:nvPr/>
        </p:nvSpPr>
        <p:spPr>
          <a:xfrm>
            <a:off x="10488513" y="1"/>
            <a:ext cx="5002530" cy="4343400"/>
          </a:xfrm>
          <a:custGeom>
            <a:avLst/>
            <a:gdLst/>
            <a:ahLst/>
            <a:cxnLst/>
            <a:rect l="l" t="t" r="r" b="b"/>
            <a:pathLst>
              <a:path w="5002530" h="4343400">
                <a:moveTo>
                  <a:pt x="112547" y="2908211"/>
                </a:moveTo>
                <a:lnTo>
                  <a:pt x="0" y="2908211"/>
                </a:lnTo>
                <a:lnTo>
                  <a:pt x="0" y="3359073"/>
                </a:lnTo>
                <a:lnTo>
                  <a:pt x="430311" y="3363961"/>
                </a:lnTo>
                <a:lnTo>
                  <a:pt x="1225975" y="3382242"/>
                </a:lnTo>
                <a:lnTo>
                  <a:pt x="1592274" y="3396283"/>
                </a:lnTo>
                <a:lnTo>
                  <a:pt x="1938183" y="3414021"/>
                </a:lnTo>
                <a:lnTo>
                  <a:pt x="2264175" y="3435779"/>
                </a:lnTo>
                <a:lnTo>
                  <a:pt x="2570724" y="3461880"/>
                </a:lnTo>
                <a:lnTo>
                  <a:pt x="2858304" y="3492647"/>
                </a:lnTo>
                <a:lnTo>
                  <a:pt x="3127388" y="3528404"/>
                </a:lnTo>
                <a:lnTo>
                  <a:pt x="3378449" y="3569473"/>
                </a:lnTo>
                <a:lnTo>
                  <a:pt x="3611961" y="3616177"/>
                </a:lnTo>
                <a:lnTo>
                  <a:pt x="3828398" y="3668839"/>
                </a:lnTo>
                <a:lnTo>
                  <a:pt x="4028234" y="3727783"/>
                </a:lnTo>
                <a:lnTo>
                  <a:pt x="4211942" y="3793331"/>
                </a:lnTo>
                <a:lnTo>
                  <a:pt x="4379995" y="3865806"/>
                </a:lnTo>
                <a:lnTo>
                  <a:pt x="4532868" y="3945532"/>
                </a:lnTo>
                <a:lnTo>
                  <a:pt x="4671033" y="4032831"/>
                </a:lnTo>
                <a:lnTo>
                  <a:pt x="4794965" y="4128027"/>
                </a:lnTo>
                <a:lnTo>
                  <a:pt x="4905136" y="4231442"/>
                </a:lnTo>
                <a:lnTo>
                  <a:pt x="5002022" y="4343400"/>
                </a:lnTo>
                <a:lnTo>
                  <a:pt x="5002022" y="3145802"/>
                </a:lnTo>
                <a:lnTo>
                  <a:pt x="912863" y="3145802"/>
                </a:lnTo>
                <a:lnTo>
                  <a:pt x="912863" y="3045764"/>
                </a:lnTo>
                <a:lnTo>
                  <a:pt x="542023" y="3045764"/>
                </a:lnTo>
                <a:lnTo>
                  <a:pt x="542023" y="2984220"/>
                </a:lnTo>
                <a:lnTo>
                  <a:pt x="112547" y="2984220"/>
                </a:lnTo>
                <a:lnTo>
                  <a:pt x="112547" y="2908211"/>
                </a:lnTo>
                <a:close/>
              </a:path>
              <a:path w="5002530" h="4343400">
                <a:moveTo>
                  <a:pt x="1700695" y="2970733"/>
                </a:moveTo>
                <a:lnTo>
                  <a:pt x="1525612" y="2970733"/>
                </a:lnTo>
                <a:lnTo>
                  <a:pt x="1525612" y="3145802"/>
                </a:lnTo>
                <a:lnTo>
                  <a:pt x="1700695" y="3145802"/>
                </a:lnTo>
                <a:lnTo>
                  <a:pt x="1700695" y="2970733"/>
                </a:lnTo>
                <a:close/>
              </a:path>
              <a:path w="5002530" h="4343400">
                <a:moveTo>
                  <a:pt x="3177844" y="2295448"/>
                </a:moveTo>
                <a:lnTo>
                  <a:pt x="1824177" y="2295448"/>
                </a:lnTo>
                <a:lnTo>
                  <a:pt x="1824177" y="3145802"/>
                </a:lnTo>
                <a:lnTo>
                  <a:pt x="3177844" y="3145802"/>
                </a:lnTo>
                <a:lnTo>
                  <a:pt x="3177844" y="2295448"/>
                </a:lnTo>
                <a:close/>
              </a:path>
              <a:path w="5002530" h="4343400">
                <a:moveTo>
                  <a:pt x="3476396" y="2970733"/>
                </a:moveTo>
                <a:lnTo>
                  <a:pt x="3301339" y="2970733"/>
                </a:lnTo>
                <a:lnTo>
                  <a:pt x="3301339" y="3145802"/>
                </a:lnTo>
                <a:lnTo>
                  <a:pt x="3476396" y="3145802"/>
                </a:lnTo>
                <a:lnTo>
                  <a:pt x="3476396" y="2970733"/>
                </a:lnTo>
                <a:close/>
              </a:path>
              <a:path w="5002530" h="4343400">
                <a:moveTo>
                  <a:pt x="4832032" y="2545562"/>
                </a:moveTo>
                <a:lnTo>
                  <a:pt x="4460011" y="2545562"/>
                </a:lnTo>
                <a:lnTo>
                  <a:pt x="4460011" y="3045764"/>
                </a:lnTo>
                <a:lnTo>
                  <a:pt x="4089146" y="3045764"/>
                </a:lnTo>
                <a:lnTo>
                  <a:pt x="4089146" y="3145802"/>
                </a:lnTo>
                <a:lnTo>
                  <a:pt x="5002022" y="3145802"/>
                </a:lnTo>
                <a:lnTo>
                  <a:pt x="5002022" y="2984220"/>
                </a:lnTo>
                <a:lnTo>
                  <a:pt x="4832032" y="2984220"/>
                </a:lnTo>
                <a:lnTo>
                  <a:pt x="4832032" y="2545562"/>
                </a:lnTo>
                <a:close/>
              </a:path>
              <a:path w="5002530" h="4343400">
                <a:moveTo>
                  <a:pt x="879525" y="2881109"/>
                </a:moveTo>
                <a:lnTo>
                  <a:pt x="629424" y="2881109"/>
                </a:lnTo>
                <a:lnTo>
                  <a:pt x="629424" y="3045764"/>
                </a:lnTo>
                <a:lnTo>
                  <a:pt x="879525" y="3045764"/>
                </a:lnTo>
                <a:lnTo>
                  <a:pt x="879525" y="2881109"/>
                </a:lnTo>
                <a:close/>
              </a:path>
              <a:path w="5002530" h="4343400">
                <a:moveTo>
                  <a:pt x="4372597" y="2881109"/>
                </a:moveTo>
                <a:lnTo>
                  <a:pt x="4122483" y="2881109"/>
                </a:lnTo>
                <a:lnTo>
                  <a:pt x="4122483" y="3045764"/>
                </a:lnTo>
                <a:lnTo>
                  <a:pt x="4372597" y="3045764"/>
                </a:lnTo>
                <a:lnTo>
                  <a:pt x="4372597" y="2881109"/>
                </a:lnTo>
                <a:close/>
              </a:path>
              <a:path w="5002530" h="4343400">
                <a:moveTo>
                  <a:pt x="542023" y="2545562"/>
                </a:moveTo>
                <a:lnTo>
                  <a:pt x="169989" y="2545562"/>
                </a:lnTo>
                <a:lnTo>
                  <a:pt x="169989" y="2984220"/>
                </a:lnTo>
                <a:lnTo>
                  <a:pt x="542023" y="2984220"/>
                </a:lnTo>
                <a:lnTo>
                  <a:pt x="542023" y="2545562"/>
                </a:lnTo>
                <a:close/>
              </a:path>
              <a:path w="5002530" h="4343400">
                <a:moveTo>
                  <a:pt x="5002022" y="2908211"/>
                </a:moveTo>
                <a:lnTo>
                  <a:pt x="4889487" y="2908211"/>
                </a:lnTo>
                <a:lnTo>
                  <a:pt x="4889487" y="2984220"/>
                </a:lnTo>
                <a:lnTo>
                  <a:pt x="5002022" y="2984220"/>
                </a:lnTo>
                <a:lnTo>
                  <a:pt x="5002022" y="2908211"/>
                </a:lnTo>
                <a:close/>
              </a:path>
              <a:path w="5002530" h="4343400">
                <a:moveTo>
                  <a:pt x="1638160" y="2912110"/>
                </a:moveTo>
                <a:lnTo>
                  <a:pt x="1588147" y="2912110"/>
                </a:lnTo>
                <a:lnTo>
                  <a:pt x="1588147" y="2970733"/>
                </a:lnTo>
                <a:lnTo>
                  <a:pt x="1638160" y="2970733"/>
                </a:lnTo>
                <a:lnTo>
                  <a:pt x="1638160" y="2912110"/>
                </a:lnTo>
                <a:close/>
              </a:path>
              <a:path w="5002530" h="4343400">
                <a:moveTo>
                  <a:pt x="3413887" y="2912110"/>
                </a:moveTo>
                <a:lnTo>
                  <a:pt x="3363861" y="2912110"/>
                </a:lnTo>
                <a:lnTo>
                  <a:pt x="3363861" y="2970733"/>
                </a:lnTo>
                <a:lnTo>
                  <a:pt x="3413887" y="2970733"/>
                </a:lnTo>
                <a:lnTo>
                  <a:pt x="3413887" y="2912110"/>
                </a:lnTo>
                <a:close/>
              </a:path>
              <a:path w="5002530" h="4343400">
                <a:moveTo>
                  <a:pt x="823772" y="2731046"/>
                </a:moveTo>
                <a:lnTo>
                  <a:pt x="685177" y="2731046"/>
                </a:lnTo>
                <a:lnTo>
                  <a:pt x="685177" y="2881109"/>
                </a:lnTo>
                <a:lnTo>
                  <a:pt x="823772" y="2881109"/>
                </a:lnTo>
                <a:lnTo>
                  <a:pt x="823772" y="2731046"/>
                </a:lnTo>
                <a:close/>
              </a:path>
              <a:path w="5002530" h="4343400">
                <a:moveTo>
                  <a:pt x="4316857" y="2731046"/>
                </a:moveTo>
                <a:lnTo>
                  <a:pt x="4178249" y="2731046"/>
                </a:lnTo>
                <a:lnTo>
                  <a:pt x="4178249" y="2881109"/>
                </a:lnTo>
                <a:lnTo>
                  <a:pt x="4316857" y="2881109"/>
                </a:lnTo>
                <a:lnTo>
                  <a:pt x="4316857" y="2731046"/>
                </a:lnTo>
                <a:close/>
              </a:path>
              <a:path w="5002530" h="4343400">
                <a:moveTo>
                  <a:pt x="787298" y="2632570"/>
                </a:moveTo>
                <a:lnTo>
                  <a:pt x="721652" y="2632570"/>
                </a:lnTo>
                <a:lnTo>
                  <a:pt x="721652" y="2731046"/>
                </a:lnTo>
                <a:lnTo>
                  <a:pt x="787298" y="2731046"/>
                </a:lnTo>
                <a:lnTo>
                  <a:pt x="787298" y="2632570"/>
                </a:lnTo>
                <a:close/>
              </a:path>
              <a:path w="5002530" h="4343400">
                <a:moveTo>
                  <a:pt x="4280382" y="2632570"/>
                </a:moveTo>
                <a:lnTo>
                  <a:pt x="4214723" y="2632570"/>
                </a:lnTo>
                <a:lnTo>
                  <a:pt x="4214723" y="2731046"/>
                </a:lnTo>
                <a:lnTo>
                  <a:pt x="4280382" y="2731046"/>
                </a:lnTo>
                <a:lnTo>
                  <a:pt x="4280382" y="2632570"/>
                </a:lnTo>
                <a:close/>
              </a:path>
              <a:path w="5002530" h="4343400">
                <a:moveTo>
                  <a:pt x="443534" y="2345474"/>
                </a:moveTo>
                <a:lnTo>
                  <a:pt x="268465" y="2345474"/>
                </a:lnTo>
                <a:lnTo>
                  <a:pt x="268465" y="2545562"/>
                </a:lnTo>
                <a:lnTo>
                  <a:pt x="443534" y="2545562"/>
                </a:lnTo>
                <a:lnTo>
                  <a:pt x="443534" y="2345474"/>
                </a:lnTo>
                <a:close/>
              </a:path>
              <a:path w="5002530" h="4343400">
                <a:moveTo>
                  <a:pt x="4733556" y="2345474"/>
                </a:moveTo>
                <a:lnTo>
                  <a:pt x="4558487" y="2345474"/>
                </a:lnTo>
                <a:lnTo>
                  <a:pt x="4558487" y="2545562"/>
                </a:lnTo>
                <a:lnTo>
                  <a:pt x="4733556" y="2545562"/>
                </a:lnTo>
                <a:lnTo>
                  <a:pt x="4733556" y="2345474"/>
                </a:lnTo>
                <a:close/>
              </a:path>
              <a:path w="5002530" h="4343400">
                <a:moveTo>
                  <a:pt x="393522" y="2289594"/>
                </a:moveTo>
                <a:lnTo>
                  <a:pt x="318490" y="2289594"/>
                </a:lnTo>
                <a:lnTo>
                  <a:pt x="318490" y="2345474"/>
                </a:lnTo>
                <a:lnTo>
                  <a:pt x="393522" y="2345474"/>
                </a:lnTo>
                <a:lnTo>
                  <a:pt x="393522" y="2289594"/>
                </a:lnTo>
                <a:close/>
              </a:path>
              <a:path w="5002530" h="4343400">
                <a:moveTo>
                  <a:pt x="4683531" y="2289594"/>
                </a:moveTo>
                <a:lnTo>
                  <a:pt x="4608512" y="2289594"/>
                </a:lnTo>
                <a:lnTo>
                  <a:pt x="4608512" y="2345474"/>
                </a:lnTo>
                <a:lnTo>
                  <a:pt x="4683531" y="2345474"/>
                </a:lnTo>
                <a:lnTo>
                  <a:pt x="4683531" y="2289594"/>
                </a:lnTo>
                <a:close/>
              </a:path>
              <a:path w="5002530" h="4343400">
                <a:moveTo>
                  <a:pt x="3013722" y="2295258"/>
                </a:moveTo>
                <a:lnTo>
                  <a:pt x="1988312" y="2295258"/>
                </a:lnTo>
                <a:lnTo>
                  <a:pt x="1988312" y="2295448"/>
                </a:lnTo>
                <a:lnTo>
                  <a:pt x="3013722" y="2295448"/>
                </a:lnTo>
                <a:lnTo>
                  <a:pt x="3013722" y="2295258"/>
                </a:lnTo>
                <a:close/>
              </a:path>
              <a:path w="5002530" h="4343400">
                <a:moveTo>
                  <a:pt x="3066084" y="2235276"/>
                </a:moveTo>
                <a:lnTo>
                  <a:pt x="1935937" y="2235276"/>
                </a:lnTo>
                <a:lnTo>
                  <a:pt x="1935937" y="2295258"/>
                </a:lnTo>
                <a:lnTo>
                  <a:pt x="3066084" y="2295258"/>
                </a:lnTo>
                <a:lnTo>
                  <a:pt x="3066084" y="2235276"/>
                </a:lnTo>
                <a:close/>
              </a:path>
              <a:path w="5002530" h="4343400">
                <a:moveTo>
                  <a:pt x="431025" y="2239581"/>
                </a:moveTo>
                <a:lnTo>
                  <a:pt x="280974" y="2239581"/>
                </a:lnTo>
                <a:lnTo>
                  <a:pt x="280974" y="2289594"/>
                </a:lnTo>
                <a:lnTo>
                  <a:pt x="431025" y="2289594"/>
                </a:lnTo>
                <a:lnTo>
                  <a:pt x="431025" y="2239581"/>
                </a:lnTo>
                <a:close/>
              </a:path>
              <a:path w="5002530" h="4343400">
                <a:moveTo>
                  <a:pt x="4721047" y="2239581"/>
                </a:moveTo>
                <a:lnTo>
                  <a:pt x="4570984" y="2239581"/>
                </a:lnTo>
                <a:lnTo>
                  <a:pt x="4570984" y="2289594"/>
                </a:lnTo>
                <a:lnTo>
                  <a:pt x="4721047" y="2289594"/>
                </a:lnTo>
                <a:lnTo>
                  <a:pt x="4721047" y="2239581"/>
                </a:lnTo>
                <a:close/>
              </a:path>
              <a:path w="5002530" h="4343400">
                <a:moveTo>
                  <a:pt x="3013722" y="2161806"/>
                </a:moveTo>
                <a:lnTo>
                  <a:pt x="1988312" y="2161806"/>
                </a:lnTo>
                <a:lnTo>
                  <a:pt x="1988312" y="2235276"/>
                </a:lnTo>
                <a:lnTo>
                  <a:pt x="3013722" y="2235276"/>
                </a:lnTo>
                <a:lnTo>
                  <a:pt x="3013722" y="2161806"/>
                </a:lnTo>
                <a:close/>
              </a:path>
              <a:path w="5002530" h="4343400">
                <a:moveTo>
                  <a:pt x="2100846" y="2009406"/>
                </a:moveTo>
                <a:lnTo>
                  <a:pt x="2025815" y="2009406"/>
                </a:lnTo>
                <a:lnTo>
                  <a:pt x="2025815" y="2161806"/>
                </a:lnTo>
                <a:lnTo>
                  <a:pt x="2100846" y="2161806"/>
                </a:lnTo>
                <a:lnTo>
                  <a:pt x="2100846" y="2009406"/>
                </a:lnTo>
                <a:close/>
              </a:path>
              <a:path w="5002530" h="4343400">
                <a:moveTo>
                  <a:pt x="2863659" y="1519948"/>
                </a:moveTo>
                <a:lnTo>
                  <a:pt x="2138362" y="1519948"/>
                </a:lnTo>
                <a:lnTo>
                  <a:pt x="2138362" y="2161806"/>
                </a:lnTo>
                <a:lnTo>
                  <a:pt x="2863659" y="2161806"/>
                </a:lnTo>
                <a:lnTo>
                  <a:pt x="2863659" y="1519948"/>
                </a:lnTo>
                <a:close/>
              </a:path>
              <a:path w="5002530" h="4343400">
                <a:moveTo>
                  <a:pt x="2976206" y="2009406"/>
                </a:moveTo>
                <a:lnTo>
                  <a:pt x="2901175" y="2009406"/>
                </a:lnTo>
                <a:lnTo>
                  <a:pt x="2901175" y="2161806"/>
                </a:lnTo>
                <a:lnTo>
                  <a:pt x="2976206" y="2161806"/>
                </a:lnTo>
                <a:lnTo>
                  <a:pt x="2976206" y="2009406"/>
                </a:lnTo>
                <a:close/>
              </a:path>
              <a:path w="5002530" h="4343400">
                <a:moveTo>
                  <a:pt x="2763608" y="1377378"/>
                </a:moveTo>
                <a:lnTo>
                  <a:pt x="2238400" y="1377378"/>
                </a:lnTo>
                <a:lnTo>
                  <a:pt x="2238400" y="1519948"/>
                </a:lnTo>
                <a:lnTo>
                  <a:pt x="2763608" y="1519948"/>
                </a:lnTo>
                <a:lnTo>
                  <a:pt x="2763608" y="1377378"/>
                </a:lnTo>
                <a:close/>
              </a:path>
              <a:path w="5002530" h="4343400">
                <a:moveTo>
                  <a:pt x="2711513" y="1073086"/>
                </a:moveTo>
                <a:lnTo>
                  <a:pt x="2290508" y="1073086"/>
                </a:lnTo>
                <a:lnTo>
                  <a:pt x="2290508" y="1377378"/>
                </a:lnTo>
                <a:lnTo>
                  <a:pt x="2711513" y="1377378"/>
                </a:lnTo>
                <a:lnTo>
                  <a:pt x="2711513" y="1073086"/>
                </a:lnTo>
                <a:close/>
              </a:path>
              <a:path w="5002530" h="4343400">
                <a:moveTo>
                  <a:pt x="2662529" y="860501"/>
                </a:moveTo>
                <a:lnTo>
                  <a:pt x="2339492" y="860501"/>
                </a:lnTo>
                <a:lnTo>
                  <a:pt x="2339492" y="1073086"/>
                </a:lnTo>
                <a:lnTo>
                  <a:pt x="2662529" y="1073086"/>
                </a:lnTo>
                <a:lnTo>
                  <a:pt x="2662529" y="860501"/>
                </a:lnTo>
                <a:close/>
              </a:path>
              <a:path w="5002530" h="4343400">
                <a:moveTo>
                  <a:pt x="2566670" y="510882"/>
                </a:moveTo>
                <a:lnTo>
                  <a:pt x="2435364" y="510882"/>
                </a:lnTo>
                <a:lnTo>
                  <a:pt x="2435364" y="860501"/>
                </a:lnTo>
                <a:lnTo>
                  <a:pt x="2566670" y="860501"/>
                </a:lnTo>
                <a:lnTo>
                  <a:pt x="2566670" y="510882"/>
                </a:lnTo>
                <a:close/>
              </a:path>
              <a:path w="5002530" h="4343400">
                <a:moveTo>
                  <a:pt x="2545753" y="94564"/>
                </a:moveTo>
                <a:lnTo>
                  <a:pt x="2456268" y="94564"/>
                </a:lnTo>
                <a:lnTo>
                  <a:pt x="2456268" y="510882"/>
                </a:lnTo>
                <a:lnTo>
                  <a:pt x="2545753" y="510882"/>
                </a:lnTo>
                <a:lnTo>
                  <a:pt x="2545753" y="94564"/>
                </a:lnTo>
                <a:close/>
              </a:path>
              <a:path w="5002530" h="4343400">
                <a:moveTo>
                  <a:pt x="2567825" y="69557"/>
                </a:moveTo>
                <a:lnTo>
                  <a:pt x="2434183" y="69557"/>
                </a:lnTo>
                <a:lnTo>
                  <a:pt x="2434183" y="94564"/>
                </a:lnTo>
                <a:lnTo>
                  <a:pt x="2567825" y="94564"/>
                </a:lnTo>
                <a:lnTo>
                  <a:pt x="2567825" y="69557"/>
                </a:lnTo>
                <a:close/>
              </a:path>
              <a:path w="5002530" h="4343400">
                <a:moveTo>
                  <a:pt x="2590507" y="0"/>
                </a:moveTo>
                <a:lnTo>
                  <a:pt x="2411526" y="0"/>
                </a:lnTo>
                <a:lnTo>
                  <a:pt x="2411526" y="69557"/>
                </a:lnTo>
                <a:lnTo>
                  <a:pt x="2590507" y="69557"/>
                </a:lnTo>
                <a:lnTo>
                  <a:pt x="2590507" y="0"/>
                </a:lnTo>
                <a:close/>
              </a:path>
            </a:pathLst>
          </a:custGeom>
          <a:solidFill>
            <a:srgbClr val="CCCCCC"/>
          </a:solidFill>
        </p:spPr>
        <p:txBody>
          <a:bodyPr wrap="square" lIns="0" tIns="0" rIns="0" bIns="0" rtlCol="0">
            <a:spAutoFit/>
          </a:bodyPr>
          <a:lstStyle/>
          <a:p>
            <a:endParaRPr/>
          </a:p>
        </p:txBody>
      </p:sp>
      <p:sp>
        <p:nvSpPr>
          <p:cNvPr id="7" name="Заголовок 1"/>
          <p:cNvSpPr>
            <a:spLocks noGrp="1"/>
          </p:cNvSpPr>
          <p:nvPr>
            <p:ph type="title"/>
          </p:nvPr>
        </p:nvSpPr>
        <p:spPr>
          <a:xfrm>
            <a:off x="1473413" y="497054"/>
            <a:ext cx="13309173" cy="507831"/>
          </a:xfrm>
        </p:spPr>
        <p:txBody>
          <a:bodyPr/>
          <a:lstStyle/>
          <a:p>
            <a:r>
              <a:rPr lang="en-US" dirty="0">
                <a:latin typeface="+mj-lt"/>
              </a:rPr>
              <a:t>Educational schedule for bachelor </a:t>
            </a:r>
            <a:r>
              <a:rPr lang="en-US" dirty="0" smtClean="0">
                <a:latin typeface="+mj-lt"/>
              </a:rPr>
              <a:t>course</a:t>
            </a:r>
            <a:endParaRPr lang="en-US"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15254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4" name="object 4"/>
          <p:cNvSpPr txBox="1"/>
          <p:nvPr/>
        </p:nvSpPr>
        <p:spPr>
          <a:xfrm>
            <a:off x="774700" y="2395563"/>
            <a:ext cx="4991100" cy="6340197"/>
          </a:xfrm>
          <a:prstGeom prst="rect">
            <a:avLst/>
          </a:prstGeom>
        </p:spPr>
        <p:txBody>
          <a:bodyPr vert="horz" wrap="square" lIns="0" tIns="0" rIns="0" bIns="0" rtlCol="0">
            <a:spAutoFit/>
          </a:bodyPr>
          <a:lstStyle/>
          <a:p>
            <a:pPr marL="16510">
              <a:lnSpc>
                <a:spcPct val="100000"/>
              </a:lnSpc>
            </a:pPr>
            <a:r>
              <a:rPr lang="en-US" sz="2400" b="1" dirty="0" smtClean="0">
                <a:solidFill>
                  <a:srgbClr val="C34841"/>
                </a:solidFill>
                <a:cs typeface="Akrobat Black"/>
              </a:rPr>
              <a:t>International </a:t>
            </a:r>
            <a:r>
              <a:rPr sz="2400" b="1" dirty="0" smtClean="0">
                <a:solidFill>
                  <a:srgbClr val="C34841"/>
                </a:solidFill>
                <a:cs typeface="Akrobat Black"/>
              </a:rPr>
              <a:t> Econom</a:t>
            </a:r>
            <a:r>
              <a:rPr lang="en-US" sz="2400" b="1" dirty="0" smtClean="0">
                <a:solidFill>
                  <a:srgbClr val="C34841"/>
                </a:solidFill>
                <a:cs typeface="Akrobat Black"/>
              </a:rPr>
              <a:t>ics:</a:t>
            </a:r>
            <a:r>
              <a:rPr sz="2400" b="1" dirty="0" smtClean="0">
                <a:solidFill>
                  <a:srgbClr val="C34841"/>
                </a:solidFill>
                <a:cs typeface="Akrobat Black"/>
              </a:rPr>
              <a:t>  </a:t>
            </a:r>
            <a:r>
              <a:rPr lang="en-US" sz="2400" b="1" dirty="0" smtClean="0">
                <a:solidFill>
                  <a:srgbClr val="C34841"/>
                </a:solidFill>
                <a:cs typeface="Akrobat Black"/>
              </a:rPr>
              <a:t>m</a:t>
            </a:r>
            <a:r>
              <a:rPr sz="2400" b="1" dirty="0" smtClean="0">
                <a:solidFill>
                  <a:srgbClr val="C34841"/>
                </a:solidFill>
                <a:cs typeface="Akrobat Black"/>
              </a:rPr>
              <a:t>odern </a:t>
            </a:r>
            <a:r>
              <a:rPr lang="en-US" sz="2400" b="1" dirty="0" smtClean="0">
                <a:solidFill>
                  <a:srgbClr val="C34841"/>
                </a:solidFill>
                <a:cs typeface="Akrobat Black"/>
              </a:rPr>
              <a:t>development trends</a:t>
            </a:r>
            <a:endParaRPr sz="2400" dirty="0">
              <a:cs typeface="Akrobat Black"/>
            </a:endParaRPr>
          </a:p>
          <a:p>
            <a:pPr marL="40640">
              <a:lnSpc>
                <a:spcPts val="3115"/>
              </a:lnSpc>
              <a:spcBef>
                <a:spcPts val="1195"/>
              </a:spcBef>
            </a:pPr>
            <a:r>
              <a:rPr sz="2400" b="1" dirty="0">
                <a:solidFill>
                  <a:srgbClr val="2E2E2E"/>
                </a:solidFill>
                <a:cs typeface="Akrobat Bold"/>
              </a:rPr>
              <a:t>Total – 1184 hours in class including:</a:t>
            </a:r>
            <a:endParaRPr sz="2400" dirty="0">
              <a:cs typeface="Akrobat Bold"/>
            </a:endParaRPr>
          </a:p>
          <a:p>
            <a:pPr marL="185420" indent="-144780">
              <a:lnSpc>
                <a:spcPts val="3115"/>
              </a:lnSpc>
              <a:buClr>
                <a:srgbClr val="C34841"/>
              </a:buClr>
              <a:buFont typeface="Akrobat Black"/>
              <a:buChar char="•"/>
              <a:tabLst>
                <a:tab pos="186055" algn="l"/>
              </a:tabLst>
            </a:pPr>
            <a:r>
              <a:rPr sz="2400" b="0" dirty="0">
                <a:solidFill>
                  <a:srgbClr val="2E2E2E"/>
                </a:solidFill>
                <a:cs typeface="Akrobat"/>
              </a:rPr>
              <a:t>236 lectures</a:t>
            </a:r>
            <a:endParaRPr sz="2400" dirty="0">
              <a:cs typeface="Akrobat"/>
            </a:endParaRPr>
          </a:p>
          <a:p>
            <a:pPr marL="185420" indent="-144780">
              <a:lnSpc>
                <a:spcPts val="3115"/>
              </a:lnSpc>
              <a:buClr>
                <a:srgbClr val="C34841"/>
              </a:buClr>
              <a:buFont typeface="Akrobat Black"/>
              <a:buChar char="•"/>
              <a:tabLst>
                <a:tab pos="186055" algn="l"/>
              </a:tabLst>
            </a:pPr>
            <a:r>
              <a:rPr sz="2400" b="0" dirty="0">
                <a:solidFill>
                  <a:srgbClr val="2E2E2E"/>
                </a:solidFill>
                <a:cs typeface="Akrobat"/>
              </a:rPr>
              <a:t>948 workshops &amp; tu</a:t>
            </a:r>
            <a:endParaRPr sz="2400" dirty="0">
              <a:cs typeface="Akrobat"/>
            </a:endParaRPr>
          </a:p>
          <a:p>
            <a:pPr marL="40640">
              <a:lnSpc>
                <a:spcPts val="3115"/>
              </a:lnSpc>
            </a:pPr>
            <a:r>
              <a:rPr sz="2400" b="1" dirty="0">
                <a:solidFill>
                  <a:srgbClr val="2E2E2E"/>
                </a:solidFill>
                <a:cs typeface="Akrobat Bold"/>
              </a:rPr>
              <a:t>26 courses including:</a:t>
            </a:r>
            <a:endParaRPr sz="2400" dirty="0">
              <a:cs typeface="Akrobat Bold"/>
            </a:endParaRPr>
          </a:p>
          <a:p>
            <a:pPr marL="185420" indent="-144780">
              <a:lnSpc>
                <a:spcPts val="3115"/>
              </a:lnSpc>
              <a:buClr>
                <a:srgbClr val="C34841"/>
              </a:buClr>
              <a:buFont typeface="Akrobat Black"/>
              <a:buChar char="•"/>
              <a:tabLst>
                <a:tab pos="186055" algn="l"/>
              </a:tabLst>
            </a:pPr>
            <a:r>
              <a:rPr sz="2400" b="0" dirty="0">
                <a:solidFill>
                  <a:srgbClr val="2E2E2E"/>
                </a:solidFill>
                <a:cs typeface="Akrobat"/>
              </a:rPr>
              <a:t>5 common economic subjects</a:t>
            </a:r>
            <a:endParaRPr sz="2400" dirty="0">
              <a:cs typeface="Akrobat"/>
            </a:endParaRPr>
          </a:p>
          <a:p>
            <a:pPr marL="185420" indent="-144780">
              <a:lnSpc>
                <a:spcPts val="3115"/>
              </a:lnSpc>
              <a:buClr>
                <a:srgbClr val="C34841"/>
              </a:buClr>
              <a:buFont typeface="Akrobat Black"/>
              <a:buChar char="•"/>
              <a:tabLst>
                <a:tab pos="186055" algn="l"/>
                <a:tab pos="543560" algn="l"/>
              </a:tabLst>
            </a:pPr>
            <a:r>
              <a:rPr sz="2400" b="0" dirty="0" smtClean="0">
                <a:solidFill>
                  <a:srgbClr val="2E2E2E"/>
                </a:solidFill>
                <a:cs typeface="Akrobat"/>
              </a:rPr>
              <a:t>21</a:t>
            </a:r>
            <a:r>
              <a:rPr lang="ru-RU" sz="2400" dirty="0">
                <a:solidFill>
                  <a:srgbClr val="2E2E2E"/>
                </a:solidFill>
                <a:cs typeface="Akrobat"/>
              </a:rPr>
              <a:t> </a:t>
            </a:r>
            <a:r>
              <a:rPr sz="2400" b="0" dirty="0" smtClean="0">
                <a:solidFill>
                  <a:srgbClr val="2E2E2E"/>
                </a:solidFill>
                <a:cs typeface="Akrobat"/>
              </a:rPr>
              <a:t>professional </a:t>
            </a:r>
            <a:r>
              <a:rPr sz="2400" b="0" dirty="0">
                <a:solidFill>
                  <a:srgbClr val="2E2E2E"/>
                </a:solidFill>
                <a:cs typeface="Akrobat"/>
              </a:rPr>
              <a:t>subjects</a:t>
            </a:r>
            <a:endParaRPr sz="2400" dirty="0">
              <a:cs typeface="Akrobat"/>
            </a:endParaRPr>
          </a:p>
          <a:p>
            <a:pPr marL="12700">
              <a:lnSpc>
                <a:spcPct val="100000"/>
              </a:lnSpc>
              <a:spcBef>
                <a:spcPts val="1195"/>
              </a:spcBef>
            </a:pPr>
            <a:r>
              <a:rPr sz="2400" b="1" dirty="0">
                <a:solidFill>
                  <a:srgbClr val="C34841"/>
                </a:solidFill>
                <a:cs typeface="Akrobat Black"/>
              </a:rPr>
              <a:t>Economic and financial strategy</a:t>
            </a:r>
            <a:endParaRPr sz="2400" dirty="0">
              <a:cs typeface="Akrobat Black"/>
            </a:endParaRPr>
          </a:p>
          <a:p>
            <a:pPr marL="12700">
              <a:lnSpc>
                <a:spcPts val="3115"/>
              </a:lnSpc>
              <a:spcBef>
                <a:spcPts val="1195"/>
              </a:spcBef>
            </a:pPr>
            <a:r>
              <a:rPr sz="2400" b="1" dirty="0">
                <a:solidFill>
                  <a:srgbClr val="2E2E2E"/>
                </a:solidFill>
                <a:cs typeface="Akrobat Bold"/>
              </a:rPr>
              <a:t>Total – 1168 hours in class including:</a:t>
            </a:r>
            <a:endParaRPr sz="2400" dirty="0">
              <a:cs typeface="Akrobat Bold"/>
            </a:endParaRPr>
          </a:p>
          <a:p>
            <a:pPr marL="157480" indent="-144780">
              <a:lnSpc>
                <a:spcPts val="3115"/>
              </a:lnSpc>
              <a:buClr>
                <a:srgbClr val="C34841"/>
              </a:buClr>
              <a:buFont typeface="Akrobat Black"/>
              <a:buChar char="•"/>
              <a:tabLst>
                <a:tab pos="158115" algn="l"/>
              </a:tabLst>
            </a:pPr>
            <a:r>
              <a:rPr sz="2400" b="0" dirty="0">
                <a:solidFill>
                  <a:srgbClr val="2E2E2E"/>
                </a:solidFill>
                <a:cs typeface="Akrobat"/>
              </a:rPr>
              <a:t>250 lectures</a:t>
            </a:r>
            <a:endParaRPr sz="2400" dirty="0">
              <a:cs typeface="Akrobat"/>
            </a:endParaRPr>
          </a:p>
          <a:p>
            <a:pPr marL="157480" indent="-144780">
              <a:lnSpc>
                <a:spcPts val="3115"/>
              </a:lnSpc>
              <a:buClr>
                <a:srgbClr val="C34841"/>
              </a:buClr>
              <a:buFont typeface="Akrobat Black"/>
              <a:buChar char="•"/>
              <a:tabLst>
                <a:tab pos="158115" algn="l"/>
              </a:tabLst>
            </a:pPr>
            <a:r>
              <a:rPr sz="2400" b="0" dirty="0">
                <a:solidFill>
                  <a:srgbClr val="2E2E2E"/>
                </a:solidFill>
                <a:cs typeface="Akrobat"/>
              </a:rPr>
              <a:t>918 workshops &amp; tutorials</a:t>
            </a:r>
            <a:endParaRPr sz="2400" dirty="0">
              <a:cs typeface="Akrobat"/>
            </a:endParaRPr>
          </a:p>
          <a:p>
            <a:pPr marL="12700">
              <a:lnSpc>
                <a:spcPts val="3115"/>
              </a:lnSpc>
            </a:pPr>
            <a:r>
              <a:rPr sz="2400" b="1" dirty="0">
                <a:solidFill>
                  <a:srgbClr val="2E2E2E"/>
                </a:solidFill>
                <a:cs typeface="Akrobat Bold"/>
              </a:rPr>
              <a:t>30 courses including:</a:t>
            </a:r>
            <a:endParaRPr sz="2400" dirty="0">
              <a:cs typeface="Akrobat Bold"/>
            </a:endParaRPr>
          </a:p>
          <a:p>
            <a:pPr marL="157480" indent="-144780">
              <a:lnSpc>
                <a:spcPts val="3115"/>
              </a:lnSpc>
              <a:buClr>
                <a:srgbClr val="C34841"/>
              </a:buClr>
              <a:buFont typeface="Akrobat Black"/>
              <a:buChar char="•"/>
              <a:tabLst>
                <a:tab pos="158115" algn="l"/>
              </a:tabLst>
            </a:pPr>
            <a:r>
              <a:rPr sz="2400" b="0" dirty="0">
                <a:solidFill>
                  <a:srgbClr val="2E2E2E"/>
                </a:solidFill>
                <a:cs typeface="Akrobat"/>
              </a:rPr>
              <a:t>4 common economic subjects</a:t>
            </a:r>
            <a:endParaRPr sz="2400" dirty="0">
              <a:cs typeface="Akrobat"/>
            </a:endParaRPr>
          </a:p>
          <a:p>
            <a:pPr marL="157480" indent="-144780">
              <a:lnSpc>
                <a:spcPts val="3115"/>
              </a:lnSpc>
              <a:buClr>
                <a:srgbClr val="C34841"/>
              </a:buClr>
              <a:buFont typeface="Akrobat Black"/>
              <a:buChar char="•"/>
              <a:tabLst>
                <a:tab pos="158115" algn="l"/>
              </a:tabLst>
            </a:pPr>
            <a:r>
              <a:rPr sz="2400" b="0" dirty="0">
                <a:solidFill>
                  <a:srgbClr val="2E2E2E"/>
                </a:solidFill>
                <a:cs typeface="Akrobat"/>
              </a:rPr>
              <a:t>26 professional subjects</a:t>
            </a:r>
            <a:endParaRPr sz="2400" dirty="0">
              <a:cs typeface="Akrobat"/>
            </a:endParaRPr>
          </a:p>
        </p:txBody>
      </p:sp>
      <p:sp>
        <p:nvSpPr>
          <p:cNvPr id="5" name="object 5"/>
          <p:cNvSpPr txBox="1"/>
          <p:nvPr/>
        </p:nvSpPr>
        <p:spPr>
          <a:xfrm>
            <a:off x="8115444" y="5468130"/>
            <a:ext cx="5346555" cy="2908489"/>
          </a:xfrm>
          <a:prstGeom prst="rect">
            <a:avLst/>
          </a:prstGeom>
        </p:spPr>
        <p:txBody>
          <a:bodyPr vert="horz" wrap="square" lIns="0" tIns="0" rIns="0" bIns="0" rtlCol="0">
            <a:spAutoFit/>
          </a:bodyPr>
          <a:lstStyle/>
          <a:p>
            <a:pPr marL="12700">
              <a:lnSpc>
                <a:spcPct val="100000"/>
              </a:lnSpc>
            </a:pPr>
            <a:r>
              <a:rPr sz="2400" b="1" dirty="0">
                <a:solidFill>
                  <a:srgbClr val="C34841"/>
                </a:solidFill>
                <a:cs typeface="Akrobat Black"/>
              </a:rPr>
              <a:t>Economics and mathematical methods</a:t>
            </a:r>
            <a:endParaRPr sz="2400" dirty="0">
              <a:cs typeface="Akrobat Black"/>
            </a:endParaRPr>
          </a:p>
          <a:p>
            <a:pPr marL="12700">
              <a:lnSpc>
                <a:spcPts val="3115"/>
              </a:lnSpc>
              <a:spcBef>
                <a:spcPts val="1195"/>
              </a:spcBef>
            </a:pPr>
            <a:r>
              <a:rPr sz="2400" b="1" dirty="0">
                <a:solidFill>
                  <a:srgbClr val="2E2E2E"/>
                </a:solidFill>
                <a:cs typeface="Akrobat Bold"/>
              </a:rPr>
              <a:t>Total – 1288 hours in class including:</a:t>
            </a:r>
            <a:endParaRPr sz="2400" dirty="0">
              <a:cs typeface="Akrobat Bold"/>
            </a:endParaRPr>
          </a:p>
          <a:p>
            <a:pPr marL="157480" indent="-144780">
              <a:lnSpc>
                <a:spcPts val="3115"/>
              </a:lnSpc>
              <a:buClr>
                <a:srgbClr val="C34841"/>
              </a:buClr>
              <a:buFont typeface="Akrobat Black"/>
              <a:buChar char="•"/>
              <a:tabLst>
                <a:tab pos="158115" algn="l"/>
              </a:tabLst>
            </a:pPr>
            <a:r>
              <a:rPr sz="2400" b="0" dirty="0">
                <a:solidFill>
                  <a:srgbClr val="2E2E2E"/>
                </a:solidFill>
                <a:cs typeface="Akrobat"/>
              </a:rPr>
              <a:t>270 lectures</a:t>
            </a:r>
            <a:endParaRPr sz="2400" dirty="0">
              <a:cs typeface="Akrobat"/>
            </a:endParaRPr>
          </a:p>
          <a:p>
            <a:pPr marL="157480" indent="-144780">
              <a:lnSpc>
                <a:spcPts val="3115"/>
              </a:lnSpc>
              <a:buClr>
                <a:srgbClr val="C34841"/>
              </a:buClr>
              <a:buFont typeface="Akrobat Black"/>
              <a:buChar char="•"/>
              <a:tabLst>
                <a:tab pos="158115" algn="l"/>
              </a:tabLst>
            </a:pPr>
            <a:r>
              <a:rPr sz="2400" b="0" dirty="0">
                <a:solidFill>
                  <a:srgbClr val="2E2E2E"/>
                </a:solidFill>
                <a:cs typeface="Akrobat"/>
              </a:rPr>
              <a:t>1018 workshops &amp; tutorials</a:t>
            </a:r>
            <a:endParaRPr sz="2400" dirty="0">
              <a:cs typeface="Akrobat"/>
            </a:endParaRPr>
          </a:p>
          <a:p>
            <a:pPr marL="12700">
              <a:lnSpc>
                <a:spcPts val="3115"/>
              </a:lnSpc>
            </a:pPr>
            <a:r>
              <a:rPr sz="2400" b="1" dirty="0">
                <a:solidFill>
                  <a:srgbClr val="2E2E2E"/>
                </a:solidFill>
                <a:cs typeface="Akrobat Bold"/>
              </a:rPr>
              <a:t>32 courses including:</a:t>
            </a:r>
            <a:endParaRPr sz="2400" dirty="0">
              <a:cs typeface="Akrobat Bold"/>
            </a:endParaRPr>
          </a:p>
          <a:p>
            <a:pPr marL="157480" indent="-144780">
              <a:lnSpc>
                <a:spcPts val="3115"/>
              </a:lnSpc>
              <a:buClr>
                <a:srgbClr val="C34841"/>
              </a:buClr>
              <a:buFont typeface="Akrobat Black"/>
              <a:buChar char="•"/>
              <a:tabLst>
                <a:tab pos="158115" algn="l"/>
              </a:tabLst>
            </a:pPr>
            <a:r>
              <a:rPr sz="2400" b="0" dirty="0">
                <a:solidFill>
                  <a:srgbClr val="2E2E2E"/>
                </a:solidFill>
                <a:cs typeface="Akrobat"/>
              </a:rPr>
              <a:t>4 common economic subjects</a:t>
            </a:r>
            <a:endParaRPr sz="2400" dirty="0">
              <a:cs typeface="Akrobat"/>
            </a:endParaRPr>
          </a:p>
          <a:p>
            <a:pPr marL="157480" indent="-144780">
              <a:lnSpc>
                <a:spcPts val="3115"/>
              </a:lnSpc>
              <a:buClr>
                <a:srgbClr val="C34841"/>
              </a:buClr>
              <a:buFont typeface="Akrobat Black"/>
              <a:buChar char="•"/>
              <a:tabLst>
                <a:tab pos="158115" algn="l"/>
              </a:tabLst>
            </a:pPr>
            <a:r>
              <a:rPr sz="2400" b="0" dirty="0">
                <a:solidFill>
                  <a:srgbClr val="2E2E2E"/>
                </a:solidFill>
                <a:cs typeface="Akrobat"/>
              </a:rPr>
              <a:t>28 professional subjects</a:t>
            </a:r>
            <a:endParaRPr sz="2400" dirty="0">
              <a:cs typeface="Akrobat"/>
            </a:endParaRPr>
          </a:p>
        </p:txBody>
      </p:sp>
      <p:sp>
        <p:nvSpPr>
          <p:cNvPr id="6" name="object 6"/>
          <p:cNvSpPr/>
          <p:nvPr/>
        </p:nvSpPr>
        <p:spPr>
          <a:xfrm>
            <a:off x="12047537" y="0"/>
            <a:ext cx="3649979" cy="3169920"/>
          </a:xfrm>
          <a:custGeom>
            <a:avLst/>
            <a:gdLst/>
            <a:ahLst/>
            <a:cxnLst/>
            <a:rect l="l" t="t" r="r" b="b"/>
            <a:pathLst>
              <a:path w="3649980" h="3169920">
                <a:moveTo>
                  <a:pt x="82130" y="2122081"/>
                </a:moveTo>
                <a:lnTo>
                  <a:pt x="0" y="2122081"/>
                </a:lnTo>
                <a:lnTo>
                  <a:pt x="0" y="2451074"/>
                </a:lnTo>
                <a:lnTo>
                  <a:pt x="313990" y="2454641"/>
                </a:lnTo>
                <a:lnTo>
                  <a:pt x="894573" y="2467981"/>
                </a:lnTo>
                <a:lnTo>
                  <a:pt x="1161856" y="2478227"/>
                </a:lnTo>
                <a:lnTo>
                  <a:pt x="1414262" y="2491170"/>
                </a:lnTo>
                <a:lnTo>
                  <a:pt x="1652134" y="2507047"/>
                </a:lnTo>
                <a:lnTo>
                  <a:pt x="1875820" y="2526092"/>
                </a:lnTo>
                <a:lnTo>
                  <a:pt x="2085664" y="2548543"/>
                </a:lnTo>
                <a:lnTo>
                  <a:pt x="2282012" y="2574634"/>
                </a:lnTo>
                <a:lnTo>
                  <a:pt x="2465209" y="2604601"/>
                </a:lnTo>
                <a:lnTo>
                  <a:pt x="2635602" y="2638680"/>
                </a:lnTo>
                <a:lnTo>
                  <a:pt x="2793534" y="2677107"/>
                </a:lnTo>
                <a:lnTo>
                  <a:pt x="2939353" y="2720118"/>
                </a:lnTo>
                <a:lnTo>
                  <a:pt x="3073404" y="2767947"/>
                </a:lnTo>
                <a:lnTo>
                  <a:pt x="3196031" y="2820831"/>
                </a:lnTo>
                <a:lnTo>
                  <a:pt x="3307581" y="2879006"/>
                </a:lnTo>
                <a:lnTo>
                  <a:pt x="3408399" y="2942706"/>
                </a:lnTo>
                <a:lnTo>
                  <a:pt x="3498830" y="3012169"/>
                </a:lnTo>
                <a:lnTo>
                  <a:pt x="3579221" y="3087629"/>
                </a:lnTo>
                <a:lnTo>
                  <a:pt x="3649916" y="3169323"/>
                </a:lnTo>
                <a:lnTo>
                  <a:pt x="3649916" y="2295461"/>
                </a:lnTo>
                <a:lnTo>
                  <a:pt x="666102" y="2295461"/>
                </a:lnTo>
                <a:lnTo>
                  <a:pt x="666102" y="2222461"/>
                </a:lnTo>
                <a:lnTo>
                  <a:pt x="395516" y="2222461"/>
                </a:lnTo>
                <a:lnTo>
                  <a:pt x="395516" y="2177542"/>
                </a:lnTo>
                <a:lnTo>
                  <a:pt x="82130" y="2177542"/>
                </a:lnTo>
                <a:lnTo>
                  <a:pt x="82130" y="2122081"/>
                </a:lnTo>
                <a:close/>
              </a:path>
              <a:path w="3649980" h="3169920">
                <a:moveTo>
                  <a:pt x="1240980" y="2167712"/>
                </a:moveTo>
                <a:lnTo>
                  <a:pt x="1113218" y="2167712"/>
                </a:lnTo>
                <a:lnTo>
                  <a:pt x="1113218" y="2295461"/>
                </a:lnTo>
                <a:lnTo>
                  <a:pt x="1240980" y="2295461"/>
                </a:lnTo>
                <a:lnTo>
                  <a:pt x="1240980" y="2167712"/>
                </a:lnTo>
                <a:close/>
              </a:path>
              <a:path w="3649980" h="3169920">
                <a:moveTo>
                  <a:pt x="2318829" y="1674964"/>
                </a:moveTo>
                <a:lnTo>
                  <a:pt x="1331087" y="1674964"/>
                </a:lnTo>
                <a:lnTo>
                  <a:pt x="1331087" y="2295461"/>
                </a:lnTo>
                <a:lnTo>
                  <a:pt x="2318829" y="2295461"/>
                </a:lnTo>
                <a:lnTo>
                  <a:pt x="2318829" y="1674964"/>
                </a:lnTo>
                <a:close/>
              </a:path>
              <a:path w="3649980" h="3169920">
                <a:moveTo>
                  <a:pt x="2536685" y="2167712"/>
                </a:moveTo>
                <a:lnTo>
                  <a:pt x="2408948" y="2167712"/>
                </a:lnTo>
                <a:lnTo>
                  <a:pt x="2408948" y="2295461"/>
                </a:lnTo>
                <a:lnTo>
                  <a:pt x="2536685" y="2295461"/>
                </a:lnTo>
                <a:lnTo>
                  <a:pt x="2536685" y="2167712"/>
                </a:lnTo>
                <a:close/>
              </a:path>
              <a:path w="3649980" h="3169920">
                <a:moveTo>
                  <a:pt x="3525875" y="1857463"/>
                </a:moveTo>
                <a:lnTo>
                  <a:pt x="3254413" y="1857463"/>
                </a:lnTo>
                <a:lnTo>
                  <a:pt x="3254413" y="2222461"/>
                </a:lnTo>
                <a:lnTo>
                  <a:pt x="2983788" y="2222461"/>
                </a:lnTo>
                <a:lnTo>
                  <a:pt x="2983788" y="2295461"/>
                </a:lnTo>
                <a:lnTo>
                  <a:pt x="3649916" y="2295461"/>
                </a:lnTo>
                <a:lnTo>
                  <a:pt x="3649916" y="2177542"/>
                </a:lnTo>
                <a:lnTo>
                  <a:pt x="3525875" y="2177542"/>
                </a:lnTo>
                <a:lnTo>
                  <a:pt x="3525875" y="1857463"/>
                </a:lnTo>
                <a:close/>
              </a:path>
              <a:path w="3649980" h="3169920">
                <a:moveTo>
                  <a:pt x="641781" y="2102307"/>
                </a:moveTo>
                <a:lnTo>
                  <a:pt x="459282" y="2102307"/>
                </a:lnTo>
                <a:lnTo>
                  <a:pt x="459282" y="2222461"/>
                </a:lnTo>
                <a:lnTo>
                  <a:pt x="641781" y="2222461"/>
                </a:lnTo>
                <a:lnTo>
                  <a:pt x="641781" y="2102307"/>
                </a:lnTo>
                <a:close/>
              </a:path>
              <a:path w="3649980" h="3169920">
                <a:moveTo>
                  <a:pt x="3190621" y="2102307"/>
                </a:moveTo>
                <a:lnTo>
                  <a:pt x="3008134" y="2102307"/>
                </a:lnTo>
                <a:lnTo>
                  <a:pt x="3008134" y="2222461"/>
                </a:lnTo>
                <a:lnTo>
                  <a:pt x="3190621" y="2222461"/>
                </a:lnTo>
                <a:lnTo>
                  <a:pt x="3190621" y="2102307"/>
                </a:lnTo>
                <a:close/>
              </a:path>
              <a:path w="3649980" h="3169920">
                <a:moveTo>
                  <a:pt x="395516" y="1857463"/>
                </a:moveTo>
                <a:lnTo>
                  <a:pt x="124040" y="1857463"/>
                </a:lnTo>
                <a:lnTo>
                  <a:pt x="124040" y="2177542"/>
                </a:lnTo>
                <a:lnTo>
                  <a:pt x="395516" y="2177542"/>
                </a:lnTo>
                <a:lnTo>
                  <a:pt x="395516" y="1857463"/>
                </a:lnTo>
                <a:close/>
              </a:path>
              <a:path w="3649980" h="3169920">
                <a:moveTo>
                  <a:pt x="3649916" y="2122081"/>
                </a:moveTo>
                <a:lnTo>
                  <a:pt x="3567798" y="2122081"/>
                </a:lnTo>
                <a:lnTo>
                  <a:pt x="3567798" y="2177542"/>
                </a:lnTo>
                <a:lnTo>
                  <a:pt x="3649916" y="2177542"/>
                </a:lnTo>
                <a:lnTo>
                  <a:pt x="3649916" y="2122081"/>
                </a:lnTo>
                <a:close/>
              </a:path>
              <a:path w="3649980" h="3169920">
                <a:moveTo>
                  <a:pt x="1195349" y="2124925"/>
                </a:moveTo>
                <a:lnTo>
                  <a:pt x="1158849" y="2124925"/>
                </a:lnTo>
                <a:lnTo>
                  <a:pt x="1158849" y="2167712"/>
                </a:lnTo>
                <a:lnTo>
                  <a:pt x="1195349" y="2167712"/>
                </a:lnTo>
                <a:lnTo>
                  <a:pt x="1195349" y="2124925"/>
                </a:lnTo>
                <a:close/>
              </a:path>
              <a:path w="3649980" h="3169920">
                <a:moveTo>
                  <a:pt x="2491054" y="2124925"/>
                </a:moveTo>
                <a:lnTo>
                  <a:pt x="2454567" y="2124925"/>
                </a:lnTo>
                <a:lnTo>
                  <a:pt x="2454567" y="2167712"/>
                </a:lnTo>
                <a:lnTo>
                  <a:pt x="2491054" y="2167712"/>
                </a:lnTo>
                <a:lnTo>
                  <a:pt x="2491054" y="2124925"/>
                </a:lnTo>
                <a:close/>
              </a:path>
              <a:path w="3649980" h="3169920">
                <a:moveTo>
                  <a:pt x="601091" y="1992807"/>
                </a:moveTo>
                <a:lnTo>
                  <a:pt x="499960" y="1992807"/>
                </a:lnTo>
                <a:lnTo>
                  <a:pt x="499960" y="2102307"/>
                </a:lnTo>
                <a:lnTo>
                  <a:pt x="601091" y="2102307"/>
                </a:lnTo>
                <a:lnTo>
                  <a:pt x="601091" y="1992807"/>
                </a:lnTo>
                <a:close/>
              </a:path>
              <a:path w="3649980" h="3169920">
                <a:moveTo>
                  <a:pt x="3149955" y="1992807"/>
                </a:moveTo>
                <a:lnTo>
                  <a:pt x="3048812" y="1992807"/>
                </a:lnTo>
                <a:lnTo>
                  <a:pt x="3048812" y="2102307"/>
                </a:lnTo>
                <a:lnTo>
                  <a:pt x="3149955" y="2102307"/>
                </a:lnTo>
                <a:lnTo>
                  <a:pt x="3149955" y="1992807"/>
                </a:lnTo>
                <a:close/>
              </a:path>
              <a:path w="3649980" h="3169920">
                <a:moveTo>
                  <a:pt x="574471" y="1920951"/>
                </a:moveTo>
                <a:lnTo>
                  <a:pt x="526580" y="1920951"/>
                </a:lnTo>
                <a:lnTo>
                  <a:pt x="526580" y="1992807"/>
                </a:lnTo>
                <a:lnTo>
                  <a:pt x="574471" y="1992807"/>
                </a:lnTo>
                <a:lnTo>
                  <a:pt x="574471" y="1920951"/>
                </a:lnTo>
                <a:close/>
              </a:path>
              <a:path w="3649980" h="3169920">
                <a:moveTo>
                  <a:pt x="3123349" y="1920951"/>
                </a:moveTo>
                <a:lnTo>
                  <a:pt x="3075432" y="1920951"/>
                </a:lnTo>
                <a:lnTo>
                  <a:pt x="3075432" y="1992807"/>
                </a:lnTo>
                <a:lnTo>
                  <a:pt x="3123349" y="1992807"/>
                </a:lnTo>
                <a:lnTo>
                  <a:pt x="3123349" y="1920951"/>
                </a:lnTo>
                <a:close/>
              </a:path>
              <a:path w="3649980" h="3169920">
                <a:moveTo>
                  <a:pt x="323634" y="1711464"/>
                </a:moveTo>
                <a:lnTo>
                  <a:pt x="195897" y="1711464"/>
                </a:lnTo>
                <a:lnTo>
                  <a:pt x="195897" y="1857463"/>
                </a:lnTo>
                <a:lnTo>
                  <a:pt x="323634" y="1857463"/>
                </a:lnTo>
                <a:lnTo>
                  <a:pt x="323634" y="1711464"/>
                </a:lnTo>
                <a:close/>
              </a:path>
              <a:path w="3649980" h="3169920">
                <a:moveTo>
                  <a:pt x="3454019" y="1711464"/>
                </a:moveTo>
                <a:lnTo>
                  <a:pt x="3326269" y="1711464"/>
                </a:lnTo>
                <a:lnTo>
                  <a:pt x="3326269" y="1857463"/>
                </a:lnTo>
                <a:lnTo>
                  <a:pt x="3454019" y="1857463"/>
                </a:lnTo>
                <a:lnTo>
                  <a:pt x="3454019" y="1711464"/>
                </a:lnTo>
                <a:close/>
              </a:path>
              <a:path w="3649980" h="3169920">
                <a:moveTo>
                  <a:pt x="287147" y="1670685"/>
                </a:moveTo>
                <a:lnTo>
                  <a:pt x="232397" y="1670685"/>
                </a:lnTo>
                <a:lnTo>
                  <a:pt x="232397" y="1711464"/>
                </a:lnTo>
                <a:lnTo>
                  <a:pt x="287147" y="1711464"/>
                </a:lnTo>
                <a:lnTo>
                  <a:pt x="287147" y="1670685"/>
                </a:lnTo>
                <a:close/>
              </a:path>
              <a:path w="3649980" h="3169920">
                <a:moveTo>
                  <a:pt x="3417519" y="1670685"/>
                </a:moveTo>
                <a:lnTo>
                  <a:pt x="3362769" y="1670685"/>
                </a:lnTo>
                <a:lnTo>
                  <a:pt x="3362769" y="1711464"/>
                </a:lnTo>
                <a:lnTo>
                  <a:pt x="3417519" y="1711464"/>
                </a:lnTo>
                <a:lnTo>
                  <a:pt x="3417519" y="1670685"/>
                </a:lnTo>
                <a:close/>
              </a:path>
              <a:path w="3649980" h="3169920">
                <a:moveTo>
                  <a:pt x="2199068" y="1674825"/>
                </a:moveTo>
                <a:lnTo>
                  <a:pt x="1450848" y="1674825"/>
                </a:lnTo>
                <a:lnTo>
                  <a:pt x="1450848" y="1674964"/>
                </a:lnTo>
                <a:lnTo>
                  <a:pt x="2199068" y="1674964"/>
                </a:lnTo>
                <a:lnTo>
                  <a:pt x="2199068" y="1674825"/>
                </a:lnTo>
                <a:close/>
              </a:path>
              <a:path w="3649980" h="3169920">
                <a:moveTo>
                  <a:pt x="2237282" y="1631061"/>
                </a:moveTo>
                <a:lnTo>
                  <a:pt x="1412621" y="1631061"/>
                </a:lnTo>
                <a:lnTo>
                  <a:pt x="1412621" y="1674825"/>
                </a:lnTo>
                <a:lnTo>
                  <a:pt x="2237282" y="1674825"/>
                </a:lnTo>
                <a:lnTo>
                  <a:pt x="2237282" y="1631061"/>
                </a:lnTo>
                <a:close/>
              </a:path>
              <a:path w="3649980" h="3169920">
                <a:moveTo>
                  <a:pt x="314528" y="1634197"/>
                </a:moveTo>
                <a:lnTo>
                  <a:pt x="205028" y="1634197"/>
                </a:lnTo>
                <a:lnTo>
                  <a:pt x="205028" y="1670685"/>
                </a:lnTo>
                <a:lnTo>
                  <a:pt x="314528" y="1670685"/>
                </a:lnTo>
                <a:lnTo>
                  <a:pt x="314528" y="1634197"/>
                </a:lnTo>
                <a:close/>
              </a:path>
              <a:path w="3649980" h="3169920">
                <a:moveTo>
                  <a:pt x="3444887" y="1634197"/>
                </a:moveTo>
                <a:lnTo>
                  <a:pt x="3335388" y="1634197"/>
                </a:lnTo>
                <a:lnTo>
                  <a:pt x="3335388" y="1670685"/>
                </a:lnTo>
                <a:lnTo>
                  <a:pt x="3444887" y="1670685"/>
                </a:lnTo>
                <a:lnTo>
                  <a:pt x="3444887" y="1634197"/>
                </a:lnTo>
                <a:close/>
              </a:path>
              <a:path w="3649980" h="3169920">
                <a:moveTo>
                  <a:pt x="2199068" y="1577441"/>
                </a:moveTo>
                <a:lnTo>
                  <a:pt x="1450848" y="1577441"/>
                </a:lnTo>
                <a:lnTo>
                  <a:pt x="1450848" y="1631061"/>
                </a:lnTo>
                <a:lnTo>
                  <a:pt x="2199068" y="1631061"/>
                </a:lnTo>
                <a:lnTo>
                  <a:pt x="2199068" y="1577441"/>
                </a:lnTo>
                <a:close/>
              </a:path>
              <a:path w="3649980" h="3169920">
                <a:moveTo>
                  <a:pt x="1532966" y="1466240"/>
                </a:moveTo>
                <a:lnTo>
                  <a:pt x="1478216" y="1466240"/>
                </a:lnTo>
                <a:lnTo>
                  <a:pt x="1478216" y="1577441"/>
                </a:lnTo>
                <a:lnTo>
                  <a:pt x="1532966" y="1577441"/>
                </a:lnTo>
                <a:lnTo>
                  <a:pt x="1532966" y="1466240"/>
                </a:lnTo>
                <a:close/>
              </a:path>
              <a:path w="3649980" h="3169920">
                <a:moveTo>
                  <a:pt x="2089569" y="1109091"/>
                </a:moveTo>
                <a:lnTo>
                  <a:pt x="1560334" y="1109091"/>
                </a:lnTo>
                <a:lnTo>
                  <a:pt x="1560334" y="1577441"/>
                </a:lnTo>
                <a:lnTo>
                  <a:pt x="2089569" y="1577441"/>
                </a:lnTo>
                <a:lnTo>
                  <a:pt x="2089569" y="1109091"/>
                </a:lnTo>
                <a:close/>
              </a:path>
              <a:path w="3649980" h="3169920">
                <a:moveTo>
                  <a:pt x="2171700" y="1466240"/>
                </a:moveTo>
                <a:lnTo>
                  <a:pt x="2116950" y="1466240"/>
                </a:lnTo>
                <a:lnTo>
                  <a:pt x="2116950" y="1577441"/>
                </a:lnTo>
                <a:lnTo>
                  <a:pt x="2171700" y="1577441"/>
                </a:lnTo>
                <a:lnTo>
                  <a:pt x="2171700" y="1466240"/>
                </a:lnTo>
                <a:close/>
              </a:path>
              <a:path w="3649980" h="3169920">
                <a:moveTo>
                  <a:pt x="2016582" y="1005052"/>
                </a:moveTo>
                <a:lnTo>
                  <a:pt x="1633308" y="1005052"/>
                </a:lnTo>
                <a:lnTo>
                  <a:pt x="1633308" y="1109091"/>
                </a:lnTo>
                <a:lnTo>
                  <a:pt x="2016582" y="1109091"/>
                </a:lnTo>
                <a:lnTo>
                  <a:pt x="2016582" y="1005052"/>
                </a:lnTo>
                <a:close/>
              </a:path>
              <a:path w="3649980" h="3169920">
                <a:moveTo>
                  <a:pt x="1978558" y="783018"/>
                </a:moveTo>
                <a:lnTo>
                  <a:pt x="1671358" y="783018"/>
                </a:lnTo>
                <a:lnTo>
                  <a:pt x="1671358" y="1005052"/>
                </a:lnTo>
                <a:lnTo>
                  <a:pt x="1978558" y="1005052"/>
                </a:lnTo>
                <a:lnTo>
                  <a:pt x="1978558" y="783018"/>
                </a:lnTo>
                <a:close/>
              </a:path>
              <a:path w="3649980" h="3169920">
                <a:moveTo>
                  <a:pt x="1942820" y="627900"/>
                </a:moveTo>
                <a:lnTo>
                  <a:pt x="1707095" y="627900"/>
                </a:lnTo>
                <a:lnTo>
                  <a:pt x="1707095" y="783018"/>
                </a:lnTo>
                <a:lnTo>
                  <a:pt x="1942820" y="783018"/>
                </a:lnTo>
                <a:lnTo>
                  <a:pt x="1942820" y="627900"/>
                </a:lnTo>
                <a:close/>
              </a:path>
              <a:path w="3649980" h="3169920">
                <a:moveTo>
                  <a:pt x="1872869" y="372783"/>
                </a:moveTo>
                <a:lnTo>
                  <a:pt x="1777060" y="372783"/>
                </a:lnTo>
                <a:lnTo>
                  <a:pt x="1777060" y="627900"/>
                </a:lnTo>
                <a:lnTo>
                  <a:pt x="1872869" y="627900"/>
                </a:lnTo>
                <a:lnTo>
                  <a:pt x="1872869" y="372783"/>
                </a:lnTo>
                <a:close/>
              </a:path>
              <a:path w="3649980" h="3169920">
                <a:moveTo>
                  <a:pt x="1857603" y="68999"/>
                </a:moveTo>
                <a:lnTo>
                  <a:pt x="1792312" y="68999"/>
                </a:lnTo>
                <a:lnTo>
                  <a:pt x="1792312" y="372783"/>
                </a:lnTo>
                <a:lnTo>
                  <a:pt x="1857603" y="372783"/>
                </a:lnTo>
                <a:lnTo>
                  <a:pt x="1857603" y="68999"/>
                </a:lnTo>
                <a:close/>
              </a:path>
              <a:path w="3649980" h="3169920">
                <a:moveTo>
                  <a:pt x="1873719" y="50761"/>
                </a:moveTo>
                <a:lnTo>
                  <a:pt x="1776183" y="50761"/>
                </a:lnTo>
                <a:lnTo>
                  <a:pt x="1776183" y="68999"/>
                </a:lnTo>
                <a:lnTo>
                  <a:pt x="1873719" y="68999"/>
                </a:lnTo>
                <a:lnTo>
                  <a:pt x="1873719" y="50761"/>
                </a:lnTo>
                <a:close/>
              </a:path>
              <a:path w="3649980" h="3169920">
                <a:moveTo>
                  <a:pt x="1890268" y="0"/>
                </a:moveTo>
                <a:lnTo>
                  <a:pt x="1759661" y="0"/>
                </a:lnTo>
                <a:lnTo>
                  <a:pt x="1759661" y="50761"/>
                </a:lnTo>
                <a:lnTo>
                  <a:pt x="1890268" y="50761"/>
                </a:lnTo>
                <a:lnTo>
                  <a:pt x="1890268" y="0"/>
                </a:lnTo>
                <a:close/>
              </a:path>
            </a:pathLst>
          </a:custGeom>
          <a:solidFill>
            <a:srgbClr val="CCCCCC"/>
          </a:solidFill>
        </p:spPr>
        <p:txBody>
          <a:bodyPr wrap="square" lIns="0" tIns="0" rIns="0" bIns="0" rtlCol="0">
            <a:spAutoFit/>
          </a:bodyPr>
          <a:lstStyle/>
          <a:p>
            <a:endParaRPr/>
          </a:p>
        </p:txBody>
      </p:sp>
      <p:sp>
        <p:nvSpPr>
          <p:cNvPr id="7" name="Заголовок 1"/>
          <p:cNvSpPr>
            <a:spLocks noGrp="1"/>
          </p:cNvSpPr>
          <p:nvPr>
            <p:ph type="title"/>
          </p:nvPr>
        </p:nvSpPr>
        <p:spPr>
          <a:xfrm>
            <a:off x="1473413" y="497054"/>
            <a:ext cx="13309173" cy="507831"/>
          </a:xfrm>
        </p:spPr>
        <p:txBody>
          <a:bodyPr/>
          <a:lstStyle/>
          <a:p>
            <a:r>
              <a:rPr lang="en-US" dirty="0">
                <a:latin typeface="+mj-lt"/>
              </a:rPr>
              <a:t>Educational schedule for Master’s courses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15254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4" name="object 4"/>
          <p:cNvSpPr/>
          <p:nvPr/>
        </p:nvSpPr>
        <p:spPr>
          <a:xfrm>
            <a:off x="8343900" y="2382151"/>
            <a:ext cx="7369695" cy="2868269"/>
          </a:xfrm>
          <a:prstGeom prst="rect">
            <a:avLst/>
          </a:prstGeom>
          <a:blipFill>
            <a:blip r:embed="rId2" cstate="print"/>
            <a:stretch>
              <a:fillRect/>
            </a:stretch>
          </a:blipFill>
        </p:spPr>
        <p:txBody>
          <a:bodyPr wrap="square" lIns="0" tIns="0" rIns="0" bIns="0" rtlCol="0">
            <a:spAutoFit/>
          </a:bodyPr>
          <a:lstStyle/>
          <a:p>
            <a:endParaRPr/>
          </a:p>
        </p:txBody>
      </p:sp>
      <p:sp>
        <p:nvSpPr>
          <p:cNvPr id="5" name="object 5"/>
          <p:cNvSpPr/>
          <p:nvPr/>
        </p:nvSpPr>
        <p:spPr>
          <a:xfrm>
            <a:off x="12169192" y="0"/>
            <a:ext cx="3544570" cy="3077845"/>
          </a:xfrm>
          <a:custGeom>
            <a:avLst/>
            <a:gdLst/>
            <a:ahLst/>
            <a:cxnLst/>
            <a:rect l="l" t="t" r="r" b="b"/>
            <a:pathLst>
              <a:path w="3544569" h="3077845">
                <a:moveTo>
                  <a:pt x="79743" y="2060740"/>
                </a:moveTo>
                <a:lnTo>
                  <a:pt x="0" y="2060740"/>
                </a:lnTo>
                <a:lnTo>
                  <a:pt x="0" y="2380221"/>
                </a:lnTo>
                <a:lnTo>
                  <a:pt x="304917" y="2383685"/>
                </a:lnTo>
                <a:lnTo>
                  <a:pt x="868721" y="2396640"/>
                </a:lnTo>
                <a:lnTo>
                  <a:pt x="1128279" y="2406589"/>
                </a:lnTo>
                <a:lnTo>
                  <a:pt x="1373388" y="2419158"/>
                </a:lnTo>
                <a:lnTo>
                  <a:pt x="1604385" y="2434576"/>
                </a:lnTo>
                <a:lnTo>
                  <a:pt x="1821603" y="2453071"/>
                </a:lnTo>
                <a:lnTo>
                  <a:pt x="2025380" y="2474872"/>
                </a:lnTo>
                <a:lnTo>
                  <a:pt x="2216051" y="2500209"/>
                </a:lnTo>
                <a:lnTo>
                  <a:pt x="2393951" y="2529309"/>
                </a:lnTo>
                <a:lnTo>
                  <a:pt x="2559416" y="2562403"/>
                </a:lnTo>
                <a:lnTo>
                  <a:pt x="2712782" y="2599719"/>
                </a:lnTo>
                <a:lnTo>
                  <a:pt x="2854384" y="2641486"/>
                </a:lnTo>
                <a:lnTo>
                  <a:pt x="2984558" y="2687932"/>
                </a:lnTo>
                <a:lnTo>
                  <a:pt x="3103639" y="2739287"/>
                </a:lnTo>
                <a:lnTo>
                  <a:pt x="3211964" y="2795780"/>
                </a:lnTo>
                <a:lnTo>
                  <a:pt x="3309867" y="2857639"/>
                </a:lnTo>
                <a:lnTo>
                  <a:pt x="3397684" y="2925094"/>
                </a:lnTo>
                <a:lnTo>
                  <a:pt x="3475752" y="2998373"/>
                </a:lnTo>
                <a:lnTo>
                  <a:pt x="3544404" y="3077705"/>
                </a:lnTo>
                <a:lnTo>
                  <a:pt x="3544404" y="2229104"/>
                </a:lnTo>
                <a:lnTo>
                  <a:pt x="646861" y="2229104"/>
                </a:lnTo>
                <a:lnTo>
                  <a:pt x="646861" y="2158212"/>
                </a:lnTo>
                <a:lnTo>
                  <a:pt x="384073" y="2158212"/>
                </a:lnTo>
                <a:lnTo>
                  <a:pt x="384073" y="2114600"/>
                </a:lnTo>
                <a:lnTo>
                  <a:pt x="79743" y="2114600"/>
                </a:lnTo>
                <a:lnTo>
                  <a:pt x="79743" y="2060740"/>
                </a:lnTo>
              </a:path>
              <a:path w="3544569" h="3077845">
                <a:moveTo>
                  <a:pt x="1205103" y="2105050"/>
                </a:moveTo>
                <a:lnTo>
                  <a:pt x="1081036" y="2105050"/>
                </a:lnTo>
                <a:lnTo>
                  <a:pt x="1081036" y="2229104"/>
                </a:lnTo>
                <a:lnTo>
                  <a:pt x="1205103" y="2229104"/>
                </a:lnTo>
                <a:lnTo>
                  <a:pt x="1205103" y="2105050"/>
                </a:lnTo>
              </a:path>
              <a:path w="3544569" h="3077845">
                <a:moveTo>
                  <a:pt x="2172601" y="1583905"/>
                </a:moveTo>
                <a:lnTo>
                  <a:pt x="1371803" y="1583905"/>
                </a:lnTo>
                <a:lnTo>
                  <a:pt x="1371803" y="1626412"/>
                </a:lnTo>
                <a:lnTo>
                  <a:pt x="1292606" y="1626539"/>
                </a:lnTo>
                <a:lnTo>
                  <a:pt x="1292606" y="2229104"/>
                </a:lnTo>
                <a:lnTo>
                  <a:pt x="2251811" y="2229104"/>
                </a:lnTo>
                <a:lnTo>
                  <a:pt x="2251811" y="1626539"/>
                </a:lnTo>
                <a:lnTo>
                  <a:pt x="2135492" y="1626539"/>
                </a:lnTo>
                <a:lnTo>
                  <a:pt x="2172601" y="1626412"/>
                </a:lnTo>
                <a:lnTo>
                  <a:pt x="2172601" y="1583905"/>
                </a:lnTo>
              </a:path>
              <a:path w="3544569" h="3077845">
                <a:moveTo>
                  <a:pt x="2463368" y="2105050"/>
                </a:moveTo>
                <a:lnTo>
                  <a:pt x="2339301" y="2105050"/>
                </a:lnTo>
                <a:lnTo>
                  <a:pt x="2339301" y="2229104"/>
                </a:lnTo>
                <a:lnTo>
                  <a:pt x="2463368" y="2229104"/>
                </a:lnTo>
                <a:lnTo>
                  <a:pt x="2463368" y="2105050"/>
                </a:lnTo>
              </a:path>
              <a:path w="3544569" h="3077845">
                <a:moveTo>
                  <a:pt x="3423958" y="1803768"/>
                </a:moveTo>
                <a:lnTo>
                  <a:pt x="3160344" y="1803768"/>
                </a:lnTo>
                <a:lnTo>
                  <a:pt x="3160344" y="2158212"/>
                </a:lnTo>
                <a:lnTo>
                  <a:pt x="2897543" y="2158212"/>
                </a:lnTo>
                <a:lnTo>
                  <a:pt x="2897543" y="2229104"/>
                </a:lnTo>
                <a:lnTo>
                  <a:pt x="3544404" y="2229104"/>
                </a:lnTo>
                <a:lnTo>
                  <a:pt x="3544404" y="2114600"/>
                </a:lnTo>
                <a:lnTo>
                  <a:pt x="3423958" y="2114600"/>
                </a:lnTo>
                <a:lnTo>
                  <a:pt x="3423958" y="1803768"/>
                </a:lnTo>
              </a:path>
              <a:path w="3544569" h="3077845">
                <a:moveTo>
                  <a:pt x="623227" y="2041537"/>
                </a:moveTo>
                <a:lnTo>
                  <a:pt x="446011" y="2041537"/>
                </a:lnTo>
                <a:lnTo>
                  <a:pt x="446011" y="2158212"/>
                </a:lnTo>
                <a:lnTo>
                  <a:pt x="623227" y="2158212"/>
                </a:lnTo>
                <a:lnTo>
                  <a:pt x="623227" y="2041537"/>
                </a:lnTo>
              </a:path>
              <a:path w="3544569" h="3077845">
                <a:moveTo>
                  <a:pt x="3098406" y="2041537"/>
                </a:moveTo>
                <a:lnTo>
                  <a:pt x="2921177" y="2041537"/>
                </a:lnTo>
                <a:lnTo>
                  <a:pt x="2921177" y="2158212"/>
                </a:lnTo>
                <a:lnTo>
                  <a:pt x="3098406" y="2158212"/>
                </a:lnTo>
                <a:lnTo>
                  <a:pt x="3098406" y="2041537"/>
                </a:lnTo>
              </a:path>
              <a:path w="3544569" h="3077845">
                <a:moveTo>
                  <a:pt x="384073" y="1803768"/>
                </a:moveTo>
                <a:lnTo>
                  <a:pt x="120446" y="1803768"/>
                </a:lnTo>
                <a:lnTo>
                  <a:pt x="120446" y="2114600"/>
                </a:lnTo>
                <a:lnTo>
                  <a:pt x="384073" y="2114600"/>
                </a:lnTo>
                <a:lnTo>
                  <a:pt x="384073" y="1803768"/>
                </a:lnTo>
              </a:path>
              <a:path w="3544569" h="3077845">
                <a:moveTo>
                  <a:pt x="3544404" y="2060740"/>
                </a:moveTo>
                <a:lnTo>
                  <a:pt x="3464661" y="2060740"/>
                </a:lnTo>
                <a:lnTo>
                  <a:pt x="3464661" y="2114600"/>
                </a:lnTo>
                <a:lnTo>
                  <a:pt x="3544404" y="2114600"/>
                </a:lnTo>
                <a:lnTo>
                  <a:pt x="3544404" y="2060740"/>
                </a:lnTo>
              </a:path>
              <a:path w="3544569" h="3077845">
                <a:moveTo>
                  <a:pt x="1160792" y="2063508"/>
                </a:moveTo>
                <a:lnTo>
                  <a:pt x="1125347" y="2063508"/>
                </a:lnTo>
                <a:lnTo>
                  <a:pt x="1125347" y="2105050"/>
                </a:lnTo>
                <a:lnTo>
                  <a:pt x="1160792" y="2105050"/>
                </a:lnTo>
                <a:lnTo>
                  <a:pt x="1160792" y="2063508"/>
                </a:lnTo>
              </a:path>
              <a:path w="3544569" h="3077845">
                <a:moveTo>
                  <a:pt x="2419070" y="2063508"/>
                </a:moveTo>
                <a:lnTo>
                  <a:pt x="2383624" y="2063508"/>
                </a:lnTo>
                <a:lnTo>
                  <a:pt x="2383624" y="2105050"/>
                </a:lnTo>
                <a:lnTo>
                  <a:pt x="2419070" y="2105050"/>
                </a:lnTo>
                <a:lnTo>
                  <a:pt x="2419070" y="2063508"/>
                </a:lnTo>
              </a:path>
              <a:path w="3544569" h="3077845">
                <a:moveTo>
                  <a:pt x="583730" y="1935200"/>
                </a:moveTo>
                <a:lnTo>
                  <a:pt x="485508" y="1935200"/>
                </a:lnTo>
                <a:lnTo>
                  <a:pt x="485508" y="2041537"/>
                </a:lnTo>
                <a:lnTo>
                  <a:pt x="583730" y="2041537"/>
                </a:lnTo>
                <a:lnTo>
                  <a:pt x="583730" y="1935200"/>
                </a:lnTo>
              </a:path>
              <a:path w="3544569" h="3077845">
                <a:moveTo>
                  <a:pt x="3058896" y="1935200"/>
                </a:moveTo>
                <a:lnTo>
                  <a:pt x="2960687" y="1935200"/>
                </a:lnTo>
                <a:lnTo>
                  <a:pt x="2960687" y="2041537"/>
                </a:lnTo>
                <a:lnTo>
                  <a:pt x="3058896" y="2041537"/>
                </a:lnTo>
                <a:lnTo>
                  <a:pt x="3058896" y="1935200"/>
                </a:lnTo>
              </a:path>
              <a:path w="3544569" h="3077845">
                <a:moveTo>
                  <a:pt x="557885" y="1865426"/>
                </a:moveTo>
                <a:lnTo>
                  <a:pt x="511365" y="1865426"/>
                </a:lnTo>
                <a:lnTo>
                  <a:pt x="511365" y="1935200"/>
                </a:lnTo>
                <a:lnTo>
                  <a:pt x="557885" y="1935200"/>
                </a:lnTo>
                <a:lnTo>
                  <a:pt x="557885" y="1865426"/>
                </a:lnTo>
              </a:path>
              <a:path w="3544569" h="3077845">
                <a:moveTo>
                  <a:pt x="3033052" y="1865426"/>
                </a:moveTo>
                <a:lnTo>
                  <a:pt x="2986532" y="1865426"/>
                </a:lnTo>
                <a:lnTo>
                  <a:pt x="2986532" y="1935200"/>
                </a:lnTo>
                <a:lnTo>
                  <a:pt x="3033052" y="1935200"/>
                </a:lnTo>
                <a:lnTo>
                  <a:pt x="3033052" y="1865426"/>
                </a:lnTo>
              </a:path>
              <a:path w="3544569" h="3077845">
                <a:moveTo>
                  <a:pt x="314286" y="1661985"/>
                </a:moveTo>
                <a:lnTo>
                  <a:pt x="190233" y="1661985"/>
                </a:lnTo>
                <a:lnTo>
                  <a:pt x="190233" y="1803768"/>
                </a:lnTo>
                <a:lnTo>
                  <a:pt x="314286" y="1803768"/>
                </a:lnTo>
                <a:lnTo>
                  <a:pt x="314286" y="1661985"/>
                </a:lnTo>
              </a:path>
              <a:path w="3544569" h="3077845">
                <a:moveTo>
                  <a:pt x="3354171" y="1661985"/>
                </a:moveTo>
                <a:lnTo>
                  <a:pt x="3230118" y="1661985"/>
                </a:lnTo>
                <a:lnTo>
                  <a:pt x="3230118" y="1803768"/>
                </a:lnTo>
                <a:lnTo>
                  <a:pt x="3354171" y="1803768"/>
                </a:lnTo>
                <a:lnTo>
                  <a:pt x="3354171" y="1661985"/>
                </a:lnTo>
              </a:path>
              <a:path w="3544569" h="3077845">
                <a:moveTo>
                  <a:pt x="278853" y="1622399"/>
                </a:moveTo>
                <a:lnTo>
                  <a:pt x="225691" y="1622399"/>
                </a:lnTo>
                <a:lnTo>
                  <a:pt x="225691" y="1661985"/>
                </a:lnTo>
                <a:lnTo>
                  <a:pt x="278853" y="1661985"/>
                </a:lnTo>
                <a:lnTo>
                  <a:pt x="278853" y="1622399"/>
                </a:lnTo>
              </a:path>
              <a:path w="3544569" h="3077845">
                <a:moveTo>
                  <a:pt x="3318700" y="1622399"/>
                </a:moveTo>
                <a:lnTo>
                  <a:pt x="3265563" y="1622399"/>
                </a:lnTo>
                <a:lnTo>
                  <a:pt x="3265563" y="1661985"/>
                </a:lnTo>
                <a:lnTo>
                  <a:pt x="3318700" y="1661985"/>
                </a:lnTo>
                <a:lnTo>
                  <a:pt x="3318700" y="1622399"/>
                </a:lnTo>
              </a:path>
              <a:path w="3544569" h="3077845">
                <a:moveTo>
                  <a:pt x="305435" y="1586953"/>
                </a:moveTo>
                <a:lnTo>
                  <a:pt x="199097" y="1586953"/>
                </a:lnTo>
                <a:lnTo>
                  <a:pt x="199097" y="1622399"/>
                </a:lnTo>
                <a:lnTo>
                  <a:pt x="305435" y="1622399"/>
                </a:lnTo>
                <a:lnTo>
                  <a:pt x="305435" y="1586953"/>
                </a:lnTo>
              </a:path>
              <a:path w="3544569" h="3077845">
                <a:moveTo>
                  <a:pt x="3345307" y="1586953"/>
                </a:moveTo>
                <a:lnTo>
                  <a:pt x="3238969" y="1586953"/>
                </a:lnTo>
                <a:lnTo>
                  <a:pt x="3238969" y="1622399"/>
                </a:lnTo>
                <a:lnTo>
                  <a:pt x="3345307" y="1622399"/>
                </a:lnTo>
                <a:lnTo>
                  <a:pt x="3345307" y="1586953"/>
                </a:lnTo>
              </a:path>
              <a:path w="3544569" h="3077845">
                <a:moveTo>
                  <a:pt x="2135492" y="1531848"/>
                </a:moveTo>
                <a:lnTo>
                  <a:pt x="1408912" y="1531848"/>
                </a:lnTo>
                <a:lnTo>
                  <a:pt x="1408912" y="1583905"/>
                </a:lnTo>
                <a:lnTo>
                  <a:pt x="2135492" y="1583905"/>
                </a:lnTo>
                <a:lnTo>
                  <a:pt x="2135492" y="1531848"/>
                </a:lnTo>
              </a:path>
              <a:path w="3544569" h="3077845">
                <a:moveTo>
                  <a:pt x="1488655" y="1423860"/>
                </a:moveTo>
                <a:lnTo>
                  <a:pt x="1435481" y="1423860"/>
                </a:lnTo>
                <a:lnTo>
                  <a:pt x="1435481" y="1531848"/>
                </a:lnTo>
                <a:lnTo>
                  <a:pt x="1488655" y="1531848"/>
                </a:lnTo>
                <a:lnTo>
                  <a:pt x="1488655" y="1423860"/>
                </a:lnTo>
              </a:path>
              <a:path w="3544569" h="3077845">
                <a:moveTo>
                  <a:pt x="2029167" y="1077023"/>
                </a:moveTo>
                <a:lnTo>
                  <a:pt x="1515237" y="1077023"/>
                </a:lnTo>
                <a:lnTo>
                  <a:pt x="1515237" y="1531848"/>
                </a:lnTo>
                <a:lnTo>
                  <a:pt x="2029167" y="1531848"/>
                </a:lnTo>
                <a:lnTo>
                  <a:pt x="2029167" y="1077023"/>
                </a:lnTo>
              </a:path>
              <a:path w="3544569" h="3077845">
                <a:moveTo>
                  <a:pt x="2108923" y="1423860"/>
                </a:moveTo>
                <a:lnTo>
                  <a:pt x="2055761" y="1423860"/>
                </a:lnTo>
                <a:lnTo>
                  <a:pt x="2055761" y="1531848"/>
                </a:lnTo>
                <a:lnTo>
                  <a:pt x="2108923" y="1531848"/>
                </a:lnTo>
                <a:lnTo>
                  <a:pt x="2108923" y="1423860"/>
                </a:lnTo>
              </a:path>
              <a:path w="3544569" h="3077845">
                <a:moveTo>
                  <a:pt x="1958289" y="976007"/>
                </a:moveTo>
                <a:lnTo>
                  <a:pt x="1586128" y="976007"/>
                </a:lnTo>
                <a:lnTo>
                  <a:pt x="1586128" y="1077023"/>
                </a:lnTo>
                <a:lnTo>
                  <a:pt x="1958289" y="1077023"/>
                </a:lnTo>
                <a:lnTo>
                  <a:pt x="1958289" y="976007"/>
                </a:lnTo>
              </a:path>
              <a:path w="3544569" h="3077845">
                <a:moveTo>
                  <a:pt x="1921357" y="760387"/>
                </a:moveTo>
                <a:lnTo>
                  <a:pt x="1623047" y="760387"/>
                </a:lnTo>
                <a:lnTo>
                  <a:pt x="1623047" y="976007"/>
                </a:lnTo>
                <a:lnTo>
                  <a:pt x="1921357" y="976007"/>
                </a:lnTo>
                <a:lnTo>
                  <a:pt x="1921357" y="760387"/>
                </a:lnTo>
              </a:path>
              <a:path w="3544569" h="3077845">
                <a:moveTo>
                  <a:pt x="1886661" y="609752"/>
                </a:moveTo>
                <a:lnTo>
                  <a:pt x="1657743" y="609752"/>
                </a:lnTo>
                <a:lnTo>
                  <a:pt x="1657743" y="760387"/>
                </a:lnTo>
                <a:lnTo>
                  <a:pt x="1886661" y="760387"/>
                </a:lnTo>
                <a:lnTo>
                  <a:pt x="1886661" y="609752"/>
                </a:lnTo>
              </a:path>
              <a:path w="3544569" h="3077845">
                <a:moveTo>
                  <a:pt x="1818728" y="362013"/>
                </a:moveTo>
                <a:lnTo>
                  <a:pt x="1725688" y="362013"/>
                </a:lnTo>
                <a:lnTo>
                  <a:pt x="1725688" y="609752"/>
                </a:lnTo>
                <a:lnTo>
                  <a:pt x="1818728" y="609752"/>
                </a:lnTo>
                <a:lnTo>
                  <a:pt x="1818728" y="362013"/>
                </a:lnTo>
              </a:path>
              <a:path w="3544569" h="3077845">
                <a:moveTo>
                  <a:pt x="1803908" y="67005"/>
                </a:moveTo>
                <a:lnTo>
                  <a:pt x="1740496" y="67005"/>
                </a:lnTo>
                <a:lnTo>
                  <a:pt x="1740496" y="362013"/>
                </a:lnTo>
                <a:lnTo>
                  <a:pt x="1803908" y="362013"/>
                </a:lnTo>
                <a:lnTo>
                  <a:pt x="1803908" y="67005"/>
                </a:lnTo>
              </a:path>
              <a:path w="3544569" h="3077845">
                <a:moveTo>
                  <a:pt x="1819554" y="49288"/>
                </a:moveTo>
                <a:lnTo>
                  <a:pt x="1724850" y="49288"/>
                </a:lnTo>
                <a:lnTo>
                  <a:pt x="1724850" y="67005"/>
                </a:lnTo>
                <a:lnTo>
                  <a:pt x="1819554" y="67005"/>
                </a:lnTo>
                <a:lnTo>
                  <a:pt x="1819554" y="49288"/>
                </a:lnTo>
              </a:path>
              <a:path w="3544569" h="3077845">
                <a:moveTo>
                  <a:pt x="1708797" y="1"/>
                </a:moveTo>
                <a:lnTo>
                  <a:pt x="1708797" y="49288"/>
                </a:lnTo>
                <a:lnTo>
                  <a:pt x="1835619" y="49288"/>
                </a:lnTo>
                <a:lnTo>
                  <a:pt x="1835619" y="1"/>
                </a:lnTo>
                <a:lnTo>
                  <a:pt x="1708797" y="1"/>
                </a:lnTo>
              </a:path>
            </a:pathLst>
          </a:custGeom>
          <a:solidFill>
            <a:srgbClr val="CCCCCC"/>
          </a:solidFill>
        </p:spPr>
        <p:txBody>
          <a:bodyPr wrap="square" lIns="0" tIns="0" rIns="0" bIns="0" rtlCol="0">
            <a:spAutoFit/>
          </a:bodyPr>
          <a:lstStyle/>
          <a:p>
            <a:endParaRPr/>
          </a:p>
        </p:txBody>
      </p:sp>
      <p:sp>
        <p:nvSpPr>
          <p:cNvPr id="6" name="object 6"/>
          <p:cNvSpPr txBox="1"/>
          <p:nvPr/>
        </p:nvSpPr>
        <p:spPr>
          <a:xfrm>
            <a:off x="778296" y="3486087"/>
            <a:ext cx="12571095" cy="3844450"/>
          </a:xfrm>
          <a:prstGeom prst="rect">
            <a:avLst/>
          </a:prstGeom>
        </p:spPr>
        <p:txBody>
          <a:bodyPr vert="horz" wrap="square" lIns="0" tIns="0" rIns="0" bIns="0" rtlCol="0">
            <a:spAutoFit/>
          </a:bodyPr>
          <a:lstStyle/>
          <a:p>
            <a:pPr marL="12700"/>
            <a:r>
              <a:rPr sz="2400" b="1" spc="-15" dirty="0">
                <a:solidFill>
                  <a:srgbClr val="C34941"/>
                </a:solidFill>
                <a:cs typeface="Akrobat Black"/>
              </a:rPr>
              <a:t>Global</a:t>
            </a:r>
            <a:r>
              <a:rPr sz="2400" b="1" spc="-5" dirty="0">
                <a:solidFill>
                  <a:srgbClr val="C34941"/>
                </a:solidFill>
                <a:cs typeface="Akrobat Black"/>
              </a:rPr>
              <a:t> </a:t>
            </a:r>
            <a:r>
              <a:rPr lang="en-US" sz="2400" b="1" spc="-15" dirty="0" smtClean="0">
                <a:solidFill>
                  <a:srgbClr val="C34941"/>
                </a:solidFill>
                <a:cs typeface="Akrobat Black"/>
              </a:rPr>
              <a:t>Economics</a:t>
            </a:r>
            <a:r>
              <a:rPr lang="ru-RU" sz="2400" dirty="0">
                <a:cs typeface="Akrobat Black"/>
              </a:rPr>
              <a:t> </a:t>
            </a:r>
            <a:r>
              <a:rPr sz="2400" b="1" spc="-15" dirty="0" smtClean="0">
                <a:solidFill>
                  <a:srgbClr val="C34941"/>
                </a:solidFill>
                <a:cs typeface="Akrobat Black"/>
              </a:rPr>
              <a:t>and</a:t>
            </a:r>
            <a:r>
              <a:rPr sz="2400" b="1" spc="-5" dirty="0" smtClean="0">
                <a:solidFill>
                  <a:srgbClr val="C34941"/>
                </a:solidFill>
                <a:cs typeface="Akrobat Black"/>
              </a:rPr>
              <a:t> </a:t>
            </a:r>
            <a:r>
              <a:rPr lang="en-US" sz="2400" b="1" spc="-15" dirty="0" smtClean="0">
                <a:solidFill>
                  <a:srgbClr val="C34941"/>
                </a:solidFill>
                <a:cs typeface="Akrobat Black"/>
              </a:rPr>
              <a:t>Finance</a:t>
            </a:r>
            <a:endParaRPr lang="ru-RU" sz="2400" b="1" spc="-15" dirty="0" smtClean="0">
              <a:solidFill>
                <a:srgbClr val="C34941"/>
              </a:solidFill>
              <a:cs typeface="Akrobat Black"/>
            </a:endParaRPr>
          </a:p>
          <a:p>
            <a:pPr marL="12700"/>
            <a:endParaRPr sz="2400" dirty="0"/>
          </a:p>
          <a:p>
            <a:pPr marL="163195" indent="-150495">
              <a:lnSpc>
                <a:spcPct val="100000"/>
              </a:lnSpc>
              <a:buClr>
                <a:srgbClr val="C34941"/>
              </a:buClr>
              <a:buFont typeface="Akrobat Black"/>
              <a:buChar char="•"/>
              <a:tabLst>
                <a:tab pos="163830" algn="l"/>
              </a:tabLst>
            </a:pPr>
            <a:r>
              <a:rPr sz="2400" b="0" spc="-15" dirty="0">
                <a:solidFill>
                  <a:srgbClr val="2F2F2F"/>
                </a:solidFill>
                <a:cs typeface="Akrobat"/>
              </a:rPr>
              <a:t>Working</a:t>
            </a:r>
            <a:r>
              <a:rPr sz="2400" b="0" spc="-5" dirty="0">
                <a:solidFill>
                  <a:srgbClr val="2F2F2F"/>
                </a:solidFill>
                <a:cs typeface="Akrobat"/>
              </a:rPr>
              <a:t> </a:t>
            </a:r>
            <a:r>
              <a:rPr sz="2400" b="0" spc="-15" dirty="0">
                <a:solidFill>
                  <a:srgbClr val="2F2F2F"/>
                </a:solidFill>
                <a:cs typeface="Akrobat"/>
              </a:rPr>
              <a:t>language</a:t>
            </a:r>
            <a:r>
              <a:rPr sz="2400" b="0" spc="-5" dirty="0">
                <a:solidFill>
                  <a:srgbClr val="2F2F2F"/>
                </a:solidFill>
                <a:cs typeface="Akrobat"/>
              </a:rPr>
              <a:t> </a:t>
            </a:r>
            <a:r>
              <a:rPr sz="2400" b="0" spc="-10" dirty="0">
                <a:solidFill>
                  <a:srgbClr val="2F2F2F"/>
                </a:solidFill>
                <a:cs typeface="Akrobat"/>
              </a:rPr>
              <a:t>of</a:t>
            </a:r>
            <a:r>
              <a:rPr sz="2400" b="0" spc="-5" dirty="0">
                <a:solidFill>
                  <a:srgbClr val="2F2F2F"/>
                </a:solidFill>
                <a:cs typeface="Akrobat"/>
              </a:rPr>
              <a:t> </a:t>
            </a:r>
            <a:r>
              <a:rPr sz="2400" b="0" spc="-15" dirty="0">
                <a:solidFill>
                  <a:srgbClr val="2F2F2F"/>
                </a:solidFill>
                <a:cs typeface="Akrobat"/>
              </a:rPr>
              <a:t>the</a:t>
            </a:r>
            <a:r>
              <a:rPr sz="2400" b="0" spc="-5" dirty="0">
                <a:solidFill>
                  <a:srgbClr val="2F2F2F"/>
                </a:solidFill>
                <a:cs typeface="Akrobat"/>
              </a:rPr>
              <a:t> </a:t>
            </a:r>
            <a:r>
              <a:rPr sz="2400" b="0" spc="-15" dirty="0">
                <a:solidFill>
                  <a:srgbClr val="2F2F2F"/>
                </a:solidFill>
                <a:cs typeface="Akrobat"/>
              </a:rPr>
              <a:t>program:</a:t>
            </a:r>
            <a:r>
              <a:rPr sz="2400" b="0" spc="-5" dirty="0">
                <a:solidFill>
                  <a:srgbClr val="2F2F2F"/>
                </a:solidFill>
                <a:cs typeface="Akrobat"/>
              </a:rPr>
              <a:t> </a:t>
            </a:r>
            <a:r>
              <a:rPr sz="2400" b="0" spc="-10" dirty="0">
                <a:solidFill>
                  <a:srgbClr val="2F2F2F"/>
                </a:solidFill>
                <a:cs typeface="Akrobat"/>
              </a:rPr>
              <a:t>English</a:t>
            </a:r>
            <a:endParaRPr sz="2400" dirty="0">
              <a:cs typeface="Akrobat"/>
            </a:endParaRPr>
          </a:p>
          <a:p>
            <a:pPr>
              <a:lnSpc>
                <a:spcPts val="2600"/>
              </a:lnSpc>
              <a:buClr>
                <a:srgbClr val="C34941"/>
              </a:buClr>
              <a:buFont typeface="Akrobat Black"/>
              <a:buChar char="•"/>
            </a:pPr>
            <a:endParaRPr sz="2400" dirty="0"/>
          </a:p>
          <a:p>
            <a:pPr>
              <a:lnSpc>
                <a:spcPts val="3600"/>
              </a:lnSpc>
              <a:spcBef>
                <a:spcPts val="19"/>
              </a:spcBef>
              <a:buClr>
                <a:srgbClr val="C34941"/>
              </a:buClr>
              <a:buFont typeface="Akrobat Black"/>
              <a:buChar char="•"/>
            </a:pPr>
            <a:endParaRPr sz="2400" dirty="0"/>
          </a:p>
          <a:p>
            <a:pPr marL="12700">
              <a:lnSpc>
                <a:spcPct val="100000"/>
              </a:lnSpc>
            </a:pPr>
            <a:r>
              <a:rPr sz="2400" b="1" spc="-10" dirty="0">
                <a:solidFill>
                  <a:srgbClr val="C34941"/>
                </a:solidFill>
                <a:cs typeface="Akrobat Black"/>
              </a:rPr>
              <a:t>International</a:t>
            </a:r>
            <a:r>
              <a:rPr sz="2400" b="1" spc="-5" dirty="0">
                <a:solidFill>
                  <a:srgbClr val="C34941"/>
                </a:solidFill>
                <a:cs typeface="Akrobat Black"/>
              </a:rPr>
              <a:t> </a:t>
            </a:r>
            <a:r>
              <a:rPr sz="2400" b="1" spc="-15" dirty="0">
                <a:solidFill>
                  <a:srgbClr val="C34941"/>
                </a:solidFill>
                <a:cs typeface="Akrobat Black"/>
              </a:rPr>
              <a:t>Master</a:t>
            </a:r>
            <a:r>
              <a:rPr sz="2400" b="1" spc="-5" dirty="0">
                <a:solidFill>
                  <a:srgbClr val="C34941"/>
                </a:solidFill>
                <a:cs typeface="Akrobat Black"/>
              </a:rPr>
              <a:t> </a:t>
            </a:r>
            <a:r>
              <a:rPr sz="2400" b="1" spc="-15" dirty="0">
                <a:solidFill>
                  <a:srgbClr val="C34941"/>
                </a:solidFill>
                <a:cs typeface="Akrobat Black"/>
              </a:rPr>
              <a:t>programme</a:t>
            </a:r>
            <a:r>
              <a:rPr sz="2400" b="1" spc="-5" dirty="0">
                <a:solidFill>
                  <a:srgbClr val="C34941"/>
                </a:solidFill>
                <a:cs typeface="Akrobat Black"/>
              </a:rPr>
              <a:t> </a:t>
            </a:r>
            <a:r>
              <a:rPr sz="2400" b="1" spc="-10" dirty="0">
                <a:solidFill>
                  <a:srgbClr val="C34941"/>
                </a:solidFill>
                <a:cs typeface="Akrobat Black"/>
              </a:rPr>
              <a:t>in</a:t>
            </a:r>
            <a:r>
              <a:rPr sz="2400" b="1" spc="-5" dirty="0">
                <a:solidFill>
                  <a:srgbClr val="C34941"/>
                </a:solidFill>
                <a:cs typeface="Akrobat Black"/>
              </a:rPr>
              <a:t> </a:t>
            </a:r>
            <a:r>
              <a:rPr sz="2400" b="1" spc="-15" dirty="0">
                <a:solidFill>
                  <a:srgbClr val="C34941"/>
                </a:solidFill>
                <a:cs typeface="Akrobat Black"/>
              </a:rPr>
              <a:t>Economics</a:t>
            </a:r>
            <a:r>
              <a:rPr sz="2400" b="1" spc="-5" dirty="0">
                <a:solidFill>
                  <a:srgbClr val="C34941"/>
                </a:solidFill>
                <a:cs typeface="Akrobat Black"/>
              </a:rPr>
              <a:t> </a:t>
            </a:r>
            <a:r>
              <a:rPr sz="2400" b="1" spc="-15" dirty="0">
                <a:solidFill>
                  <a:srgbClr val="C34941"/>
                </a:solidFill>
                <a:cs typeface="Akrobat Black"/>
              </a:rPr>
              <a:t>and</a:t>
            </a:r>
            <a:r>
              <a:rPr sz="2400" b="1" spc="-5" dirty="0">
                <a:solidFill>
                  <a:srgbClr val="C34941"/>
                </a:solidFill>
                <a:cs typeface="Akrobat Black"/>
              </a:rPr>
              <a:t> </a:t>
            </a:r>
            <a:r>
              <a:rPr sz="2400" b="1" spc="-15" dirty="0">
                <a:solidFill>
                  <a:srgbClr val="C34941"/>
                </a:solidFill>
                <a:cs typeface="Akrobat Black"/>
              </a:rPr>
              <a:t>Finance</a:t>
            </a:r>
            <a:endParaRPr sz="2400" dirty="0">
              <a:cs typeface="Akrobat Black"/>
            </a:endParaRPr>
          </a:p>
          <a:p>
            <a:pPr>
              <a:lnSpc>
                <a:spcPts val="3100"/>
              </a:lnSpc>
              <a:spcBef>
                <a:spcPts val="6"/>
              </a:spcBef>
            </a:pPr>
            <a:endParaRPr sz="2400" dirty="0"/>
          </a:p>
          <a:p>
            <a:pPr marL="163195" indent="-150495">
              <a:lnSpc>
                <a:spcPts val="3115"/>
              </a:lnSpc>
              <a:buClr>
                <a:srgbClr val="C34941"/>
              </a:buClr>
              <a:buFont typeface="Akrobat Black"/>
              <a:buChar char="•"/>
              <a:tabLst>
                <a:tab pos="163830" algn="l"/>
              </a:tabLst>
            </a:pPr>
            <a:r>
              <a:rPr sz="2400" b="0" spc="-10" dirty="0">
                <a:solidFill>
                  <a:srgbClr val="2F2F2F"/>
                </a:solidFill>
                <a:cs typeface="Akrobat"/>
              </a:rPr>
              <a:t>Joint</a:t>
            </a:r>
            <a:r>
              <a:rPr sz="2400" b="0" spc="-5" dirty="0">
                <a:solidFill>
                  <a:srgbClr val="2F2F2F"/>
                </a:solidFill>
                <a:cs typeface="Akrobat"/>
              </a:rPr>
              <a:t> </a:t>
            </a:r>
            <a:r>
              <a:rPr sz="2400" b="0" spc="-15" dirty="0">
                <a:solidFill>
                  <a:srgbClr val="2F2F2F"/>
                </a:solidFill>
                <a:cs typeface="Akrobat"/>
              </a:rPr>
              <a:t>Masher’s</a:t>
            </a:r>
            <a:r>
              <a:rPr sz="2400" b="0" spc="-5" dirty="0">
                <a:solidFill>
                  <a:srgbClr val="2F2F2F"/>
                </a:solidFill>
                <a:cs typeface="Akrobat"/>
              </a:rPr>
              <a:t> </a:t>
            </a:r>
            <a:r>
              <a:rPr sz="2400" b="0" spc="-15" dirty="0">
                <a:solidFill>
                  <a:srgbClr val="2F2F2F"/>
                </a:solidFill>
                <a:cs typeface="Akrobat"/>
              </a:rPr>
              <a:t>programme</a:t>
            </a:r>
            <a:r>
              <a:rPr sz="2400" b="0" spc="-5" dirty="0">
                <a:solidFill>
                  <a:srgbClr val="2F2F2F"/>
                </a:solidFill>
                <a:cs typeface="Akrobat"/>
              </a:rPr>
              <a:t> </a:t>
            </a:r>
            <a:r>
              <a:rPr sz="2400" b="0" spc="-10" dirty="0">
                <a:solidFill>
                  <a:srgbClr val="2F2F2F"/>
                </a:solidFill>
                <a:cs typeface="Akrobat"/>
              </a:rPr>
              <a:t>in</a:t>
            </a:r>
            <a:r>
              <a:rPr sz="2400" b="0" spc="-5" dirty="0">
                <a:solidFill>
                  <a:srgbClr val="2F2F2F"/>
                </a:solidFill>
                <a:cs typeface="Akrobat"/>
              </a:rPr>
              <a:t> </a:t>
            </a:r>
            <a:r>
              <a:rPr sz="2400" b="0" spc="-15" dirty="0">
                <a:solidFill>
                  <a:srgbClr val="2F2F2F"/>
                </a:solidFill>
                <a:cs typeface="Akrobat"/>
              </a:rPr>
              <a:t>cooperation</a:t>
            </a:r>
            <a:r>
              <a:rPr sz="2400" b="0" spc="-5" dirty="0">
                <a:solidFill>
                  <a:srgbClr val="2F2F2F"/>
                </a:solidFill>
                <a:cs typeface="Akrobat"/>
              </a:rPr>
              <a:t> </a:t>
            </a:r>
            <a:r>
              <a:rPr sz="2400" b="0" spc="-15" dirty="0">
                <a:solidFill>
                  <a:srgbClr val="2F2F2F"/>
                </a:solidFill>
                <a:cs typeface="Akrobat"/>
              </a:rPr>
              <a:t>with</a:t>
            </a:r>
            <a:r>
              <a:rPr sz="2400" b="0" spc="-5" dirty="0">
                <a:solidFill>
                  <a:srgbClr val="2F2F2F"/>
                </a:solidFill>
                <a:cs typeface="Akrobat"/>
              </a:rPr>
              <a:t> </a:t>
            </a:r>
            <a:r>
              <a:rPr sz="2400" b="0" spc="-10" dirty="0">
                <a:solidFill>
                  <a:srgbClr val="2F2F2F"/>
                </a:solidFill>
                <a:cs typeface="Akrobat"/>
              </a:rPr>
              <a:t>Faculty</a:t>
            </a:r>
            <a:r>
              <a:rPr sz="2400" b="0" spc="-5" dirty="0">
                <a:solidFill>
                  <a:srgbClr val="2F2F2F"/>
                </a:solidFill>
                <a:cs typeface="Akrobat"/>
              </a:rPr>
              <a:t> </a:t>
            </a:r>
            <a:r>
              <a:rPr sz="2400" b="0" spc="-10" dirty="0">
                <a:solidFill>
                  <a:srgbClr val="2F2F2F"/>
                </a:solidFill>
                <a:cs typeface="Akrobat"/>
              </a:rPr>
              <a:t>of</a:t>
            </a:r>
            <a:r>
              <a:rPr sz="2400" b="0" spc="-5" dirty="0">
                <a:solidFill>
                  <a:srgbClr val="2F2F2F"/>
                </a:solidFill>
                <a:cs typeface="Akrobat"/>
              </a:rPr>
              <a:t> </a:t>
            </a:r>
            <a:r>
              <a:rPr sz="2400" b="0" spc="-15" dirty="0">
                <a:solidFill>
                  <a:srgbClr val="2F2F2F"/>
                </a:solidFill>
                <a:cs typeface="Akrobat"/>
              </a:rPr>
              <a:t>Management,</a:t>
            </a:r>
            <a:r>
              <a:rPr sz="2400" b="0" spc="-5" dirty="0">
                <a:solidFill>
                  <a:srgbClr val="2F2F2F"/>
                </a:solidFill>
                <a:cs typeface="Akrobat"/>
              </a:rPr>
              <a:t> </a:t>
            </a:r>
            <a:r>
              <a:rPr sz="2400" b="0" spc="-15" dirty="0">
                <a:solidFill>
                  <a:srgbClr val="2F2F2F"/>
                </a:solidFill>
                <a:cs typeface="Akrobat"/>
              </a:rPr>
              <a:t>Primorska</a:t>
            </a:r>
            <a:r>
              <a:rPr sz="2400" b="0" spc="-5" dirty="0">
                <a:solidFill>
                  <a:srgbClr val="2F2F2F"/>
                </a:solidFill>
                <a:cs typeface="Akrobat"/>
              </a:rPr>
              <a:t> </a:t>
            </a:r>
            <a:r>
              <a:rPr sz="2400" b="0" spc="-10" dirty="0">
                <a:solidFill>
                  <a:srgbClr val="2F2F2F"/>
                </a:solidFill>
                <a:cs typeface="Akrobat"/>
              </a:rPr>
              <a:t>University,</a:t>
            </a:r>
            <a:r>
              <a:rPr sz="2400" b="0" spc="-5" dirty="0">
                <a:solidFill>
                  <a:srgbClr val="2F2F2F"/>
                </a:solidFill>
                <a:cs typeface="Akrobat"/>
              </a:rPr>
              <a:t> </a:t>
            </a:r>
            <a:r>
              <a:rPr sz="2400" b="0" spc="-10" dirty="0">
                <a:solidFill>
                  <a:srgbClr val="2F2F2F"/>
                </a:solidFill>
                <a:cs typeface="Akrobat"/>
              </a:rPr>
              <a:t>Slovenia.</a:t>
            </a:r>
            <a:endParaRPr sz="2400" dirty="0">
              <a:cs typeface="Akrobat"/>
            </a:endParaRPr>
          </a:p>
          <a:p>
            <a:pPr marL="163195" indent="-150495">
              <a:lnSpc>
                <a:spcPts val="3115"/>
              </a:lnSpc>
              <a:buClr>
                <a:srgbClr val="C34941"/>
              </a:buClr>
              <a:buFont typeface="Akrobat Black"/>
              <a:buChar char="•"/>
              <a:tabLst>
                <a:tab pos="163830" algn="l"/>
              </a:tabLst>
            </a:pPr>
            <a:r>
              <a:rPr sz="2400" b="0" spc="-15" dirty="0">
                <a:solidFill>
                  <a:srgbClr val="2F2F2F"/>
                </a:solidFill>
                <a:cs typeface="Akrobat"/>
              </a:rPr>
              <a:t>Working</a:t>
            </a:r>
            <a:r>
              <a:rPr sz="2400" b="0" spc="-5" dirty="0">
                <a:solidFill>
                  <a:srgbClr val="2F2F2F"/>
                </a:solidFill>
                <a:cs typeface="Akrobat"/>
              </a:rPr>
              <a:t> </a:t>
            </a:r>
            <a:r>
              <a:rPr sz="2400" b="0" spc="-15" dirty="0">
                <a:solidFill>
                  <a:srgbClr val="2F2F2F"/>
                </a:solidFill>
                <a:cs typeface="Akrobat"/>
              </a:rPr>
              <a:t>language</a:t>
            </a:r>
            <a:r>
              <a:rPr sz="2400" b="0" spc="-5" dirty="0">
                <a:solidFill>
                  <a:srgbClr val="2F2F2F"/>
                </a:solidFill>
                <a:cs typeface="Akrobat"/>
              </a:rPr>
              <a:t> </a:t>
            </a:r>
            <a:r>
              <a:rPr sz="2400" b="0" spc="-10" dirty="0">
                <a:solidFill>
                  <a:srgbClr val="2F2F2F"/>
                </a:solidFill>
                <a:cs typeface="Akrobat"/>
              </a:rPr>
              <a:t>of</a:t>
            </a:r>
            <a:r>
              <a:rPr sz="2400" b="0" spc="-5" dirty="0">
                <a:solidFill>
                  <a:srgbClr val="2F2F2F"/>
                </a:solidFill>
                <a:cs typeface="Akrobat"/>
              </a:rPr>
              <a:t> </a:t>
            </a:r>
            <a:r>
              <a:rPr sz="2400" b="0" spc="-15" dirty="0">
                <a:solidFill>
                  <a:srgbClr val="2F2F2F"/>
                </a:solidFill>
                <a:cs typeface="Akrobat"/>
              </a:rPr>
              <a:t>the</a:t>
            </a:r>
            <a:r>
              <a:rPr sz="2400" b="0" spc="-5" dirty="0">
                <a:solidFill>
                  <a:srgbClr val="2F2F2F"/>
                </a:solidFill>
                <a:cs typeface="Akrobat"/>
              </a:rPr>
              <a:t> </a:t>
            </a:r>
            <a:r>
              <a:rPr sz="2400" b="0" spc="-15" dirty="0">
                <a:solidFill>
                  <a:srgbClr val="2F2F2F"/>
                </a:solidFill>
                <a:cs typeface="Akrobat"/>
              </a:rPr>
              <a:t>program:</a:t>
            </a:r>
            <a:r>
              <a:rPr sz="2400" b="0" spc="-5" dirty="0">
                <a:solidFill>
                  <a:srgbClr val="2F2F2F"/>
                </a:solidFill>
                <a:cs typeface="Akrobat"/>
              </a:rPr>
              <a:t> </a:t>
            </a:r>
            <a:r>
              <a:rPr sz="2400" b="0" spc="-10" dirty="0">
                <a:solidFill>
                  <a:srgbClr val="2F2F2F"/>
                </a:solidFill>
                <a:cs typeface="Akrobat"/>
              </a:rPr>
              <a:t>English</a:t>
            </a:r>
            <a:endParaRPr sz="2400" dirty="0">
              <a:cs typeface="Akrobat"/>
            </a:endParaRPr>
          </a:p>
        </p:txBody>
      </p:sp>
      <p:sp>
        <p:nvSpPr>
          <p:cNvPr id="9" name="Заголовок 1"/>
          <p:cNvSpPr>
            <a:spLocks noGrp="1"/>
          </p:cNvSpPr>
          <p:nvPr>
            <p:ph type="title"/>
          </p:nvPr>
        </p:nvSpPr>
        <p:spPr>
          <a:xfrm>
            <a:off x="1473413" y="497054"/>
            <a:ext cx="13309173" cy="507831"/>
          </a:xfrm>
        </p:spPr>
        <p:txBody>
          <a:bodyPr/>
          <a:lstStyle/>
          <a:p>
            <a:r>
              <a:rPr lang="en-US" dirty="0">
                <a:latin typeface="+mj-lt"/>
              </a:rPr>
              <a:t>Educational schedule for Master’s courses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0818"/>
            <a:ext cx="2540000" cy="2539993"/>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54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5" name="object 5"/>
          <p:cNvSpPr txBox="1"/>
          <p:nvPr/>
        </p:nvSpPr>
        <p:spPr>
          <a:xfrm>
            <a:off x="1520892" y="2370163"/>
            <a:ext cx="13890625" cy="5922134"/>
          </a:xfrm>
          <a:prstGeom prst="rect">
            <a:avLst/>
          </a:prstGeom>
        </p:spPr>
        <p:txBody>
          <a:bodyPr vert="horz" wrap="square" lIns="0" tIns="0" rIns="0" bIns="0" rtlCol="0">
            <a:spAutoFit/>
          </a:bodyPr>
          <a:lstStyle/>
          <a:p>
            <a:pPr marR="8255" algn="r"/>
            <a:r>
              <a:rPr sz="2400" b="1" dirty="0">
                <a:solidFill>
                  <a:srgbClr val="C34941"/>
                </a:solidFill>
                <a:cs typeface="Akrobat Black"/>
              </a:rPr>
              <a:t>Alexander D. Nekipelov</a:t>
            </a:r>
            <a:endParaRPr sz="2400" dirty="0">
              <a:cs typeface="Akrobat Black"/>
            </a:endParaRPr>
          </a:p>
          <a:p>
            <a:pPr algn="r">
              <a:spcBef>
                <a:spcPts val="66"/>
              </a:spcBef>
            </a:pPr>
            <a:endParaRPr sz="2400" dirty="0"/>
          </a:p>
          <a:p>
            <a:pPr marL="11480800" marR="8255" indent="-643255" algn="r"/>
            <a:r>
              <a:rPr sz="2400" b="1" dirty="0">
                <a:solidFill>
                  <a:srgbClr val="2F2F2F"/>
                </a:solidFill>
                <a:cs typeface="Akrobat Bold"/>
              </a:rPr>
              <a:t>Director of the MSE MSU Full Member of RAS</a:t>
            </a:r>
            <a:endParaRPr sz="2400" dirty="0">
              <a:cs typeface="Akrobat Bold"/>
            </a:endParaRPr>
          </a:p>
          <a:p>
            <a:pPr algn="r">
              <a:spcBef>
                <a:spcPts val="6"/>
              </a:spcBef>
            </a:pPr>
            <a:endParaRPr sz="2400" dirty="0"/>
          </a:p>
          <a:p>
            <a:pPr marL="3876675" marR="8255" indent="1438910" algn="r"/>
            <a:r>
              <a:rPr sz="2400" b="1" dirty="0">
                <a:solidFill>
                  <a:srgbClr val="2F2F2F"/>
                </a:solidFill>
                <a:cs typeface="Akrobat Bold"/>
              </a:rPr>
              <a:t>Graduated in 1973 from the Economic Faculty of M.V. Lomonosov MSU. Expert in comparative studies and the theory of economic systems’ operation and management, author and co-author of more than 200 scientific publications,</a:t>
            </a:r>
            <a:endParaRPr sz="2400" dirty="0">
              <a:cs typeface="Akrobat Bold"/>
            </a:endParaRPr>
          </a:p>
          <a:p>
            <a:pPr marR="8255" algn="r"/>
            <a:r>
              <a:rPr sz="2400" b="1" dirty="0">
                <a:solidFill>
                  <a:srgbClr val="2F2F2F"/>
                </a:solidFill>
                <a:cs typeface="Akrobat Bold"/>
              </a:rPr>
              <a:t>including two monographs.</a:t>
            </a:r>
            <a:endParaRPr sz="2400" dirty="0">
              <a:cs typeface="Akrobat Bold"/>
            </a:endParaRPr>
          </a:p>
          <a:p>
            <a:pPr algn="r">
              <a:spcBef>
                <a:spcPts val="6"/>
              </a:spcBef>
            </a:pPr>
            <a:endParaRPr sz="2400" dirty="0"/>
          </a:p>
          <a:p>
            <a:pPr marL="12700" marR="6350" indent="5715" algn="r"/>
            <a:r>
              <a:rPr sz="2400" b="1" dirty="0">
                <a:solidFill>
                  <a:srgbClr val="2F2F2F"/>
                </a:solidFill>
                <a:cs typeface="Akrobat Bold"/>
              </a:rPr>
              <a:t>Member of the scientific council under the RF Security Council and of the Scientific Expert Council. In mid-1990s Alexander D. Nekipelov was among the founders of the Russian-American Group for Economic Transformation, which played an important role in criticizing the Washington Consensus-based economic policy and </a:t>
            </a:r>
            <a:r>
              <a:rPr sz="2400" b="1" dirty="0" smtClean="0">
                <a:solidFill>
                  <a:srgbClr val="2F2F2F"/>
                </a:solidFill>
                <a:cs typeface="Akrobat Bold"/>
              </a:rPr>
              <a:t>elaborating</a:t>
            </a:r>
            <a:r>
              <a:rPr lang="ru-RU" sz="2400" dirty="0">
                <a:cs typeface="Akrobat Bold"/>
              </a:rPr>
              <a:t> </a:t>
            </a:r>
            <a:r>
              <a:rPr sz="2400" b="1" dirty="0" smtClean="0">
                <a:solidFill>
                  <a:srgbClr val="2F2F2F"/>
                </a:solidFill>
                <a:cs typeface="Akrobat Bold"/>
              </a:rPr>
              <a:t>an alternative approach to systematic transformation</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Our Leading Faculty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0812"/>
            <a:ext cx="2540000" cy="2540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54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5" name="object 5"/>
          <p:cNvSpPr txBox="1"/>
          <p:nvPr/>
        </p:nvSpPr>
        <p:spPr>
          <a:xfrm>
            <a:off x="7995857" y="2370163"/>
            <a:ext cx="7412990" cy="3336811"/>
          </a:xfrm>
          <a:prstGeom prst="rect">
            <a:avLst/>
          </a:prstGeom>
        </p:spPr>
        <p:txBody>
          <a:bodyPr vert="horz" wrap="square" lIns="0" tIns="0" rIns="0" bIns="0" rtlCol="0">
            <a:spAutoFit/>
          </a:bodyPr>
          <a:lstStyle/>
          <a:p>
            <a:pPr marR="6350" algn="r"/>
            <a:r>
              <a:rPr sz="2400" b="1" dirty="0">
                <a:solidFill>
                  <a:srgbClr val="C34941"/>
                </a:solidFill>
                <a:cs typeface="Akrobat Black"/>
              </a:rPr>
              <a:t>Mikhail Y. Golovnin</a:t>
            </a:r>
            <a:endParaRPr sz="2400" dirty="0">
              <a:cs typeface="Akrobat Black"/>
            </a:endParaRPr>
          </a:p>
          <a:p>
            <a:pPr algn="r">
              <a:spcBef>
                <a:spcPts val="66"/>
              </a:spcBef>
            </a:pPr>
            <a:endParaRPr sz="2400" dirty="0"/>
          </a:p>
          <a:p>
            <a:pPr marL="12700" marR="6350" indent="232410" algn="r"/>
            <a:r>
              <a:rPr sz="2400" b="1" dirty="0">
                <a:solidFill>
                  <a:srgbClr val="2F2F2F"/>
                </a:solidFill>
                <a:cs typeface="Akrobat Bold"/>
              </a:rPr>
              <a:t>Professor of the MSE MSU General Economic Theory </a:t>
            </a:r>
            <a:r>
              <a:rPr sz="2400" b="1" dirty="0" smtClean="0">
                <a:solidFill>
                  <a:srgbClr val="2F2F2F"/>
                </a:solidFill>
                <a:cs typeface="Akrobat Bold"/>
              </a:rPr>
              <a:t>Chair</a:t>
            </a:r>
            <a:r>
              <a:rPr lang="ru-RU" sz="2400" b="1" dirty="0" smtClean="0">
                <a:solidFill>
                  <a:srgbClr val="2F2F2F"/>
                </a:solidFill>
                <a:cs typeface="Akrobat Bold"/>
              </a:rPr>
              <a:t>.</a:t>
            </a:r>
            <a:r>
              <a:rPr sz="2400" b="1" dirty="0" smtClean="0">
                <a:solidFill>
                  <a:srgbClr val="2F2F2F"/>
                </a:solidFill>
                <a:cs typeface="Akrobat Bold"/>
              </a:rPr>
              <a:t> Director </a:t>
            </a:r>
            <a:r>
              <a:rPr sz="2400" b="1" dirty="0">
                <a:solidFill>
                  <a:srgbClr val="2F2F2F"/>
                </a:solidFill>
                <a:cs typeface="Akrobat Bold"/>
              </a:rPr>
              <a:t>of the Institute of Economics, RAS.</a:t>
            </a:r>
            <a:endParaRPr sz="2400" dirty="0">
              <a:cs typeface="Akrobat Bold"/>
            </a:endParaRPr>
          </a:p>
          <a:p>
            <a:pPr marL="3544570" algn="r"/>
            <a:r>
              <a:rPr sz="2400" b="1" dirty="0">
                <a:solidFill>
                  <a:srgbClr val="2F2F2F"/>
                </a:solidFill>
                <a:cs typeface="Akrobat Bold"/>
              </a:rPr>
              <a:t>Corresponding Member of </a:t>
            </a:r>
            <a:r>
              <a:rPr sz="2400" b="1" dirty="0" smtClean="0">
                <a:solidFill>
                  <a:srgbClr val="2F2F2F"/>
                </a:solidFill>
                <a:cs typeface="Akrobat Bold"/>
              </a:rPr>
              <a:t>RAS</a:t>
            </a:r>
            <a:r>
              <a:rPr lang="ru-RU" sz="2400" dirty="0">
                <a:cs typeface="Akrobat Bold"/>
              </a:rPr>
              <a:t> </a:t>
            </a:r>
            <a:r>
              <a:rPr sz="2400" b="1" dirty="0" smtClean="0">
                <a:solidFill>
                  <a:srgbClr val="2F2F2F"/>
                </a:solidFill>
                <a:cs typeface="Akrobat Bold"/>
              </a:rPr>
              <a:t>Doctor </a:t>
            </a:r>
            <a:r>
              <a:rPr sz="2400" b="1" dirty="0">
                <a:solidFill>
                  <a:srgbClr val="2F2F2F"/>
                </a:solidFill>
                <a:cs typeface="Akrobat Bold"/>
              </a:rPr>
              <a:t>(Economics).</a:t>
            </a:r>
            <a:endParaRPr sz="2400" dirty="0">
              <a:cs typeface="Akrobat Bold"/>
            </a:endParaRPr>
          </a:p>
          <a:p>
            <a:pPr algn="r">
              <a:spcBef>
                <a:spcPts val="6"/>
              </a:spcBef>
            </a:pPr>
            <a:endParaRPr sz="2400" dirty="0"/>
          </a:p>
          <a:p>
            <a:pPr marR="6350" algn="r"/>
            <a:r>
              <a:rPr sz="2400" b="1" dirty="0">
                <a:solidFill>
                  <a:srgbClr val="2F2F2F"/>
                </a:solidFill>
                <a:cs typeface="Akrobat Bold"/>
              </a:rPr>
              <a:t>He holds a course of lectures on "The global economics"</a:t>
            </a:r>
            <a:endParaRPr sz="2400" dirty="0">
              <a:cs typeface="Akrobat Bold"/>
            </a:endParaRPr>
          </a:p>
          <a:p>
            <a:pPr marR="6350" algn="r"/>
            <a:r>
              <a:rPr sz="2400" b="1" dirty="0">
                <a:solidFill>
                  <a:srgbClr val="2F2F2F"/>
                </a:solidFill>
                <a:cs typeface="Akrobat Bold"/>
              </a:rPr>
              <a:t>and "Economic policy".</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Our Leading Faculty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24"/>
            <a:ext cx="2540000" cy="2540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5" name="object 5"/>
          <p:cNvSpPr txBox="1"/>
          <p:nvPr/>
        </p:nvSpPr>
        <p:spPr>
          <a:xfrm>
            <a:off x="6756401" y="2374063"/>
            <a:ext cx="8652452" cy="2980303"/>
          </a:xfrm>
          <a:prstGeom prst="rect">
            <a:avLst/>
          </a:prstGeom>
        </p:spPr>
        <p:txBody>
          <a:bodyPr vert="horz" wrap="square" lIns="0" tIns="0" rIns="0" bIns="0" rtlCol="0">
            <a:spAutoFit/>
          </a:bodyPr>
          <a:lstStyle/>
          <a:p>
            <a:pPr marR="6350" algn="r"/>
            <a:r>
              <a:rPr sz="2400" b="1" dirty="0">
                <a:solidFill>
                  <a:srgbClr val="C34941"/>
                </a:solidFill>
                <a:cs typeface="Akrobat Black"/>
              </a:rPr>
              <a:t>Ruslan S. Grinberg</a:t>
            </a:r>
            <a:endParaRPr sz="2400" dirty="0">
              <a:cs typeface="Akrobat Black"/>
            </a:endParaRPr>
          </a:p>
          <a:p>
            <a:pPr algn="r">
              <a:spcBef>
                <a:spcPts val="66"/>
              </a:spcBef>
            </a:pPr>
            <a:endParaRPr sz="2400" dirty="0"/>
          </a:p>
          <a:p>
            <a:pPr marR="6350" algn="r"/>
            <a:r>
              <a:rPr sz="2400" b="1" dirty="0">
                <a:solidFill>
                  <a:srgbClr val="2F2F2F"/>
                </a:solidFill>
                <a:cs typeface="Akrobat Bold"/>
              </a:rPr>
              <a:t>Scientific Director Institute of Economics, RAS,</a:t>
            </a:r>
            <a:endParaRPr sz="2400" dirty="0">
              <a:cs typeface="Akrobat Bold"/>
            </a:endParaRPr>
          </a:p>
          <a:p>
            <a:pPr marL="4511040" marR="6350" indent="-10160" algn="r">
              <a:spcBef>
                <a:spcPts val="105"/>
              </a:spcBef>
            </a:pPr>
            <a:r>
              <a:rPr sz="2400" b="1" dirty="0">
                <a:solidFill>
                  <a:srgbClr val="2F2F2F"/>
                </a:solidFill>
                <a:cs typeface="Akrobat Bold"/>
              </a:rPr>
              <a:t>Corresponding Member of RAS, Doctor (Economics), Professor.</a:t>
            </a:r>
            <a:endParaRPr sz="2400" dirty="0">
              <a:cs typeface="Akrobat Bold"/>
            </a:endParaRPr>
          </a:p>
          <a:p>
            <a:pPr algn="r">
              <a:spcBef>
                <a:spcPts val="4"/>
              </a:spcBef>
            </a:pPr>
            <a:endParaRPr sz="2400" dirty="0"/>
          </a:p>
          <a:p>
            <a:pPr marR="6350" algn="r"/>
            <a:r>
              <a:rPr sz="2400" b="1" dirty="0">
                <a:solidFill>
                  <a:srgbClr val="2F2F2F"/>
                </a:solidFill>
                <a:cs typeface="Akrobat Bold"/>
              </a:rPr>
              <a:t>He holds an original special course of lectures on Economic Models</a:t>
            </a:r>
            <a:endParaRPr sz="2400" dirty="0">
              <a:cs typeface="Akrobat Bold"/>
            </a:endParaRPr>
          </a:p>
          <a:p>
            <a:pPr marR="6350" algn="r"/>
            <a:r>
              <a:rPr sz="2400" b="1" dirty="0">
                <a:solidFill>
                  <a:srgbClr val="2F2F2F"/>
                </a:solidFill>
                <a:cs typeface="Akrobat Bold"/>
              </a:rPr>
              <a:t>in Foreign Countries of the World.</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Our Leading Faculty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4" name="object 4"/>
          <p:cNvSpPr txBox="1"/>
          <p:nvPr/>
        </p:nvSpPr>
        <p:spPr>
          <a:xfrm>
            <a:off x="7670801" y="2436685"/>
            <a:ext cx="7763370" cy="2215991"/>
          </a:xfrm>
          <a:prstGeom prst="rect">
            <a:avLst/>
          </a:prstGeom>
        </p:spPr>
        <p:txBody>
          <a:bodyPr vert="horz" wrap="square" lIns="0" tIns="0" rIns="0" bIns="0" rtlCol="0">
            <a:spAutoFit/>
          </a:bodyPr>
          <a:lstStyle/>
          <a:p>
            <a:pPr marR="6350" algn="r"/>
            <a:r>
              <a:rPr sz="2400" b="1" dirty="0">
                <a:solidFill>
                  <a:srgbClr val="C34841"/>
                </a:solidFill>
                <a:cs typeface="Akrobat Black"/>
              </a:rPr>
              <a:t>Yuri M. Kabanov</a:t>
            </a:r>
            <a:endParaRPr sz="2400" dirty="0">
              <a:cs typeface="Akrobat Black"/>
            </a:endParaRPr>
          </a:p>
          <a:p>
            <a:pPr algn="r">
              <a:spcBef>
                <a:spcPts val="25"/>
              </a:spcBef>
            </a:pPr>
            <a:endParaRPr sz="2400" dirty="0"/>
          </a:p>
          <a:p>
            <a:pPr marL="215265" marR="6350" indent="-203200" algn="r"/>
            <a:r>
              <a:rPr sz="2400" b="1" dirty="0">
                <a:solidFill>
                  <a:srgbClr val="2E2E2E"/>
                </a:solidFill>
                <a:cs typeface="Akrobat Bold"/>
              </a:rPr>
              <a:t>Professor, Doctor of Sciences in Physics and Mathematics. Professor of mathematics, Besançon University (France).</a:t>
            </a:r>
            <a:endParaRPr sz="2400" dirty="0">
              <a:cs typeface="Akrobat Bold"/>
            </a:endParaRPr>
          </a:p>
          <a:p>
            <a:pPr algn="r">
              <a:spcBef>
                <a:spcPts val="12"/>
              </a:spcBef>
            </a:pPr>
            <a:endParaRPr sz="2400" dirty="0"/>
          </a:p>
          <a:p>
            <a:pPr marR="6350" algn="r"/>
            <a:r>
              <a:rPr sz="2400" b="1" dirty="0">
                <a:solidFill>
                  <a:srgbClr val="2E2E2E"/>
                </a:solidFill>
                <a:cs typeface="Akrobat Bold"/>
              </a:rPr>
              <a:t>Holds a lecture course on Financial Mathematics.</a:t>
            </a:r>
            <a:endParaRPr sz="2400" dirty="0">
              <a:cs typeface="Akrobat Bold"/>
            </a:endParaRPr>
          </a:p>
        </p:txBody>
      </p:sp>
      <p:sp>
        <p:nvSpPr>
          <p:cNvPr id="5" name="object 5"/>
          <p:cNvSpPr/>
          <p:nvPr/>
        </p:nvSpPr>
        <p:spPr>
          <a:xfrm>
            <a:off x="1447426" y="2686227"/>
            <a:ext cx="2553902" cy="2553851"/>
          </a:xfrm>
          <a:prstGeom prst="rect">
            <a:avLst/>
          </a:prstGeom>
          <a:blipFill>
            <a:blip r:embed="rId2" cstate="print"/>
            <a:stretch>
              <a:fillRect/>
            </a:stretch>
          </a:blipFill>
        </p:spPr>
        <p:txBody>
          <a:bodyPr wrap="square" lIns="0" tIns="0" rIns="0" bIns="0" rtlCol="0">
            <a:spAutoFit/>
          </a:bodyPr>
          <a:lstStyle/>
          <a:p>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Our Leading Faculty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5" name="object 5"/>
          <p:cNvSpPr txBox="1"/>
          <p:nvPr/>
        </p:nvSpPr>
        <p:spPr>
          <a:xfrm>
            <a:off x="5156201" y="2374063"/>
            <a:ext cx="10277400" cy="3606115"/>
          </a:xfrm>
          <a:prstGeom prst="rect">
            <a:avLst/>
          </a:prstGeom>
        </p:spPr>
        <p:txBody>
          <a:bodyPr vert="horz" wrap="square" lIns="0" tIns="0" rIns="0" bIns="0" rtlCol="0">
            <a:spAutoFit/>
          </a:bodyPr>
          <a:lstStyle/>
          <a:p>
            <a:pPr marR="101600" algn="r"/>
            <a:r>
              <a:rPr sz="2400" b="1" dirty="0">
                <a:solidFill>
                  <a:srgbClr val="C34841"/>
                </a:solidFill>
                <a:cs typeface="Akrobat Black"/>
              </a:rPr>
              <a:t>Vladimir L. Kvint</a:t>
            </a:r>
            <a:endParaRPr sz="2400" dirty="0">
              <a:cs typeface="Akrobat Black"/>
            </a:endParaRPr>
          </a:p>
          <a:p>
            <a:pPr algn="r">
              <a:spcBef>
                <a:spcPts val="66"/>
              </a:spcBef>
            </a:pPr>
            <a:endParaRPr sz="2400" dirty="0"/>
          </a:p>
          <a:p>
            <a:pPr marL="2315210" algn="r"/>
            <a:r>
              <a:rPr sz="2400" b="1" dirty="0">
                <a:solidFill>
                  <a:srgbClr val="2E2E2E"/>
                </a:solidFill>
                <a:cs typeface="Akrobat Bold"/>
              </a:rPr>
              <a:t>Head of MSE Department of Economic and Financial Strategy,</a:t>
            </a:r>
            <a:endParaRPr sz="2400" dirty="0">
              <a:cs typeface="Akrobat Bold"/>
            </a:endParaRPr>
          </a:p>
          <a:p>
            <a:pPr marL="6069330" marR="29209" indent="876300" algn="r">
              <a:spcBef>
                <a:spcPts val="105"/>
              </a:spcBef>
            </a:pPr>
            <a:r>
              <a:rPr sz="2400" b="1" dirty="0">
                <a:solidFill>
                  <a:srgbClr val="2E2E2E"/>
                </a:solidFill>
                <a:cs typeface="Akrobat Bold"/>
              </a:rPr>
              <a:t>Foreign Member of RAS, Doctor (Economics), Professor,</a:t>
            </a:r>
            <a:endParaRPr sz="2400" dirty="0">
              <a:cs typeface="Akrobat Bold"/>
            </a:endParaRPr>
          </a:p>
          <a:p>
            <a:pPr marL="2713990" marR="6350" indent="-236220" algn="r"/>
            <a:r>
              <a:rPr sz="2400" b="1" dirty="0">
                <a:solidFill>
                  <a:srgbClr val="2E2E2E"/>
                </a:solidFill>
                <a:cs typeface="Akrobat Bold"/>
              </a:rPr>
              <a:t>Honored Worker of Higher School of the Russian Federation. Laureate of the Lomonosov Moscow state University Prize</a:t>
            </a:r>
            <a:endParaRPr sz="2400" dirty="0">
              <a:cs typeface="Akrobat Bold"/>
            </a:endParaRPr>
          </a:p>
          <a:p>
            <a:pPr marL="12700" indent="6012180" algn="r"/>
            <a:r>
              <a:rPr sz="2400" b="1" dirty="0">
                <a:solidFill>
                  <a:srgbClr val="2E2E2E"/>
                </a:solidFill>
                <a:cs typeface="Akrobat Bold"/>
              </a:rPr>
              <a:t>for scientific works of I degree.</a:t>
            </a:r>
            <a:endParaRPr sz="2400" dirty="0">
              <a:cs typeface="Akrobat Bold"/>
            </a:endParaRPr>
          </a:p>
          <a:p>
            <a:pPr marL="12700" algn="r">
              <a:spcBef>
                <a:spcPts val="1980"/>
              </a:spcBef>
            </a:pPr>
            <a:r>
              <a:rPr sz="2400" b="1" dirty="0">
                <a:solidFill>
                  <a:srgbClr val="2E2E2E"/>
                </a:solidFill>
                <a:cs typeface="Akrobat Bold"/>
              </a:rPr>
              <a:t>He holds a course of lectures on Strategy Theory and Strategizing Methodology.</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Our Leading Faculty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03850" y="2692400"/>
            <a:ext cx="0" cy="6451600"/>
          </a:xfrm>
          <a:custGeom>
            <a:avLst/>
            <a:gdLst/>
            <a:ahLst/>
            <a:cxnLst/>
            <a:rect l="l" t="t" r="r" b="b"/>
            <a:pathLst>
              <a:path h="6451600">
                <a:moveTo>
                  <a:pt x="0" y="6451600"/>
                </a:moveTo>
                <a:lnTo>
                  <a:pt x="0" y="0"/>
                </a:lnTo>
              </a:path>
            </a:pathLst>
          </a:custGeom>
          <a:ln w="12700">
            <a:solidFill>
              <a:srgbClr val="C34941"/>
            </a:solidFill>
          </a:ln>
        </p:spPr>
        <p:txBody>
          <a:bodyPr wrap="square" lIns="0" tIns="0" rIns="0" bIns="0" rtlCol="0">
            <a:spAutoFit/>
          </a:bodyPr>
          <a:lstStyle/>
          <a:p>
            <a:endParaRPr/>
          </a:p>
        </p:txBody>
      </p:sp>
      <p:sp>
        <p:nvSpPr>
          <p:cNvPr id="3" name="object 3"/>
          <p:cNvSpPr/>
          <p:nvPr/>
        </p:nvSpPr>
        <p:spPr>
          <a:xfrm>
            <a:off x="10826750" y="1663693"/>
            <a:ext cx="0" cy="3568700"/>
          </a:xfrm>
          <a:custGeom>
            <a:avLst/>
            <a:gdLst/>
            <a:ahLst/>
            <a:cxnLst/>
            <a:rect l="l" t="t" r="r" b="b"/>
            <a:pathLst>
              <a:path h="3568700">
                <a:moveTo>
                  <a:pt x="0" y="3568700"/>
                </a:moveTo>
                <a:lnTo>
                  <a:pt x="0" y="0"/>
                </a:lnTo>
              </a:path>
            </a:pathLst>
          </a:custGeom>
          <a:ln w="12700">
            <a:solidFill>
              <a:srgbClr val="C34941"/>
            </a:solidFill>
          </a:ln>
        </p:spPr>
        <p:txBody>
          <a:bodyPr wrap="square" lIns="0" tIns="0" rIns="0" bIns="0" rtlCol="0">
            <a:spAutoFit/>
          </a:bodyPr>
          <a:lstStyle/>
          <a:p>
            <a:endParaRPr/>
          </a:p>
        </p:txBody>
      </p:sp>
      <p:sp>
        <p:nvSpPr>
          <p:cNvPr id="4" name="object 4"/>
          <p:cNvSpPr/>
          <p:nvPr/>
        </p:nvSpPr>
        <p:spPr>
          <a:xfrm>
            <a:off x="787400" y="1530350"/>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6" name="object 6"/>
          <p:cNvSpPr/>
          <p:nvPr/>
        </p:nvSpPr>
        <p:spPr>
          <a:xfrm>
            <a:off x="1447800" y="2692400"/>
            <a:ext cx="2540000" cy="2540000"/>
          </a:xfrm>
          <a:prstGeom prst="rect">
            <a:avLst/>
          </a:prstGeom>
          <a:blipFill>
            <a:blip r:embed="rId2" cstate="print"/>
            <a:stretch>
              <a:fillRect/>
            </a:stretch>
          </a:blipFill>
        </p:spPr>
        <p:txBody>
          <a:bodyPr wrap="square" lIns="0" tIns="0" rIns="0" bIns="0" rtlCol="0">
            <a:spAutoFit/>
          </a:bodyPr>
          <a:lstStyle/>
          <a:p>
            <a:endParaRPr/>
          </a:p>
        </p:txBody>
      </p:sp>
      <p:sp>
        <p:nvSpPr>
          <p:cNvPr id="7" name="object 7"/>
          <p:cNvSpPr/>
          <p:nvPr/>
        </p:nvSpPr>
        <p:spPr>
          <a:xfrm>
            <a:off x="12268200" y="2700866"/>
            <a:ext cx="2540012" cy="2531533"/>
          </a:xfrm>
          <a:prstGeom prst="rect">
            <a:avLst/>
          </a:prstGeom>
          <a:blipFill>
            <a:blip r:embed="rId3" cstate="print"/>
            <a:stretch>
              <a:fillRect/>
            </a:stretch>
          </a:blipFill>
        </p:spPr>
        <p:txBody>
          <a:bodyPr wrap="square" lIns="0" tIns="0" rIns="0" bIns="0" rtlCol="0">
            <a:spAutoFit/>
          </a:bodyPr>
          <a:lstStyle/>
          <a:p>
            <a:endParaRPr/>
          </a:p>
        </p:txBody>
      </p:sp>
      <p:sp>
        <p:nvSpPr>
          <p:cNvPr id="8" name="object 8"/>
          <p:cNvSpPr/>
          <p:nvPr/>
        </p:nvSpPr>
        <p:spPr>
          <a:xfrm>
            <a:off x="6858000" y="2692400"/>
            <a:ext cx="2540000" cy="2540000"/>
          </a:xfrm>
          <a:prstGeom prst="rect">
            <a:avLst/>
          </a:prstGeom>
          <a:blipFill>
            <a:blip r:embed="rId4" cstate="print"/>
            <a:stretch>
              <a:fillRect/>
            </a:stretch>
          </a:blipFill>
        </p:spPr>
        <p:txBody>
          <a:bodyPr wrap="square" lIns="0" tIns="0" rIns="0" bIns="0" rtlCol="0">
            <a:spAutoFit/>
          </a:bodyPr>
          <a:lstStyle/>
          <a:p>
            <a:endParaRPr/>
          </a:p>
        </p:txBody>
      </p:sp>
      <p:sp>
        <p:nvSpPr>
          <p:cNvPr id="9" name="object 9"/>
          <p:cNvSpPr txBox="1"/>
          <p:nvPr/>
        </p:nvSpPr>
        <p:spPr>
          <a:xfrm>
            <a:off x="771643" y="5491347"/>
            <a:ext cx="4145915" cy="2769989"/>
          </a:xfrm>
          <a:prstGeom prst="rect">
            <a:avLst/>
          </a:prstGeom>
        </p:spPr>
        <p:txBody>
          <a:bodyPr vert="horz" wrap="square" lIns="0" tIns="0" rIns="0" bIns="0" rtlCol="0">
            <a:spAutoFit/>
          </a:bodyPr>
          <a:lstStyle/>
          <a:p>
            <a:pPr marL="12700" marR="615950">
              <a:lnSpc>
                <a:spcPct val="100000"/>
              </a:lnSpc>
            </a:pPr>
            <a:r>
              <a:rPr sz="2400" b="1" dirty="0">
                <a:solidFill>
                  <a:srgbClr val="2F2F2F"/>
                </a:solidFill>
                <a:cs typeface="Akrobat Bold"/>
              </a:rPr>
              <a:t>M</a:t>
            </a:r>
            <a:r>
              <a:rPr sz="2400" b="1" spc="-114" dirty="0">
                <a:solidFill>
                  <a:srgbClr val="2F2F2F"/>
                </a:solidFill>
                <a:cs typeface="Akrobat Bold"/>
              </a:rPr>
              <a:t>.</a:t>
            </a:r>
            <a:r>
              <a:rPr sz="2400" b="1" spc="-125" dirty="0">
                <a:solidFill>
                  <a:srgbClr val="2F2F2F"/>
                </a:solidFill>
                <a:cs typeface="Akrobat Bold"/>
              </a:rPr>
              <a:t>V</a:t>
            </a:r>
            <a:r>
              <a:rPr sz="2400" b="1" dirty="0">
                <a:solidFill>
                  <a:srgbClr val="2F2F2F"/>
                </a:solidFill>
                <a:cs typeface="Akrobat Bold"/>
              </a:rPr>
              <a:t>.Lomonos</a:t>
            </a:r>
            <a:r>
              <a:rPr sz="2400" b="1" spc="-60" dirty="0">
                <a:solidFill>
                  <a:srgbClr val="2F2F2F"/>
                </a:solidFill>
                <a:cs typeface="Akrobat Bold"/>
              </a:rPr>
              <a:t>o</a:t>
            </a:r>
            <a:r>
              <a:rPr sz="2400" b="1" dirty="0">
                <a:solidFill>
                  <a:srgbClr val="2F2F2F"/>
                </a:solidFill>
                <a:cs typeface="Akrobat Bold"/>
              </a:rPr>
              <a:t>v Mosc</a:t>
            </a:r>
            <a:r>
              <a:rPr sz="2400" b="1" spc="-60" dirty="0">
                <a:solidFill>
                  <a:srgbClr val="2F2F2F"/>
                </a:solidFill>
                <a:cs typeface="Akrobat Bold"/>
              </a:rPr>
              <a:t>o</a:t>
            </a:r>
            <a:r>
              <a:rPr sz="2400" b="1" dirty="0">
                <a:solidFill>
                  <a:srgbClr val="2F2F2F"/>
                </a:solidFill>
                <a:cs typeface="Akrobat Bold"/>
              </a:rPr>
              <a:t>w </a:t>
            </a:r>
            <a:r>
              <a:rPr sz="2400" b="1" spc="-15" dirty="0">
                <a:solidFill>
                  <a:srgbClr val="2F2F2F"/>
                </a:solidFill>
                <a:cs typeface="Akrobat Bold"/>
              </a:rPr>
              <a:t>S</a:t>
            </a:r>
            <a:r>
              <a:rPr sz="2400" b="1" dirty="0">
                <a:solidFill>
                  <a:srgbClr val="2F2F2F"/>
                </a:solidFill>
                <a:cs typeface="Akrobat Bold"/>
              </a:rPr>
              <a:t>tate University </a:t>
            </a:r>
            <a:r>
              <a:rPr sz="2400" b="1" spc="-15" dirty="0">
                <a:solidFill>
                  <a:srgbClr val="2F2F2F"/>
                </a:solidFill>
                <a:cs typeface="Akrobat Bold"/>
              </a:rPr>
              <a:t>R</a:t>
            </a:r>
            <a:r>
              <a:rPr sz="2400" b="1" dirty="0">
                <a:solidFill>
                  <a:srgbClr val="2F2F2F"/>
                </a:solidFill>
                <a:cs typeface="Akrobat Bold"/>
              </a:rPr>
              <a:t>ector, </a:t>
            </a:r>
            <a:r>
              <a:rPr sz="2400" b="1" spc="-35" dirty="0">
                <a:solidFill>
                  <a:srgbClr val="2F2F2F"/>
                </a:solidFill>
                <a:cs typeface="Akrobat Bold"/>
              </a:rPr>
              <a:t>F</a:t>
            </a:r>
            <a:r>
              <a:rPr sz="2400" b="1" dirty="0">
                <a:solidFill>
                  <a:srgbClr val="2F2F2F"/>
                </a:solidFill>
                <a:cs typeface="Akrobat Bold"/>
              </a:rPr>
              <a:t>ull </a:t>
            </a:r>
            <a:r>
              <a:rPr sz="2400" b="1" dirty="0" smtClean="0">
                <a:solidFill>
                  <a:srgbClr val="2F2F2F"/>
                </a:solidFill>
                <a:cs typeface="Akrobat Bold"/>
              </a:rPr>
              <a:t>Member</a:t>
            </a:r>
            <a:r>
              <a:rPr lang="ru-RU" sz="2400" dirty="0">
                <a:cs typeface="Akrobat Bold"/>
              </a:rPr>
              <a:t> </a:t>
            </a:r>
            <a:r>
              <a:rPr sz="2400" b="1" spc="-15" dirty="0" smtClean="0">
                <a:solidFill>
                  <a:srgbClr val="2F2F2F"/>
                </a:solidFill>
                <a:cs typeface="Akrobat Bold"/>
              </a:rPr>
              <a:t>o</a:t>
            </a:r>
            <a:r>
              <a:rPr sz="2400" b="1" dirty="0" smtClean="0">
                <a:solidFill>
                  <a:srgbClr val="2F2F2F"/>
                </a:solidFill>
                <a:cs typeface="Akrobat Bold"/>
              </a:rPr>
              <a:t>f </a:t>
            </a:r>
            <a:r>
              <a:rPr sz="2400" b="1" dirty="0">
                <a:solidFill>
                  <a:srgbClr val="2F2F2F"/>
                </a:solidFill>
                <a:cs typeface="Akrobat Bold"/>
              </a:rPr>
              <a:t>the R</a:t>
            </a:r>
            <a:r>
              <a:rPr sz="2400" b="1" spc="-15" dirty="0">
                <a:solidFill>
                  <a:srgbClr val="2F2F2F"/>
                </a:solidFill>
                <a:cs typeface="Akrobat Bold"/>
              </a:rPr>
              <a:t>u</a:t>
            </a:r>
            <a:r>
              <a:rPr sz="2400" b="1" dirty="0">
                <a:solidFill>
                  <a:srgbClr val="2F2F2F"/>
                </a:solidFill>
                <a:cs typeface="Akrobat Bold"/>
              </a:rPr>
              <a:t>ssian </a:t>
            </a:r>
            <a:r>
              <a:rPr sz="2400" b="1" spc="-10" dirty="0">
                <a:solidFill>
                  <a:srgbClr val="2F2F2F"/>
                </a:solidFill>
                <a:cs typeface="Akrobat Bold"/>
              </a:rPr>
              <a:t>A</a:t>
            </a:r>
            <a:r>
              <a:rPr sz="2400" b="1" dirty="0">
                <a:solidFill>
                  <a:srgbClr val="2F2F2F"/>
                </a:solidFill>
                <a:cs typeface="Akrobat Bold"/>
              </a:rPr>
              <a:t>cade</a:t>
            </a:r>
            <a:r>
              <a:rPr sz="2400" b="1" spc="-35" dirty="0">
                <a:solidFill>
                  <a:srgbClr val="2F2F2F"/>
                </a:solidFill>
                <a:cs typeface="Akrobat Bold"/>
              </a:rPr>
              <a:t>m</a:t>
            </a:r>
            <a:r>
              <a:rPr sz="2400" b="1" dirty="0">
                <a:solidFill>
                  <a:srgbClr val="2F2F2F"/>
                </a:solidFill>
                <a:cs typeface="Akrobat Bold"/>
              </a:rPr>
              <a:t>y </a:t>
            </a:r>
            <a:r>
              <a:rPr sz="2400" b="1" spc="-15" dirty="0">
                <a:solidFill>
                  <a:srgbClr val="2F2F2F"/>
                </a:solidFill>
                <a:cs typeface="Akrobat Bold"/>
              </a:rPr>
              <a:t>o</a:t>
            </a:r>
            <a:r>
              <a:rPr sz="2400" b="1" dirty="0">
                <a:solidFill>
                  <a:srgbClr val="2F2F2F"/>
                </a:solidFill>
                <a:cs typeface="Akrobat Bold"/>
              </a:rPr>
              <a:t>f </a:t>
            </a:r>
            <a:r>
              <a:rPr sz="2400" b="1" spc="-10" dirty="0">
                <a:solidFill>
                  <a:srgbClr val="2F2F2F"/>
                </a:solidFill>
                <a:cs typeface="Akrobat Bold"/>
              </a:rPr>
              <a:t>S</a:t>
            </a:r>
            <a:r>
              <a:rPr sz="2400" b="1" spc="-15" dirty="0">
                <a:solidFill>
                  <a:srgbClr val="2F2F2F"/>
                </a:solidFill>
                <a:cs typeface="Akrobat Bold"/>
              </a:rPr>
              <a:t>c</a:t>
            </a:r>
            <a:r>
              <a:rPr sz="2400" b="1" dirty="0">
                <a:solidFill>
                  <a:srgbClr val="2F2F2F"/>
                </a:solidFill>
                <a:cs typeface="Akrobat Bold"/>
              </a:rPr>
              <a:t>iences VIKTOR A. SADOVNICHY:</a:t>
            </a:r>
            <a:endParaRPr sz="2400" dirty="0">
              <a:cs typeface="Akrobat Bold"/>
            </a:endParaRPr>
          </a:p>
          <a:p>
            <a:pPr marL="12700" marR="389255">
              <a:lnSpc>
                <a:spcPts val="2400"/>
              </a:lnSpc>
            </a:pPr>
            <a:r>
              <a:rPr sz="2000" b="0" dirty="0">
                <a:solidFill>
                  <a:srgbClr val="2F2F2F"/>
                </a:solidFill>
                <a:cs typeface="Akrobat"/>
              </a:rPr>
              <a:t>«Our plan is to ma</a:t>
            </a:r>
            <a:r>
              <a:rPr sz="2000" b="0" spc="-45" dirty="0">
                <a:solidFill>
                  <a:srgbClr val="2F2F2F"/>
                </a:solidFill>
                <a:cs typeface="Akrobat"/>
              </a:rPr>
              <a:t>k</a:t>
            </a:r>
            <a:r>
              <a:rPr sz="2000" b="0" dirty="0">
                <a:solidFill>
                  <a:srgbClr val="2F2F2F"/>
                </a:solidFill>
                <a:cs typeface="Akrobat"/>
              </a:rPr>
              <a:t>e this s</a:t>
            </a:r>
            <a:r>
              <a:rPr sz="2000" b="0" spc="-10" dirty="0">
                <a:solidFill>
                  <a:srgbClr val="2F2F2F"/>
                </a:solidFill>
                <a:cs typeface="Akrobat"/>
              </a:rPr>
              <a:t>c</a:t>
            </a:r>
            <a:r>
              <a:rPr sz="2000" b="0" dirty="0">
                <a:solidFill>
                  <a:srgbClr val="2F2F2F"/>
                </a:solidFill>
                <a:cs typeface="Akrobat"/>
              </a:rPr>
              <a:t>hool leading one n</a:t>
            </a:r>
            <a:r>
              <a:rPr sz="2000" b="0" spc="-40" dirty="0">
                <a:solidFill>
                  <a:srgbClr val="2F2F2F"/>
                </a:solidFill>
                <a:cs typeface="Akrobat"/>
              </a:rPr>
              <a:t>o</a:t>
            </a:r>
            <a:r>
              <a:rPr sz="2000" b="0" dirty="0">
                <a:solidFill>
                  <a:srgbClr val="2F2F2F"/>
                </a:solidFill>
                <a:cs typeface="Akrobat"/>
              </a:rPr>
              <a:t>t only in Russia but worldwide».</a:t>
            </a:r>
            <a:endParaRPr sz="2000" dirty="0">
              <a:cs typeface="Akrobat"/>
            </a:endParaRPr>
          </a:p>
        </p:txBody>
      </p:sp>
      <p:sp>
        <p:nvSpPr>
          <p:cNvPr id="10" name="object 10"/>
          <p:cNvSpPr txBox="1"/>
          <p:nvPr/>
        </p:nvSpPr>
        <p:spPr>
          <a:xfrm>
            <a:off x="6175672" y="5481699"/>
            <a:ext cx="4367530" cy="2464777"/>
          </a:xfrm>
          <a:prstGeom prst="rect">
            <a:avLst/>
          </a:prstGeom>
        </p:spPr>
        <p:txBody>
          <a:bodyPr vert="horz" wrap="square" lIns="0" tIns="0" rIns="0" bIns="0" rtlCol="0">
            <a:spAutoFit/>
          </a:bodyPr>
          <a:lstStyle/>
          <a:p>
            <a:pPr marL="12700">
              <a:lnSpc>
                <a:spcPct val="100000"/>
              </a:lnSpc>
            </a:pPr>
            <a:r>
              <a:rPr sz="2400" b="1" spc="-10" dirty="0">
                <a:solidFill>
                  <a:srgbClr val="2F2F2F"/>
                </a:solidFill>
                <a:cs typeface="Akrobat Bold"/>
              </a:rPr>
              <a:t>S</a:t>
            </a:r>
            <a:r>
              <a:rPr sz="2400" b="1" spc="-15" dirty="0">
                <a:solidFill>
                  <a:srgbClr val="2F2F2F"/>
                </a:solidFill>
                <a:cs typeface="Akrobat Bold"/>
              </a:rPr>
              <a:t>c</a:t>
            </a:r>
            <a:r>
              <a:rPr sz="2400" b="1" dirty="0">
                <a:solidFill>
                  <a:srgbClr val="2F2F2F"/>
                </a:solidFill>
                <a:cs typeface="Akrobat Bold"/>
              </a:rPr>
              <a:t>ientific and </a:t>
            </a:r>
            <a:r>
              <a:rPr sz="2400" b="1" spc="-15" dirty="0">
                <a:solidFill>
                  <a:srgbClr val="2F2F2F"/>
                </a:solidFill>
                <a:cs typeface="Akrobat Bold"/>
              </a:rPr>
              <a:t>R</a:t>
            </a:r>
            <a:r>
              <a:rPr sz="2400" b="1" dirty="0">
                <a:solidFill>
                  <a:srgbClr val="2F2F2F"/>
                </a:solidFill>
                <a:cs typeface="Akrobat Bold"/>
              </a:rPr>
              <a:t>esea</a:t>
            </a:r>
            <a:r>
              <a:rPr sz="2400" b="1" spc="-10" dirty="0">
                <a:solidFill>
                  <a:srgbClr val="2F2F2F"/>
                </a:solidFill>
                <a:cs typeface="Akrobat Bold"/>
              </a:rPr>
              <a:t>r</a:t>
            </a:r>
            <a:r>
              <a:rPr sz="2400" b="1" spc="-15" dirty="0">
                <a:solidFill>
                  <a:srgbClr val="2F2F2F"/>
                </a:solidFill>
                <a:cs typeface="Akrobat Bold"/>
              </a:rPr>
              <a:t>c</a:t>
            </a:r>
            <a:r>
              <a:rPr sz="2400" b="1" dirty="0">
                <a:solidFill>
                  <a:srgbClr val="2F2F2F"/>
                </a:solidFill>
                <a:cs typeface="Akrobat Bold"/>
              </a:rPr>
              <a:t>h In</a:t>
            </a:r>
            <a:r>
              <a:rPr sz="2400" b="1" spc="-5" dirty="0">
                <a:solidFill>
                  <a:srgbClr val="2F2F2F"/>
                </a:solidFill>
                <a:cs typeface="Akrobat Bold"/>
              </a:rPr>
              <a:t>s</a:t>
            </a:r>
            <a:r>
              <a:rPr sz="2400" b="1" dirty="0">
                <a:solidFill>
                  <a:srgbClr val="2F2F2F"/>
                </a:solidFill>
                <a:cs typeface="Akrobat Bold"/>
              </a:rPr>
              <a:t>titutes</a:t>
            </a:r>
            <a:endParaRPr sz="2400" dirty="0">
              <a:cs typeface="Akrobat Bold"/>
            </a:endParaRPr>
          </a:p>
          <a:p>
            <a:pPr marL="12700">
              <a:lnSpc>
                <a:spcPts val="2820"/>
              </a:lnSpc>
            </a:pPr>
            <a:r>
              <a:rPr sz="2400" b="1" spc="-15" dirty="0">
                <a:solidFill>
                  <a:srgbClr val="2F2F2F"/>
                </a:solidFill>
                <a:cs typeface="Akrobat Bold"/>
              </a:rPr>
              <a:t>o</a:t>
            </a:r>
            <a:r>
              <a:rPr sz="2400" b="1" dirty="0">
                <a:solidFill>
                  <a:srgbClr val="2F2F2F"/>
                </a:solidFill>
                <a:cs typeface="Akrobat Bold"/>
              </a:rPr>
              <a:t>f the R</a:t>
            </a:r>
            <a:r>
              <a:rPr sz="2400" b="1" spc="-15" dirty="0">
                <a:solidFill>
                  <a:srgbClr val="2F2F2F"/>
                </a:solidFill>
                <a:cs typeface="Akrobat Bold"/>
              </a:rPr>
              <a:t>u</a:t>
            </a:r>
            <a:r>
              <a:rPr sz="2400" b="1" dirty="0">
                <a:solidFill>
                  <a:srgbClr val="2F2F2F"/>
                </a:solidFill>
                <a:cs typeface="Akrobat Bold"/>
              </a:rPr>
              <a:t>ssian </a:t>
            </a:r>
            <a:r>
              <a:rPr sz="2400" b="1" spc="-10" dirty="0">
                <a:solidFill>
                  <a:srgbClr val="2F2F2F"/>
                </a:solidFill>
                <a:cs typeface="Akrobat Bold"/>
              </a:rPr>
              <a:t>A</a:t>
            </a:r>
            <a:r>
              <a:rPr sz="2400" b="1" dirty="0">
                <a:solidFill>
                  <a:srgbClr val="2F2F2F"/>
                </a:solidFill>
                <a:cs typeface="Akrobat Bold"/>
              </a:rPr>
              <a:t>cade</a:t>
            </a:r>
            <a:r>
              <a:rPr sz="2400" b="1" spc="-35" dirty="0">
                <a:solidFill>
                  <a:srgbClr val="2F2F2F"/>
                </a:solidFill>
                <a:cs typeface="Akrobat Bold"/>
              </a:rPr>
              <a:t>m</a:t>
            </a:r>
            <a:r>
              <a:rPr sz="2400" b="1" dirty="0">
                <a:solidFill>
                  <a:srgbClr val="2F2F2F"/>
                </a:solidFill>
                <a:cs typeface="Akrobat Bold"/>
              </a:rPr>
              <a:t>y </a:t>
            </a:r>
            <a:r>
              <a:rPr sz="2400" b="1" spc="-15" dirty="0">
                <a:solidFill>
                  <a:srgbClr val="2F2F2F"/>
                </a:solidFill>
                <a:cs typeface="Akrobat Bold"/>
              </a:rPr>
              <a:t>o</a:t>
            </a:r>
            <a:r>
              <a:rPr sz="2400" b="1" dirty="0">
                <a:solidFill>
                  <a:srgbClr val="2F2F2F"/>
                </a:solidFill>
                <a:cs typeface="Akrobat Bold"/>
              </a:rPr>
              <a:t>f </a:t>
            </a:r>
            <a:r>
              <a:rPr sz="2400" b="1" spc="-10" dirty="0">
                <a:solidFill>
                  <a:srgbClr val="2F2F2F"/>
                </a:solidFill>
                <a:cs typeface="Akrobat Bold"/>
              </a:rPr>
              <a:t>S</a:t>
            </a:r>
            <a:r>
              <a:rPr sz="2400" b="1" spc="-15" dirty="0">
                <a:solidFill>
                  <a:srgbClr val="2F2F2F"/>
                </a:solidFill>
                <a:cs typeface="Akrobat Bold"/>
              </a:rPr>
              <a:t>c</a:t>
            </a:r>
            <a:r>
              <a:rPr sz="2400" b="1" dirty="0">
                <a:solidFill>
                  <a:srgbClr val="2F2F2F"/>
                </a:solidFill>
                <a:cs typeface="Akrobat Bold"/>
              </a:rPr>
              <a:t>iences:</a:t>
            </a:r>
            <a:endParaRPr sz="2400" dirty="0">
              <a:cs typeface="Akrobat Bold"/>
            </a:endParaRPr>
          </a:p>
          <a:p>
            <a:pPr marL="12700">
              <a:lnSpc>
                <a:spcPts val="2100"/>
              </a:lnSpc>
              <a:buClr>
                <a:srgbClr val="C34941"/>
              </a:buClr>
              <a:buFont typeface="Akrobat Black"/>
              <a:buChar char="•"/>
              <a:tabLst>
                <a:tab pos="120014" algn="l"/>
              </a:tabLst>
            </a:pPr>
            <a:r>
              <a:rPr lang="ru-RU" dirty="0">
                <a:solidFill>
                  <a:srgbClr val="2F2F2F"/>
                </a:solidFill>
                <a:cs typeface="Akrobat"/>
              </a:rPr>
              <a:t> </a:t>
            </a:r>
            <a:r>
              <a:rPr sz="1800" b="0" dirty="0" smtClean="0">
                <a:solidFill>
                  <a:srgbClr val="2F2F2F"/>
                </a:solidFill>
                <a:cs typeface="Akrobat"/>
              </a:rPr>
              <a:t>Institute </a:t>
            </a:r>
            <a:r>
              <a:rPr sz="1800" b="0" spc="-10" dirty="0">
                <a:solidFill>
                  <a:srgbClr val="2F2F2F"/>
                </a:solidFill>
                <a:cs typeface="Akrobat"/>
              </a:rPr>
              <a:t>o</a:t>
            </a:r>
            <a:r>
              <a:rPr sz="1800" b="0" dirty="0">
                <a:solidFill>
                  <a:srgbClr val="2F2F2F"/>
                </a:solidFill>
                <a:cs typeface="Akrobat"/>
              </a:rPr>
              <a:t>f </a:t>
            </a:r>
            <a:r>
              <a:rPr sz="1800" b="0" spc="-60" dirty="0">
                <a:solidFill>
                  <a:srgbClr val="2F2F2F"/>
                </a:solidFill>
                <a:cs typeface="Akrobat"/>
              </a:rPr>
              <a:t>E</a:t>
            </a:r>
            <a:r>
              <a:rPr sz="1800" b="0" dirty="0">
                <a:solidFill>
                  <a:srgbClr val="2F2F2F"/>
                </a:solidFill>
                <a:cs typeface="Akrobat"/>
              </a:rPr>
              <a:t>conomics</a:t>
            </a:r>
            <a:endParaRPr sz="1800" dirty="0">
              <a:cs typeface="Akrobat"/>
            </a:endParaRPr>
          </a:p>
          <a:p>
            <a:pPr marL="119380" indent="-106680">
              <a:lnSpc>
                <a:spcPct val="100000"/>
              </a:lnSpc>
              <a:buClr>
                <a:srgbClr val="C34941"/>
              </a:buClr>
              <a:buFont typeface="Akrobat Black"/>
              <a:buChar char="•"/>
              <a:tabLst>
                <a:tab pos="120014" algn="l"/>
              </a:tabLst>
            </a:pPr>
            <a:r>
              <a:rPr sz="1800" b="0" dirty="0" smtClean="0">
                <a:solidFill>
                  <a:srgbClr val="2F2F2F"/>
                </a:solidFill>
                <a:cs typeface="Akrobat"/>
              </a:rPr>
              <a:t>Cent</a:t>
            </a:r>
            <a:r>
              <a:rPr sz="1800" b="0" spc="-15" dirty="0" smtClean="0">
                <a:solidFill>
                  <a:srgbClr val="2F2F2F"/>
                </a:solidFill>
                <a:cs typeface="Akrobat"/>
              </a:rPr>
              <a:t>r</a:t>
            </a:r>
            <a:r>
              <a:rPr sz="1800" b="0" dirty="0" smtClean="0">
                <a:solidFill>
                  <a:srgbClr val="2F2F2F"/>
                </a:solidFill>
                <a:cs typeface="Akrobat"/>
              </a:rPr>
              <a:t>al </a:t>
            </a:r>
            <a:r>
              <a:rPr sz="1800" b="0" spc="-60" dirty="0">
                <a:solidFill>
                  <a:srgbClr val="2F2F2F"/>
                </a:solidFill>
                <a:cs typeface="Akrobat"/>
              </a:rPr>
              <a:t>E</a:t>
            </a:r>
            <a:r>
              <a:rPr sz="1800" b="0" dirty="0">
                <a:solidFill>
                  <a:srgbClr val="2F2F2F"/>
                </a:solidFill>
                <a:cs typeface="Akrobat"/>
              </a:rPr>
              <a:t>conomics and Mathematics Institute</a:t>
            </a:r>
            <a:endParaRPr sz="1800" dirty="0">
              <a:cs typeface="Akrobat"/>
            </a:endParaRPr>
          </a:p>
          <a:p>
            <a:pPr marL="119380" indent="-106680">
              <a:lnSpc>
                <a:spcPct val="100000"/>
              </a:lnSpc>
              <a:buClr>
                <a:srgbClr val="C34941"/>
              </a:buClr>
              <a:buFont typeface="Akrobat Black"/>
              <a:buChar char="•"/>
              <a:tabLst>
                <a:tab pos="120014" algn="l"/>
              </a:tabLst>
            </a:pPr>
            <a:r>
              <a:rPr lang="ru-RU" sz="1800" b="0" dirty="0" smtClean="0">
                <a:solidFill>
                  <a:srgbClr val="2F2F2F"/>
                </a:solidFill>
                <a:cs typeface="Akrobat"/>
              </a:rPr>
              <a:t> </a:t>
            </a:r>
            <a:r>
              <a:rPr sz="1800" b="0" dirty="0" smtClean="0">
                <a:solidFill>
                  <a:srgbClr val="2F2F2F"/>
                </a:solidFill>
                <a:cs typeface="Akrobat"/>
              </a:rPr>
              <a:t>Institute </a:t>
            </a:r>
            <a:r>
              <a:rPr sz="1800" b="0" dirty="0">
                <a:solidFill>
                  <a:srgbClr val="2F2F2F"/>
                </a:solidFill>
                <a:cs typeface="Akrobat"/>
              </a:rPr>
              <a:t>for </a:t>
            </a:r>
            <a:r>
              <a:rPr sz="1800" b="0" spc="-60" dirty="0">
                <a:solidFill>
                  <a:srgbClr val="2F2F2F"/>
                </a:solidFill>
                <a:cs typeface="Akrobat"/>
              </a:rPr>
              <a:t>E</a:t>
            </a:r>
            <a:r>
              <a:rPr sz="1800" b="0" dirty="0">
                <a:solidFill>
                  <a:srgbClr val="2F2F2F"/>
                </a:solidFill>
                <a:cs typeface="Akrobat"/>
              </a:rPr>
              <a:t>conomic </a:t>
            </a:r>
            <a:r>
              <a:rPr sz="1800" b="0" spc="-50" dirty="0">
                <a:solidFill>
                  <a:srgbClr val="2F2F2F"/>
                </a:solidFill>
                <a:cs typeface="Akrobat"/>
              </a:rPr>
              <a:t>F</a:t>
            </a:r>
            <a:r>
              <a:rPr sz="1800" b="0" dirty="0">
                <a:solidFill>
                  <a:srgbClr val="2F2F2F"/>
                </a:solidFill>
                <a:cs typeface="Akrobat"/>
              </a:rPr>
              <a:t>o</a:t>
            </a:r>
            <a:r>
              <a:rPr sz="1800" b="0" spc="-15" dirty="0">
                <a:solidFill>
                  <a:srgbClr val="2F2F2F"/>
                </a:solidFill>
                <a:cs typeface="Akrobat"/>
              </a:rPr>
              <a:t>r</a:t>
            </a:r>
            <a:r>
              <a:rPr sz="1800" b="0" dirty="0">
                <a:solidFill>
                  <a:srgbClr val="2F2F2F"/>
                </a:solidFill>
                <a:cs typeface="Akrobat"/>
              </a:rPr>
              <a:t>ecasting</a:t>
            </a:r>
            <a:endParaRPr sz="1800" dirty="0">
              <a:cs typeface="Akrobat"/>
            </a:endParaRPr>
          </a:p>
          <a:p>
            <a:pPr marL="12700" marR="6350">
              <a:lnSpc>
                <a:spcPct val="100000"/>
              </a:lnSpc>
              <a:buClr>
                <a:srgbClr val="C34941"/>
              </a:buClr>
              <a:buFont typeface="Akrobat Black"/>
              <a:buChar char="•"/>
              <a:tabLst>
                <a:tab pos="120014" algn="l"/>
              </a:tabLst>
            </a:pPr>
            <a:r>
              <a:rPr lang="ru-RU" dirty="0">
                <a:solidFill>
                  <a:srgbClr val="2F2F2F"/>
                </a:solidFill>
                <a:cs typeface="Akrobat"/>
              </a:rPr>
              <a:t> </a:t>
            </a:r>
            <a:r>
              <a:rPr sz="1800" b="0" dirty="0" smtClean="0">
                <a:solidFill>
                  <a:srgbClr val="2F2F2F"/>
                </a:solidFill>
                <a:cs typeface="Akrobat"/>
              </a:rPr>
              <a:t>Institute </a:t>
            </a:r>
            <a:r>
              <a:rPr sz="1800" b="0" dirty="0">
                <a:solidFill>
                  <a:srgbClr val="2F2F2F"/>
                </a:solidFill>
                <a:cs typeface="Akrobat"/>
              </a:rPr>
              <a:t>for </a:t>
            </a:r>
            <a:r>
              <a:rPr sz="1800" b="0" spc="-5" dirty="0">
                <a:solidFill>
                  <a:srgbClr val="2F2F2F"/>
                </a:solidFill>
                <a:cs typeface="Akrobat"/>
              </a:rPr>
              <a:t>S</a:t>
            </a:r>
            <a:r>
              <a:rPr sz="1800" b="0" dirty="0">
                <a:solidFill>
                  <a:srgbClr val="2F2F2F"/>
                </a:solidFill>
                <a:cs typeface="Akrobat"/>
              </a:rPr>
              <a:t>o</a:t>
            </a:r>
            <a:r>
              <a:rPr sz="1800" b="0" spc="-10" dirty="0">
                <a:solidFill>
                  <a:srgbClr val="2F2F2F"/>
                </a:solidFill>
                <a:cs typeface="Akrobat"/>
              </a:rPr>
              <a:t>c</a:t>
            </a:r>
            <a:r>
              <a:rPr sz="1800" b="0" dirty="0">
                <a:solidFill>
                  <a:srgbClr val="2F2F2F"/>
                </a:solidFill>
                <a:cs typeface="Akrobat"/>
              </a:rPr>
              <a:t>io-</a:t>
            </a:r>
            <a:r>
              <a:rPr sz="1800" b="0" spc="-60" dirty="0">
                <a:solidFill>
                  <a:srgbClr val="2F2F2F"/>
                </a:solidFill>
                <a:cs typeface="Akrobat"/>
              </a:rPr>
              <a:t>E</a:t>
            </a:r>
            <a:r>
              <a:rPr sz="1800" b="0" dirty="0">
                <a:solidFill>
                  <a:srgbClr val="2F2F2F"/>
                </a:solidFill>
                <a:cs typeface="Akrobat"/>
              </a:rPr>
              <a:t>conomic </a:t>
            </a:r>
            <a:r>
              <a:rPr sz="1800" b="0" spc="-20" dirty="0">
                <a:solidFill>
                  <a:srgbClr val="2F2F2F"/>
                </a:solidFill>
                <a:cs typeface="Akrobat"/>
              </a:rPr>
              <a:t>S</a:t>
            </a:r>
            <a:r>
              <a:rPr sz="1800" b="0" dirty="0">
                <a:solidFill>
                  <a:srgbClr val="2F2F2F"/>
                </a:solidFill>
                <a:cs typeface="Akrobat"/>
              </a:rPr>
              <a:t>tudies </a:t>
            </a:r>
            <a:r>
              <a:rPr sz="1800" b="0" spc="-10" dirty="0">
                <a:solidFill>
                  <a:srgbClr val="2F2F2F"/>
                </a:solidFill>
                <a:cs typeface="Akrobat"/>
              </a:rPr>
              <a:t>o</a:t>
            </a:r>
            <a:r>
              <a:rPr sz="1800" b="0" dirty="0">
                <a:solidFill>
                  <a:srgbClr val="2F2F2F"/>
                </a:solidFill>
                <a:cs typeface="Akrobat"/>
              </a:rPr>
              <a:t>f population and </a:t>
            </a:r>
            <a:r>
              <a:rPr sz="1800" b="0" spc="-40" dirty="0">
                <a:solidFill>
                  <a:srgbClr val="2F2F2F"/>
                </a:solidFill>
                <a:cs typeface="Akrobat"/>
              </a:rPr>
              <a:t>o</a:t>
            </a:r>
            <a:r>
              <a:rPr sz="1800" b="0" dirty="0">
                <a:solidFill>
                  <a:srgbClr val="2F2F2F"/>
                </a:solidFill>
                <a:cs typeface="Akrobat"/>
              </a:rPr>
              <a:t>thers</a:t>
            </a:r>
            <a:endParaRPr sz="1800" dirty="0">
              <a:cs typeface="Akrobat"/>
            </a:endParaRPr>
          </a:p>
        </p:txBody>
      </p:sp>
      <p:sp>
        <p:nvSpPr>
          <p:cNvPr id="11" name="object 11"/>
          <p:cNvSpPr txBox="1"/>
          <p:nvPr/>
        </p:nvSpPr>
        <p:spPr>
          <a:xfrm>
            <a:off x="11592055" y="5481699"/>
            <a:ext cx="3725545" cy="2260600"/>
          </a:xfrm>
          <a:prstGeom prst="rect">
            <a:avLst/>
          </a:prstGeom>
        </p:spPr>
        <p:txBody>
          <a:bodyPr vert="horz" wrap="square" lIns="0" tIns="0" rIns="0" bIns="0" rtlCol="0">
            <a:spAutoFit/>
          </a:bodyPr>
          <a:lstStyle/>
          <a:p>
            <a:pPr marL="12700" marR="7620">
              <a:lnSpc>
                <a:spcPct val="100000"/>
              </a:lnSpc>
            </a:pPr>
            <a:r>
              <a:rPr sz="2400" b="1" dirty="0">
                <a:solidFill>
                  <a:srgbClr val="2F2F2F"/>
                </a:solidFill>
                <a:cs typeface="Akrobat Bold"/>
              </a:rPr>
              <a:t>Major g</a:t>
            </a:r>
            <a:r>
              <a:rPr sz="2400" b="1" spc="-60" dirty="0">
                <a:solidFill>
                  <a:srgbClr val="2F2F2F"/>
                </a:solidFill>
                <a:cs typeface="Akrobat Bold"/>
              </a:rPr>
              <a:t>o</a:t>
            </a:r>
            <a:r>
              <a:rPr sz="2400" b="1" dirty="0">
                <a:solidFill>
                  <a:srgbClr val="2F2F2F"/>
                </a:solidFill>
                <a:cs typeface="Akrobat Bold"/>
              </a:rPr>
              <a:t>vernmental In</a:t>
            </a:r>
            <a:r>
              <a:rPr sz="2400" b="1" spc="-5" dirty="0">
                <a:solidFill>
                  <a:srgbClr val="2F2F2F"/>
                </a:solidFill>
                <a:cs typeface="Akrobat Bold"/>
              </a:rPr>
              <a:t>s</a:t>
            </a:r>
            <a:r>
              <a:rPr sz="2400" b="1" dirty="0">
                <a:solidFill>
                  <a:srgbClr val="2F2F2F"/>
                </a:solidFill>
                <a:cs typeface="Akrobat Bold"/>
              </a:rPr>
              <a:t>titutions Among them:</a:t>
            </a:r>
            <a:endParaRPr sz="2400" dirty="0">
              <a:cs typeface="Akrobat Bold"/>
            </a:endParaRPr>
          </a:p>
          <a:p>
            <a:pPr marL="12700">
              <a:lnSpc>
                <a:spcPts val="2320"/>
              </a:lnSpc>
              <a:buClr>
                <a:srgbClr val="C34941"/>
              </a:buClr>
              <a:buFont typeface="Akrobat Black"/>
              <a:buChar char="•"/>
              <a:tabLst>
                <a:tab pos="132080" algn="l"/>
              </a:tabLst>
            </a:pPr>
            <a:r>
              <a:rPr lang="ru-RU" sz="2000" b="0" spc="-75" dirty="0" smtClean="0">
                <a:solidFill>
                  <a:srgbClr val="2F2F2F"/>
                </a:solidFill>
                <a:cs typeface="Akrobat"/>
              </a:rPr>
              <a:t> </a:t>
            </a:r>
            <a:r>
              <a:rPr sz="2000" b="0" spc="-75" dirty="0" smtClean="0">
                <a:solidFill>
                  <a:srgbClr val="2F2F2F"/>
                </a:solidFill>
                <a:cs typeface="Akrobat"/>
              </a:rPr>
              <a:t>T</a:t>
            </a:r>
            <a:r>
              <a:rPr sz="2000" b="0" dirty="0" smtClean="0">
                <a:solidFill>
                  <a:srgbClr val="2F2F2F"/>
                </a:solidFill>
                <a:cs typeface="Akrobat"/>
              </a:rPr>
              <a:t>he </a:t>
            </a:r>
            <a:r>
              <a:rPr sz="2000" b="0" dirty="0">
                <a:solidFill>
                  <a:srgbClr val="2F2F2F"/>
                </a:solidFill>
                <a:cs typeface="Akrobat"/>
              </a:rPr>
              <a:t>Cent</a:t>
            </a:r>
            <a:r>
              <a:rPr sz="2000" b="0" spc="-20" dirty="0">
                <a:solidFill>
                  <a:srgbClr val="2F2F2F"/>
                </a:solidFill>
                <a:cs typeface="Akrobat"/>
              </a:rPr>
              <a:t>r</a:t>
            </a:r>
            <a:r>
              <a:rPr sz="2000" b="0" dirty="0">
                <a:solidFill>
                  <a:srgbClr val="2F2F2F"/>
                </a:solidFill>
                <a:cs typeface="Akrobat"/>
              </a:rPr>
              <a:t>al </a:t>
            </a:r>
            <a:r>
              <a:rPr sz="2000" b="0" spc="-15" dirty="0">
                <a:solidFill>
                  <a:srgbClr val="2F2F2F"/>
                </a:solidFill>
                <a:cs typeface="Akrobat"/>
              </a:rPr>
              <a:t>B</a:t>
            </a:r>
            <a:r>
              <a:rPr sz="2000" b="0" dirty="0">
                <a:solidFill>
                  <a:srgbClr val="2F2F2F"/>
                </a:solidFill>
                <a:cs typeface="Akrobat"/>
              </a:rPr>
              <a:t>ank </a:t>
            </a:r>
            <a:r>
              <a:rPr sz="2000" b="0" spc="-10" dirty="0">
                <a:solidFill>
                  <a:srgbClr val="2F2F2F"/>
                </a:solidFill>
                <a:cs typeface="Akrobat"/>
              </a:rPr>
              <a:t>o</a:t>
            </a:r>
            <a:r>
              <a:rPr sz="2000" b="0" dirty="0">
                <a:solidFill>
                  <a:srgbClr val="2F2F2F"/>
                </a:solidFill>
                <a:cs typeface="Akrobat"/>
              </a:rPr>
              <a:t>f Russia</a:t>
            </a:r>
            <a:endParaRPr sz="2000" dirty="0">
              <a:cs typeface="Akrobat"/>
            </a:endParaRPr>
          </a:p>
          <a:p>
            <a:pPr marL="12700" marR="6350">
              <a:lnSpc>
                <a:spcPct val="100000"/>
              </a:lnSpc>
              <a:buClr>
                <a:srgbClr val="C34941"/>
              </a:buClr>
              <a:buFont typeface="Akrobat Black"/>
              <a:buChar char="•"/>
              <a:tabLst>
                <a:tab pos="132080" algn="l"/>
              </a:tabLst>
            </a:pPr>
            <a:r>
              <a:rPr lang="ru-RU" sz="2000" b="0" dirty="0" smtClean="0">
                <a:solidFill>
                  <a:srgbClr val="2F2F2F"/>
                </a:solidFill>
                <a:cs typeface="Akrobat"/>
              </a:rPr>
              <a:t> </a:t>
            </a:r>
            <a:r>
              <a:rPr sz="2000" b="0" dirty="0" smtClean="0">
                <a:solidFill>
                  <a:srgbClr val="2F2F2F"/>
                </a:solidFill>
                <a:cs typeface="Akrobat"/>
              </a:rPr>
              <a:t>Mosc</a:t>
            </a:r>
            <a:r>
              <a:rPr sz="2000" b="0" spc="-45" dirty="0" smtClean="0">
                <a:solidFill>
                  <a:srgbClr val="2F2F2F"/>
                </a:solidFill>
                <a:cs typeface="Akrobat"/>
              </a:rPr>
              <a:t>o</a:t>
            </a:r>
            <a:r>
              <a:rPr sz="2000" b="0" dirty="0" smtClean="0">
                <a:solidFill>
                  <a:srgbClr val="2F2F2F"/>
                </a:solidFill>
                <a:cs typeface="Akrobat"/>
              </a:rPr>
              <a:t>w </a:t>
            </a:r>
            <a:r>
              <a:rPr sz="2000" b="0" dirty="0">
                <a:solidFill>
                  <a:srgbClr val="2F2F2F"/>
                </a:solidFill>
                <a:cs typeface="Akrobat"/>
              </a:rPr>
              <a:t>Interbank Cur</a:t>
            </a:r>
            <a:r>
              <a:rPr sz="2000" b="0" spc="-20" dirty="0">
                <a:solidFill>
                  <a:srgbClr val="2F2F2F"/>
                </a:solidFill>
                <a:cs typeface="Akrobat"/>
              </a:rPr>
              <a:t>r</a:t>
            </a:r>
            <a:r>
              <a:rPr sz="2000" b="0" dirty="0">
                <a:solidFill>
                  <a:srgbClr val="2F2F2F"/>
                </a:solidFill>
                <a:cs typeface="Akrobat"/>
              </a:rPr>
              <a:t>ency Ex</a:t>
            </a:r>
            <a:r>
              <a:rPr sz="2000" b="0" spc="-10" dirty="0">
                <a:solidFill>
                  <a:srgbClr val="2F2F2F"/>
                </a:solidFill>
                <a:cs typeface="Akrobat"/>
              </a:rPr>
              <a:t>c</a:t>
            </a:r>
            <a:r>
              <a:rPr sz="2000" b="0" dirty="0">
                <a:solidFill>
                  <a:srgbClr val="2F2F2F"/>
                </a:solidFill>
                <a:cs typeface="Akrobat"/>
              </a:rPr>
              <a:t>hange </a:t>
            </a:r>
            <a:r>
              <a:rPr sz="2000" b="0" spc="-60" dirty="0">
                <a:solidFill>
                  <a:srgbClr val="2F2F2F"/>
                </a:solidFill>
                <a:cs typeface="Akrobat"/>
              </a:rPr>
              <a:t>(</a:t>
            </a:r>
            <a:r>
              <a:rPr sz="2000" b="0" dirty="0">
                <a:solidFill>
                  <a:srgbClr val="2F2F2F"/>
                </a:solidFill>
                <a:cs typeface="Akrobat"/>
              </a:rPr>
              <a:t>MIC</a:t>
            </a:r>
            <a:r>
              <a:rPr sz="2000" b="0" spc="-10" dirty="0">
                <a:solidFill>
                  <a:srgbClr val="2F2F2F"/>
                </a:solidFill>
                <a:cs typeface="Akrobat"/>
              </a:rPr>
              <a:t>E</a:t>
            </a:r>
            <a:r>
              <a:rPr sz="2000" b="0" dirty="0">
                <a:solidFill>
                  <a:srgbClr val="2F2F2F"/>
                </a:solidFill>
                <a:cs typeface="Akrobat"/>
              </a:rPr>
              <a:t>X)</a:t>
            </a:r>
            <a:endParaRPr sz="2000" dirty="0">
              <a:cs typeface="Akrobat"/>
            </a:endParaRPr>
          </a:p>
          <a:p>
            <a:pPr marL="12700" marR="461645">
              <a:lnSpc>
                <a:spcPct val="100000"/>
              </a:lnSpc>
              <a:buClr>
                <a:srgbClr val="C34941"/>
              </a:buClr>
              <a:buFont typeface="Akrobat Black"/>
              <a:buChar char="•"/>
              <a:tabLst>
                <a:tab pos="132080" algn="l"/>
              </a:tabLst>
            </a:pPr>
            <a:r>
              <a:rPr lang="ru-RU" sz="2000" b="0" spc="-55" dirty="0" smtClean="0">
                <a:solidFill>
                  <a:srgbClr val="2F2F2F"/>
                </a:solidFill>
                <a:cs typeface="Akrobat"/>
              </a:rPr>
              <a:t> </a:t>
            </a:r>
            <a:r>
              <a:rPr sz="2000" b="0" spc="-55" dirty="0" smtClean="0">
                <a:solidFill>
                  <a:srgbClr val="2F2F2F"/>
                </a:solidFill>
                <a:cs typeface="Akrobat"/>
              </a:rPr>
              <a:t>F</a:t>
            </a:r>
            <a:r>
              <a:rPr sz="2000" b="0" dirty="0" smtClean="0">
                <a:solidFill>
                  <a:srgbClr val="2F2F2F"/>
                </a:solidFill>
                <a:cs typeface="Akrobat"/>
              </a:rPr>
              <a:t>ede</a:t>
            </a:r>
            <a:r>
              <a:rPr sz="2000" b="0" spc="-20" dirty="0" smtClean="0">
                <a:solidFill>
                  <a:srgbClr val="2F2F2F"/>
                </a:solidFill>
                <a:cs typeface="Akrobat"/>
              </a:rPr>
              <a:t>r</a:t>
            </a:r>
            <a:r>
              <a:rPr sz="2000" b="0" dirty="0" smtClean="0">
                <a:solidFill>
                  <a:srgbClr val="2F2F2F"/>
                </a:solidFill>
                <a:cs typeface="Akrobat"/>
              </a:rPr>
              <a:t>al </a:t>
            </a:r>
            <a:r>
              <a:rPr sz="2000" b="0" spc="-30" dirty="0">
                <a:solidFill>
                  <a:srgbClr val="2F2F2F"/>
                </a:solidFill>
                <a:cs typeface="Akrobat"/>
              </a:rPr>
              <a:t>F</a:t>
            </a:r>
            <a:r>
              <a:rPr sz="2000" b="0" dirty="0">
                <a:solidFill>
                  <a:srgbClr val="2F2F2F"/>
                </a:solidFill>
                <a:cs typeface="Akrobat"/>
              </a:rPr>
              <a:t>inan</a:t>
            </a:r>
            <a:r>
              <a:rPr sz="2000" b="0" spc="-10" dirty="0">
                <a:solidFill>
                  <a:srgbClr val="2F2F2F"/>
                </a:solidFill>
                <a:cs typeface="Akrobat"/>
              </a:rPr>
              <a:t>c</a:t>
            </a:r>
            <a:r>
              <a:rPr sz="2000" b="0" dirty="0">
                <a:solidFill>
                  <a:srgbClr val="2F2F2F"/>
                </a:solidFill>
                <a:cs typeface="Akrobat"/>
              </a:rPr>
              <a:t>ial Mar</a:t>
            </a:r>
            <a:r>
              <a:rPr sz="2000" b="0" spc="-40" dirty="0">
                <a:solidFill>
                  <a:srgbClr val="2F2F2F"/>
                </a:solidFill>
                <a:cs typeface="Akrobat"/>
              </a:rPr>
              <a:t>k</a:t>
            </a:r>
            <a:r>
              <a:rPr sz="2000" b="0" dirty="0">
                <a:solidFill>
                  <a:srgbClr val="2F2F2F"/>
                </a:solidFill>
                <a:cs typeface="Akrobat"/>
              </a:rPr>
              <a:t>ets </a:t>
            </a:r>
            <a:r>
              <a:rPr sz="2000" b="0" spc="-5" dirty="0">
                <a:solidFill>
                  <a:srgbClr val="2F2F2F"/>
                </a:solidFill>
                <a:cs typeface="Akrobat"/>
              </a:rPr>
              <a:t>S</a:t>
            </a:r>
            <a:r>
              <a:rPr sz="2000" b="0" dirty="0">
                <a:solidFill>
                  <a:srgbClr val="2F2F2F"/>
                </a:solidFill>
                <a:cs typeface="Akrobat"/>
              </a:rPr>
              <a:t>ervice </a:t>
            </a:r>
            <a:r>
              <a:rPr sz="2000" b="0" spc="-10" dirty="0">
                <a:solidFill>
                  <a:srgbClr val="2F2F2F"/>
                </a:solidFill>
                <a:cs typeface="Akrobat"/>
              </a:rPr>
              <a:t>o</a:t>
            </a:r>
            <a:r>
              <a:rPr sz="2000" b="0" dirty="0">
                <a:solidFill>
                  <a:srgbClr val="2F2F2F"/>
                </a:solidFill>
                <a:cs typeface="Akrobat"/>
              </a:rPr>
              <a:t>f Russia </a:t>
            </a:r>
            <a:r>
              <a:rPr sz="2000" b="0" spc="-60" dirty="0">
                <a:solidFill>
                  <a:srgbClr val="2F2F2F"/>
                </a:solidFill>
                <a:cs typeface="Akrobat"/>
              </a:rPr>
              <a:t>(</a:t>
            </a:r>
            <a:r>
              <a:rPr sz="2000" b="0" dirty="0">
                <a:solidFill>
                  <a:srgbClr val="2F2F2F"/>
                </a:solidFill>
                <a:cs typeface="Akrobat"/>
              </a:rPr>
              <a:t>FFM</a:t>
            </a:r>
            <a:r>
              <a:rPr sz="2000" b="0" spc="-60" dirty="0">
                <a:solidFill>
                  <a:srgbClr val="2F2F2F"/>
                </a:solidFill>
                <a:cs typeface="Akrobat"/>
              </a:rPr>
              <a:t>S</a:t>
            </a:r>
            <a:r>
              <a:rPr sz="2000" b="0" dirty="0">
                <a:solidFill>
                  <a:srgbClr val="2F2F2F"/>
                </a:solidFill>
                <a:cs typeface="Akrobat"/>
              </a:rPr>
              <a:t>)</a:t>
            </a:r>
            <a:endParaRPr sz="2000" dirty="0">
              <a:cs typeface="Akrobat"/>
            </a:endParaRPr>
          </a:p>
        </p:txBody>
      </p:sp>
      <p:sp>
        <p:nvSpPr>
          <p:cNvPr id="13" name="Заголовок 1"/>
          <p:cNvSpPr>
            <a:spLocks noGrp="1"/>
          </p:cNvSpPr>
          <p:nvPr>
            <p:ph type="title"/>
          </p:nvPr>
        </p:nvSpPr>
        <p:spPr>
          <a:xfrm>
            <a:off x="1473413" y="497054"/>
            <a:ext cx="13309173" cy="507831"/>
          </a:xfrm>
        </p:spPr>
        <p:txBody>
          <a:bodyPr/>
          <a:lstStyle/>
          <a:p>
            <a:r>
              <a:rPr lang="en-US" dirty="0">
                <a:latin typeface="+mj-lt"/>
              </a:rPr>
              <a:t>The foundation of the MSE MSU was actively supported by:</a:t>
            </a:r>
            <a:endParaRPr lang="ru-RU"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5" name="object 5"/>
          <p:cNvSpPr txBox="1"/>
          <p:nvPr/>
        </p:nvSpPr>
        <p:spPr>
          <a:xfrm>
            <a:off x="5537200" y="2374063"/>
            <a:ext cx="9884844" cy="2980303"/>
          </a:xfrm>
          <a:prstGeom prst="rect">
            <a:avLst/>
          </a:prstGeom>
        </p:spPr>
        <p:txBody>
          <a:bodyPr vert="horz" wrap="square" lIns="0" tIns="0" rIns="0" bIns="0" rtlCol="0">
            <a:spAutoFit/>
          </a:bodyPr>
          <a:lstStyle/>
          <a:p>
            <a:pPr marR="18415" algn="r"/>
            <a:r>
              <a:rPr sz="2400" b="1" dirty="0">
                <a:solidFill>
                  <a:srgbClr val="C34841"/>
                </a:solidFill>
                <a:cs typeface="Akrobat Black"/>
              </a:rPr>
              <a:t>Georgii B. Kleiner</a:t>
            </a:r>
            <a:endParaRPr sz="2400" dirty="0">
              <a:cs typeface="Akrobat Black"/>
            </a:endParaRPr>
          </a:p>
          <a:p>
            <a:pPr algn="r">
              <a:spcBef>
                <a:spcPts val="66"/>
              </a:spcBef>
            </a:pPr>
            <a:endParaRPr sz="2400" dirty="0"/>
          </a:p>
          <a:p>
            <a:pPr marR="6350" algn="r"/>
            <a:r>
              <a:rPr sz="2400" b="1" dirty="0">
                <a:solidFill>
                  <a:srgbClr val="2E2E2E"/>
                </a:solidFill>
                <a:cs typeface="Akrobat Bold"/>
              </a:rPr>
              <a:t>Deputy Scientific Director, Central Economics and Mathematics Institute RAS,</a:t>
            </a:r>
            <a:endParaRPr sz="2400" dirty="0">
              <a:cs typeface="Akrobat Bold"/>
            </a:endParaRPr>
          </a:p>
          <a:p>
            <a:pPr marL="5735955" marR="17145" indent="-10160" algn="r">
              <a:spcBef>
                <a:spcPts val="105"/>
              </a:spcBef>
            </a:pPr>
            <a:r>
              <a:rPr sz="2400" b="1" dirty="0">
                <a:solidFill>
                  <a:srgbClr val="2E2E2E"/>
                </a:solidFill>
                <a:cs typeface="Akrobat Bold"/>
              </a:rPr>
              <a:t>Corresponding Member of RAS, Doctor (Economics), Professor.</a:t>
            </a:r>
            <a:endParaRPr sz="2400" dirty="0">
              <a:cs typeface="Akrobat Bold"/>
            </a:endParaRPr>
          </a:p>
          <a:p>
            <a:pPr algn="r">
              <a:spcBef>
                <a:spcPts val="4"/>
              </a:spcBef>
            </a:pPr>
            <a:endParaRPr sz="2400" dirty="0"/>
          </a:p>
          <a:p>
            <a:pPr marR="17780" algn="r"/>
            <a:r>
              <a:rPr sz="2400" b="1" dirty="0">
                <a:solidFill>
                  <a:srgbClr val="2E2E2E"/>
                </a:solidFill>
                <a:cs typeface="Akrobat Bold"/>
              </a:rPr>
              <a:t>He holds a course of lectures on Firm Theory</a:t>
            </a:r>
            <a:endParaRPr sz="2400" dirty="0">
              <a:cs typeface="Akrobat Bold"/>
            </a:endParaRPr>
          </a:p>
          <a:p>
            <a:pPr marR="18415" algn="r"/>
            <a:r>
              <a:rPr sz="2400" b="1" dirty="0">
                <a:solidFill>
                  <a:srgbClr val="2E2E2E"/>
                </a:solidFill>
                <a:cs typeface="Akrobat Bold"/>
              </a:rPr>
              <a:t>and Strategic Planning.</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Our Leading Faculty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5" name="object 5"/>
          <p:cNvSpPr txBox="1"/>
          <p:nvPr/>
        </p:nvSpPr>
        <p:spPr>
          <a:xfrm>
            <a:off x="7137401" y="2374063"/>
            <a:ext cx="8271936" cy="3336811"/>
          </a:xfrm>
          <a:prstGeom prst="rect">
            <a:avLst/>
          </a:prstGeom>
        </p:spPr>
        <p:txBody>
          <a:bodyPr vert="horz" wrap="square" lIns="0" tIns="0" rIns="0" bIns="0" rtlCol="0">
            <a:spAutoFit/>
          </a:bodyPr>
          <a:lstStyle/>
          <a:p>
            <a:pPr marR="6350" algn="r"/>
            <a:r>
              <a:rPr sz="2400" b="1" dirty="0">
                <a:solidFill>
                  <a:srgbClr val="C34941"/>
                </a:solidFill>
                <a:cs typeface="Akrobat Black"/>
              </a:rPr>
              <a:t>Viktor B. Kuvaldin</a:t>
            </a:r>
            <a:endParaRPr sz="2400" dirty="0">
              <a:cs typeface="Akrobat Black"/>
            </a:endParaRPr>
          </a:p>
          <a:p>
            <a:pPr algn="r">
              <a:spcBef>
                <a:spcPts val="66"/>
              </a:spcBef>
            </a:pPr>
            <a:endParaRPr sz="2400" dirty="0"/>
          </a:p>
          <a:p>
            <a:pPr marR="6350" algn="r"/>
            <a:r>
              <a:rPr sz="2400" b="1" dirty="0">
                <a:solidFill>
                  <a:srgbClr val="2F2F2F"/>
                </a:solidFill>
                <a:cs typeface="Akrobat Bold"/>
              </a:rPr>
              <a:t>Head of MSE Department of Social Disciplines and Humanities,</a:t>
            </a:r>
            <a:endParaRPr sz="2400" dirty="0">
              <a:cs typeface="Akrobat Bold"/>
            </a:endParaRPr>
          </a:p>
          <a:p>
            <a:pPr marR="6350" algn="r"/>
            <a:r>
              <a:rPr sz="2400" b="1" dirty="0">
                <a:solidFill>
                  <a:srgbClr val="2F2F2F"/>
                </a:solidFill>
                <a:cs typeface="Akrobat Bold"/>
              </a:rPr>
              <a:t>Doctor (History), Professor.</a:t>
            </a:r>
            <a:endParaRPr sz="2400" dirty="0">
              <a:cs typeface="Akrobat Bold"/>
            </a:endParaRPr>
          </a:p>
          <a:p>
            <a:pPr algn="r">
              <a:spcBef>
                <a:spcPts val="6"/>
              </a:spcBef>
            </a:pPr>
            <a:endParaRPr sz="2400" dirty="0"/>
          </a:p>
          <a:p>
            <a:pPr marL="2235835" marR="6350" indent="1352550" algn="r"/>
            <a:r>
              <a:rPr sz="2400" b="1" dirty="0">
                <a:solidFill>
                  <a:srgbClr val="2F2F2F"/>
                </a:solidFill>
                <a:cs typeface="Akrobat Bold"/>
              </a:rPr>
              <a:t>He reads two courses of lectures entitled The Making of the Global World: Political and Economic History 20th Century, The Global World: Economy and Politics.</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Our Leading Faculty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5" name="object 5"/>
          <p:cNvSpPr txBox="1"/>
          <p:nvPr/>
        </p:nvSpPr>
        <p:spPr>
          <a:xfrm>
            <a:off x="5918200" y="2374063"/>
            <a:ext cx="9491059" cy="4457631"/>
          </a:xfrm>
          <a:prstGeom prst="rect">
            <a:avLst/>
          </a:prstGeom>
        </p:spPr>
        <p:txBody>
          <a:bodyPr vert="horz" wrap="square" lIns="0" tIns="0" rIns="0" bIns="0" rtlCol="0">
            <a:spAutoFit/>
          </a:bodyPr>
          <a:lstStyle/>
          <a:p>
            <a:pPr marR="77470" algn="r"/>
            <a:r>
              <a:rPr sz="2400" b="1" dirty="0">
                <a:solidFill>
                  <a:srgbClr val="C34941"/>
                </a:solidFill>
                <a:cs typeface="Akrobat Black"/>
              </a:rPr>
              <a:t>Viktor M. Polterovich</a:t>
            </a:r>
            <a:endParaRPr sz="2400" dirty="0">
              <a:cs typeface="Akrobat Black"/>
            </a:endParaRPr>
          </a:p>
          <a:p>
            <a:pPr algn="r">
              <a:spcBef>
                <a:spcPts val="66"/>
              </a:spcBef>
            </a:pPr>
            <a:endParaRPr sz="2400" dirty="0"/>
          </a:p>
          <a:p>
            <a:pPr marL="12700" algn="r"/>
            <a:r>
              <a:rPr sz="2400" b="1" dirty="0">
                <a:solidFill>
                  <a:srgbClr val="2F2F2F"/>
                </a:solidFill>
                <a:cs typeface="Akrobat Bold"/>
              </a:rPr>
              <a:t>MSE MSU Deputy Director for Masters, PhD and Post-graduate Programs,</a:t>
            </a:r>
            <a:endParaRPr sz="2400" dirty="0">
              <a:cs typeface="Akrobat Bold"/>
            </a:endParaRPr>
          </a:p>
          <a:p>
            <a:pPr marL="2788285" marR="6350" indent="-6985" algn="r">
              <a:spcBef>
                <a:spcPts val="105"/>
              </a:spcBef>
            </a:pPr>
            <a:r>
              <a:rPr sz="2400" b="1" dirty="0">
                <a:solidFill>
                  <a:srgbClr val="2F2F2F"/>
                </a:solidFill>
                <a:cs typeface="Akrobat Bold"/>
              </a:rPr>
              <a:t>Head of the Mathematic and Economic Laboratory, Central Economics and Mathematics Institute RAS,</a:t>
            </a:r>
            <a:endParaRPr sz="2400" dirty="0">
              <a:cs typeface="Akrobat Bold"/>
            </a:endParaRPr>
          </a:p>
          <a:p>
            <a:pPr marL="5219065" marR="6350" indent="1380490" algn="r"/>
            <a:r>
              <a:rPr sz="2400" b="1" dirty="0">
                <a:solidFill>
                  <a:srgbClr val="2F2F2F"/>
                </a:solidFill>
                <a:cs typeface="Akrobat Bold"/>
              </a:rPr>
              <a:t>Full Member of RAS, Doctor (Economics), Professor.</a:t>
            </a:r>
            <a:endParaRPr sz="2400" dirty="0">
              <a:cs typeface="Akrobat Bold"/>
            </a:endParaRPr>
          </a:p>
          <a:p>
            <a:pPr marL="1186815" algn="r"/>
            <a:r>
              <a:rPr sz="2400" b="1" dirty="0">
                <a:solidFill>
                  <a:srgbClr val="2F2F2F"/>
                </a:solidFill>
                <a:cs typeface="Akrobat Bold"/>
              </a:rPr>
              <a:t>Member of the UN Committee for Development Policy (CDP UN).</a:t>
            </a:r>
            <a:endParaRPr sz="2400" dirty="0">
              <a:cs typeface="Akrobat Bold"/>
            </a:endParaRPr>
          </a:p>
          <a:p>
            <a:pPr algn="r">
              <a:spcBef>
                <a:spcPts val="6"/>
              </a:spcBef>
            </a:pPr>
            <a:endParaRPr sz="2400" dirty="0"/>
          </a:p>
          <a:p>
            <a:pPr marL="1503045" marR="6350" indent="3469004" algn="r"/>
            <a:r>
              <a:rPr sz="2400" b="1" dirty="0">
                <a:solidFill>
                  <a:srgbClr val="2F2F2F"/>
                </a:solidFill>
                <a:cs typeface="Akrobat Bold"/>
              </a:rPr>
              <a:t>He holds two courses of lectures on Modern Mathematical Instruments for Economic Analysis,</a:t>
            </a:r>
            <a:endParaRPr sz="2400" dirty="0">
              <a:cs typeface="Akrobat Bold"/>
            </a:endParaRPr>
          </a:p>
          <a:p>
            <a:pPr marL="4585970" algn="r"/>
            <a:r>
              <a:rPr sz="2400" b="1" dirty="0">
                <a:solidFill>
                  <a:srgbClr val="2F2F2F"/>
                </a:solidFill>
                <a:cs typeface="Akrobat Bold"/>
              </a:rPr>
              <a:t>and on Theory of Economic Reforms</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Our Leading Faculty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5" name="object 5"/>
          <p:cNvSpPr txBox="1"/>
          <p:nvPr/>
        </p:nvSpPr>
        <p:spPr>
          <a:xfrm>
            <a:off x="5613401" y="2374063"/>
            <a:ext cx="9796016" cy="3718967"/>
          </a:xfrm>
          <a:prstGeom prst="rect">
            <a:avLst/>
          </a:prstGeom>
        </p:spPr>
        <p:txBody>
          <a:bodyPr vert="horz" wrap="square" lIns="0" tIns="0" rIns="0" bIns="0" rtlCol="0">
            <a:spAutoFit/>
          </a:bodyPr>
          <a:lstStyle/>
          <a:p>
            <a:pPr marR="6350" algn="r"/>
            <a:r>
              <a:rPr sz="2400" b="1" dirty="0">
                <a:solidFill>
                  <a:srgbClr val="C34941"/>
                </a:solidFill>
                <a:cs typeface="Akrobat Black"/>
              </a:rPr>
              <a:t>Alexander J. Rubinshtejn</a:t>
            </a:r>
            <a:endParaRPr sz="2400" dirty="0">
              <a:cs typeface="Akrobat Black"/>
            </a:endParaRPr>
          </a:p>
          <a:p>
            <a:pPr algn="r">
              <a:spcBef>
                <a:spcPts val="66"/>
              </a:spcBef>
            </a:pPr>
            <a:endParaRPr sz="2400" dirty="0"/>
          </a:p>
          <a:p>
            <a:pPr marR="6350" algn="r"/>
            <a:r>
              <a:rPr sz="2400" b="1" dirty="0">
                <a:solidFill>
                  <a:srgbClr val="2F2F2F"/>
                </a:solidFill>
                <a:cs typeface="Akrobat Bold"/>
              </a:rPr>
              <a:t>Head of the Scientific Division for the Theoretical Economics,</a:t>
            </a:r>
            <a:endParaRPr sz="2400" dirty="0">
              <a:cs typeface="Akrobat Bold"/>
            </a:endParaRPr>
          </a:p>
          <a:p>
            <a:pPr marL="12700" marR="6350" indent="5561965" algn="r">
              <a:spcBef>
                <a:spcPts val="105"/>
              </a:spcBef>
            </a:pPr>
            <a:r>
              <a:rPr sz="2400" b="1" dirty="0">
                <a:solidFill>
                  <a:srgbClr val="2F2F2F"/>
                </a:solidFill>
                <a:cs typeface="Akrobat Bold"/>
              </a:rPr>
              <a:t>Institute of Economics (IE) RAS. Head of the Chair of Economy and Management, V.I. Nemirovich - Danchenko</a:t>
            </a:r>
            <a:endParaRPr sz="2400" dirty="0">
              <a:cs typeface="Akrobat Bold"/>
            </a:endParaRPr>
          </a:p>
          <a:p>
            <a:pPr marL="2659380" marR="6350" indent="1000125" algn="r"/>
            <a:r>
              <a:rPr sz="2400" b="1" dirty="0">
                <a:solidFill>
                  <a:srgbClr val="2F2F2F"/>
                </a:solidFill>
                <a:cs typeface="Akrobat Bold"/>
              </a:rPr>
              <a:t>Theater School (Higher Educational Institution) attached to A. P. Chekhov Moscow Art Theatre, Candidate (Economics), Doctor (Philosophy), Professor.</a:t>
            </a:r>
            <a:endParaRPr sz="2400" dirty="0">
              <a:cs typeface="Akrobat Bold"/>
            </a:endParaRPr>
          </a:p>
          <a:p>
            <a:pPr algn="r">
              <a:spcBef>
                <a:spcPts val="4"/>
              </a:spcBef>
            </a:pPr>
            <a:endParaRPr sz="2400" dirty="0"/>
          </a:p>
          <a:p>
            <a:pPr marR="6350" algn="r"/>
            <a:r>
              <a:rPr sz="2400" b="1" dirty="0">
                <a:solidFill>
                  <a:srgbClr val="2F2F2F"/>
                </a:solidFill>
                <a:cs typeface="Akrobat Bold"/>
              </a:rPr>
              <a:t>He holds a course of lectures on Economic Sociodynamics.</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Our Leading Faculty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5" name="object 5"/>
          <p:cNvSpPr txBox="1"/>
          <p:nvPr/>
        </p:nvSpPr>
        <p:spPr>
          <a:xfrm>
            <a:off x="1041400" y="2374063"/>
            <a:ext cx="14388937" cy="5183470"/>
          </a:xfrm>
          <a:prstGeom prst="rect">
            <a:avLst/>
          </a:prstGeom>
        </p:spPr>
        <p:txBody>
          <a:bodyPr vert="horz" wrap="square" lIns="0" tIns="0" rIns="0" bIns="0" rtlCol="0">
            <a:spAutoFit/>
          </a:bodyPr>
          <a:lstStyle/>
          <a:p>
            <a:pPr marR="26670" algn="r">
              <a:tabLst>
                <a:tab pos="817880" algn="l"/>
              </a:tabLst>
            </a:pPr>
            <a:r>
              <a:rPr sz="2400" b="1" dirty="0">
                <a:solidFill>
                  <a:srgbClr val="C34841"/>
                </a:solidFill>
                <a:cs typeface="Akrobat Black"/>
              </a:rPr>
              <a:t>Dean	Fantazzini</a:t>
            </a:r>
            <a:endParaRPr sz="2400" dirty="0">
              <a:cs typeface="Akrobat Black"/>
            </a:endParaRPr>
          </a:p>
          <a:p>
            <a:pPr algn="r">
              <a:spcBef>
                <a:spcPts val="66"/>
              </a:spcBef>
            </a:pPr>
            <a:endParaRPr sz="2400" dirty="0"/>
          </a:p>
          <a:p>
            <a:pPr marL="7369175" marR="27305" indent="1003300" algn="r"/>
            <a:r>
              <a:rPr sz="2400" b="1" dirty="0">
                <a:solidFill>
                  <a:srgbClr val="2E2E2E"/>
                </a:solidFill>
                <a:cs typeface="Akrobat Bold"/>
              </a:rPr>
              <a:t>Professor of the Department of Econometrics and Mathematical Methods in Economics of MSE MSU,</a:t>
            </a:r>
            <a:endParaRPr sz="2400" dirty="0">
              <a:cs typeface="Akrobat Bold"/>
            </a:endParaRPr>
          </a:p>
          <a:p>
            <a:pPr marR="26670" algn="r"/>
            <a:r>
              <a:rPr sz="2400" b="1" dirty="0">
                <a:solidFill>
                  <a:srgbClr val="2E2E2E"/>
                </a:solidFill>
                <a:cs typeface="Akrobat Bold"/>
              </a:rPr>
              <a:t>Deputy Head of this Department.</a:t>
            </a:r>
            <a:endParaRPr sz="2400" dirty="0">
              <a:cs typeface="Akrobat Bold"/>
            </a:endParaRPr>
          </a:p>
          <a:p>
            <a:pPr marL="36830" indent="11640820" algn="r"/>
            <a:r>
              <a:rPr lang="en-US" sz="2400" b="1" dirty="0" smtClean="0">
                <a:solidFill>
                  <a:srgbClr val="2E2E2E"/>
                </a:solidFill>
                <a:cs typeface="Akrobat Bold"/>
              </a:rPr>
              <a:t>Doctor </a:t>
            </a:r>
            <a:r>
              <a:rPr sz="2400" b="1" dirty="0" smtClean="0">
                <a:solidFill>
                  <a:srgbClr val="2E2E2E"/>
                </a:solidFill>
                <a:cs typeface="Akrobat Bold"/>
              </a:rPr>
              <a:t>in Economics</a:t>
            </a:r>
            <a:endParaRPr sz="2400" dirty="0">
              <a:cs typeface="Akrobat Bold"/>
            </a:endParaRPr>
          </a:p>
          <a:p>
            <a:pPr algn="r"/>
            <a:endParaRPr sz="2400" dirty="0"/>
          </a:p>
          <a:p>
            <a:pPr algn="r">
              <a:spcBef>
                <a:spcPts val="19"/>
              </a:spcBef>
            </a:pPr>
            <a:endParaRPr sz="2400" dirty="0"/>
          </a:p>
          <a:p>
            <a:pPr marL="12700" marR="6350" indent="24130" algn="r">
              <a:tabLst>
                <a:tab pos="9457055" algn="l"/>
              </a:tabLst>
            </a:pPr>
            <a:r>
              <a:rPr sz="2400" b="1" dirty="0">
                <a:solidFill>
                  <a:srgbClr val="2E2E2E"/>
                </a:solidFill>
                <a:cs typeface="Akrobat Bold"/>
              </a:rPr>
              <a:t>He was research fellow at the Chair for Economics and </a:t>
            </a:r>
            <a:r>
              <a:rPr sz="2400" b="1" dirty="0" smtClean="0">
                <a:solidFill>
                  <a:srgbClr val="2E2E2E"/>
                </a:solidFill>
                <a:cs typeface="Akrobat Bold"/>
              </a:rPr>
              <a:t>Econometrics,</a:t>
            </a:r>
            <a:endParaRPr lang="ru-RU" sz="2400" b="1" dirty="0" smtClean="0">
              <a:solidFill>
                <a:srgbClr val="2E2E2E"/>
              </a:solidFill>
              <a:cs typeface="Akrobat Bold"/>
            </a:endParaRPr>
          </a:p>
          <a:p>
            <a:pPr marL="12700" marR="6350" indent="24130" algn="r">
              <a:tabLst>
                <a:tab pos="9457055" algn="l"/>
              </a:tabLst>
            </a:pPr>
            <a:r>
              <a:rPr sz="2400" b="1" dirty="0" smtClean="0">
                <a:solidFill>
                  <a:srgbClr val="2E2E2E"/>
                </a:solidFill>
                <a:cs typeface="Akrobat Bold"/>
              </a:rPr>
              <a:t>University </a:t>
            </a:r>
            <a:r>
              <a:rPr sz="2400" b="1" dirty="0">
                <a:solidFill>
                  <a:srgbClr val="2E2E2E"/>
                </a:solidFill>
                <a:cs typeface="Akrobat Bold"/>
              </a:rPr>
              <a:t>of Konstanz (Germany) and at the Department of Statistics and Applied </a:t>
            </a:r>
            <a:r>
              <a:rPr sz="2400" b="1" dirty="0" smtClean="0">
                <a:solidFill>
                  <a:srgbClr val="2E2E2E"/>
                </a:solidFill>
                <a:cs typeface="Akrobat Bold"/>
              </a:rPr>
              <a:t>Economics,</a:t>
            </a:r>
            <a:endParaRPr lang="ru-RU" sz="2400" b="1" dirty="0" smtClean="0">
              <a:solidFill>
                <a:srgbClr val="2E2E2E"/>
              </a:solidFill>
              <a:cs typeface="Akrobat Bold"/>
            </a:endParaRPr>
          </a:p>
          <a:p>
            <a:pPr marL="12700" marR="6350" indent="24130" algn="r">
              <a:tabLst>
                <a:tab pos="9457055" algn="l"/>
              </a:tabLst>
            </a:pPr>
            <a:r>
              <a:rPr sz="2400" b="1" dirty="0" smtClean="0">
                <a:solidFill>
                  <a:srgbClr val="2E2E2E"/>
                </a:solidFill>
                <a:cs typeface="Akrobat Bold"/>
              </a:rPr>
              <a:t>University </a:t>
            </a:r>
            <a:r>
              <a:rPr sz="2400" b="1" dirty="0">
                <a:solidFill>
                  <a:srgbClr val="2E2E2E"/>
                </a:solidFill>
                <a:cs typeface="Akrobat Bold"/>
              </a:rPr>
              <a:t>of </a:t>
            </a:r>
            <a:r>
              <a:rPr sz="2400" b="1" dirty="0" smtClean="0">
                <a:solidFill>
                  <a:srgbClr val="2E2E2E"/>
                </a:solidFill>
                <a:cs typeface="Akrobat Bold"/>
              </a:rPr>
              <a:t>Pavia</a:t>
            </a:r>
            <a:r>
              <a:rPr lang="ru-RU" sz="2400" b="1" dirty="0" smtClean="0">
                <a:solidFill>
                  <a:srgbClr val="2E2E2E"/>
                </a:solidFill>
                <a:cs typeface="Akrobat Bold"/>
              </a:rPr>
              <a:t> </a:t>
            </a:r>
            <a:r>
              <a:rPr sz="2400" b="1" dirty="0" smtClean="0">
                <a:solidFill>
                  <a:srgbClr val="2E2E2E"/>
                </a:solidFill>
                <a:cs typeface="Akrobat Bold"/>
              </a:rPr>
              <a:t>(Italy). Specialist </a:t>
            </a:r>
            <a:r>
              <a:rPr sz="2400" b="1" dirty="0">
                <a:solidFill>
                  <a:srgbClr val="2E2E2E"/>
                </a:solidFill>
                <a:cs typeface="Akrobat Bold"/>
              </a:rPr>
              <a:t>in the time series analysis,</a:t>
            </a:r>
            <a:endParaRPr sz="2400" dirty="0">
              <a:cs typeface="Akrobat Bold"/>
            </a:endParaRPr>
          </a:p>
          <a:p>
            <a:pPr marR="25400" algn="r"/>
            <a:r>
              <a:rPr sz="2400" b="1" dirty="0">
                <a:solidFill>
                  <a:srgbClr val="2E2E2E"/>
                </a:solidFill>
                <a:cs typeface="Akrobat Bold"/>
              </a:rPr>
              <a:t>financial econometrics, multivariate dependence in finance and economics.</a:t>
            </a:r>
            <a:endParaRPr sz="2400" dirty="0">
              <a:cs typeface="Akrobat Bold"/>
            </a:endParaRPr>
          </a:p>
          <a:p>
            <a:pPr algn="r">
              <a:spcBef>
                <a:spcPts val="6"/>
              </a:spcBef>
            </a:pPr>
            <a:endParaRPr sz="2400" dirty="0"/>
          </a:p>
          <a:p>
            <a:pPr marR="25400" algn="r"/>
            <a:r>
              <a:rPr sz="2400" b="1" dirty="0">
                <a:solidFill>
                  <a:srgbClr val="2E2E2E"/>
                </a:solidFill>
                <a:cs typeface="Akrobat Bold"/>
              </a:rPr>
              <a:t>He holds a course of lectures (in English) on Modern Methods of Time Series Analysis.</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Our Leading Faculty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9"/>
            <a:ext cx="2540000" cy="2540004"/>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5" name="object 5"/>
          <p:cNvSpPr txBox="1"/>
          <p:nvPr/>
        </p:nvSpPr>
        <p:spPr>
          <a:xfrm>
            <a:off x="7823200" y="2374063"/>
            <a:ext cx="7586156" cy="2228815"/>
          </a:xfrm>
          <a:prstGeom prst="rect">
            <a:avLst/>
          </a:prstGeom>
        </p:spPr>
        <p:txBody>
          <a:bodyPr vert="horz" wrap="square" lIns="0" tIns="0" rIns="0" bIns="0" rtlCol="0">
            <a:spAutoFit/>
          </a:bodyPr>
          <a:lstStyle/>
          <a:p>
            <a:pPr marL="4821555" algn="r"/>
            <a:r>
              <a:rPr sz="2400" b="1" dirty="0">
                <a:solidFill>
                  <a:srgbClr val="C34941"/>
                </a:solidFill>
                <a:cs typeface="Akrobat Black"/>
              </a:rPr>
              <a:t>Yuri A. Scherbanin</a:t>
            </a:r>
            <a:endParaRPr sz="2400" dirty="0">
              <a:cs typeface="Akrobat Black"/>
            </a:endParaRPr>
          </a:p>
          <a:p>
            <a:pPr algn="r">
              <a:spcBef>
                <a:spcPts val="66"/>
              </a:spcBef>
            </a:pPr>
            <a:endParaRPr sz="2400" dirty="0"/>
          </a:p>
          <a:p>
            <a:pPr marL="12700" algn="r"/>
            <a:r>
              <a:rPr sz="2400" b="1" dirty="0">
                <a:solidFill>
                  <a:srgbClr val="2F2F2F"/>
                </a:solidFill>
                <a:cs typeface="Akrobat Bold"/>
              </a:rPr>
              <a:t>Head of Laboratory, Institute of Economic Forecasting RAS,</a:t>
            </a:r>
            <a:endParaRPr sz="2400" dirty="0">
              <a:cs typeface="Akrobat Bold"/>
            </a:endParaRPr>
          </a:p>
          <a:p>
            <a:pPr marL="1257300" indent="2199640" algn="r"/>
            <a:r>
              <a:rPr sz="2400" b="1" dirty="0">
                <a:solidFill>
                  <a:srgbClr val="2F2F2F"/>
                </a:solidFill>
                <a:cs typeface="Akrobat Bold"/>
              </a:rPr>
              <a:t>Doctor (Economics), Professor.</a:t>
            </a:r>
            <a:endParaRPr sz="2400" dirty="0">
              <a:cs typeface="Akrobat Bold"/>
            </a:endParaRPr>
          </a:p>
          <a:p>
            <a:pPr algn="r">
              <a:spcBef>
                <a:spcPts val="6"/>
              </a:spcBef>
            </a:pPr>
            <a:endParaRPr sz="2400" dirty="0"/>
          </a:p>
          <a:p>
            <a:pPr marL="1257300" algn="r"/>
            <a:r>
              <a:rPr sz="2400" b="1" dirty="0">
                <a:solidFill>
                  <a:srgbClr val="2F2F2F"/>
                </a:solidFill>
                <a:cs typeface="Akrobat Bold"/>
              </a:rPr>
              <a:t>He holds a course of lectures on World Economy.</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a:latin typeface="+mj-lt"/>
              </a:rPr>
              <a:t>Our Leading Faculty</a:t>
            </a:r>
            <a:endParaRPr lang="en-US"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25"/>
            <a:ext cx="2540000" cy="2539998"/>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5" name="object 5"/>
          <p:cNvSpPr txBox="1"/>
          <p:nvPr/>
        </p:nvSpPr>
        <p:spPr>
          <a:xfrm>
            <a:off x="6070600" y="2374063"/>
            <a:ext cx="9338835" cy="2228815"/>
          </a:xfrm>
          <a:prstGeom prst="rect">
            <a:avLst/>
          </a:prstGeom>
        </p:spPr>
        <p:txBody>
          <a:bodyPr vert="horz" wrap="square" lIns="0" tIns="0" rIns="0" bIns="0" rtlCol="0">
            <a:spAutoFit/>
          </a:bodyPr>
          <a:lstStyle/>
          <a:p>
            <a:pPr marR="6350" algn="r"/>
            <a:r>
              <a:rPr sz="2400" b="1" dirty="0">
                <a:solidFill>
                  <a:srgbClr val="C34941"/>
                </a:solidFill>
                <a:cs typeface="Akrobat Black"/>
              </a:rPr>
              <a:t>Andrei V. Bazhanov</a:t>
            </a:r>
            <a:endParaRPr sz="2400" dirty="0">
              <a:cs typeface="Akrobat Black"/>
            </a:endParaRPr>
          </a:p>
          <a:p>
            <a:pPr algn="r">
              <a:spcBef>
                <a:spcPts val="66"/>
              </a:spcBef>
            </a:pPr>
            <a:endParaRPr sz="2400" dirty="0"/>
          </a:p>
          <a:p>
            <a:pPr marL="12700" marR="6350" indent="6985" algn="r"/>
            <a:r>
              <a:rPr sz="2400" b="1" dirty="0">
                <a:solidFill>
                  <a:srgbClr val="2F2F2F"/>
                </a:solidFill>
                <a:cs typeface="Akrobat Bold"/>
              </a:rPr>
              <a:t>Queen’s University, Department of Economics (Kingston, ON, Canada) Visit-Professor of the MSE MSU General Economic Theory Chair.</a:t>
            </a:r>
            <a:endParaRPr sz="2400" dirty="0">
              <a:cs typeface="Akrobat Bold"/>
            </a:endParaRPr>
          </a:p>
          <a:p>
            <a:pPr algn="r">
              <a:spcBef>
                <a:spcPts val="6"/>
              </a:spcBef>
            </a:pPr>
            <a:endParaRPr sz="2400" dirty="0"/>
          </a:p>
          <a:p>
            <a:pPr marR="6350" algn="r"/>
            <a:r>
              <a:rPr sz="2400" b="1" dirty="0">
                <a:solidFill>
                  <a:srgbClr val="2F2F2F"/>
                </a:solidFill>
                <a:cs typeface="Akrobat Bold"/>
              </a:rPr>
              <a:t>Holds a course of lectures Series «Economics of Natural Resources»</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smtClean="0">
                <a:latin typeface="+mj-lt"/>
              </a:rPr>
              <a:t>Foreign</a:t>
            </a:r>
            <a:r>
              <a:rPr lang="ru-RU" dirty="0" smtClean="0">
                <a:latin typeface="+mj-lt"/>
              </a:rPr>
              <a:t> </a:t>
            </a:r>
            <a:r>
              <a:rPr lang="en-US" dirty="0" smtClean="0">
                <a:latin typeface="+mj-lt"/>
              </a:rPr>
              <a:t>professors</a:t>
            </a:r>
            <a:endParaRPr lang="en-US"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5" name="object 5"/>
          <p:cNvSpPr txBox="1"/>
          <p:nvPr/>
        </p:nvSpPr>
        <p:spPr>
          <a:xfrm>
            <a:off x="5308600" y="2374063"/>
            <a:ext cx="10100719" cy="3718967"/>
          </a:xfrm>
          <a:prstGeom prst="rect">
            <a:avLst/>
          </a:prstGeom>
        </p:spPr>
        <p:txBody>
          <a:bodyPr vert="horz" wrap="square" lIns="0" tIns="0" rIns="0" bIns="0" rtlCol="0">
            <a:spAutoFit/>
          </a:bodyPr>
          <a:lstStyle/>
          <a:p>
            <a:pPr marR="6350" algn="r"/>
            <a:r>
              <a:rPr sz="2400" b="1" dirty="0">
                <a:solidFill>
                  <a:srgbClr val="C34941"/>
                </a:solidFill>
                <a:cs typeface="Akrobat Black"/>
              </a:rPr>
              <a:t>James K. Galbraith</a:t>
            </a:r>
            <a:endParaRPr sz="2400" dirty="0">
              <a:cs typeface="Akrobat Black"/>
            </a:endParaRPr>
          </a:p>
          <a:p>
            <a:pPr algn="r">
              <a:spcBef>
                <a:spcPts val="66"/>
              </a:spcBef>
            </a:pPr>
            <a:endParaRPr sz="2400" dirty="0"/>
          </a:p>
          <a:p>
            <a:pPr marL="2902585" marR="6350" indent="-323215" algn="r"/>
            <a:r>
              <a:rPr lang="en-US" sz="2400" b="1" dirty="0" smtClean="0">
                <a:solidFill>
                  <a:srgbClr val="2F2F2F"/>
                </a:solidFill>
                <a:cs typeface="Akrobat Bold"/>
              </a:rPr>
              <a:t>Foreign Member of RAS</a:t>
            </a:r>
          </a:p>
          <a:p>
            <a:pPr marL="2902585" marR="6350" indent="-323215" algn="r"/>
            <a:r>
              <a:rPr sz="2400" b="1" dirty="0" smtClean="0">
                <a:solidFill>
                  <a:srgbClr val="2F2F2F"/>
                </a:solidFill>
                <a:cs typeface="Akrobat Bold"/>
              </a:rPr>
              <a:t>Professor </a:t>
            </a:r>
            <a:r>
              <a:rPr sz="2400" b="1" dirty="0">
                <a:solidFill>
                  <a:srgbClr val="2F2F2F"/>
                </a:solidFill>
                <a:cs typeface="Akrobat Bold"/>
              </a:rPr>
              <a:t>of Government at the Lyndon B. Johnson School of Public Affairs and at the Department of Government,</a:t>
            </a:r>
            <a:endParaRPr sz="2400" dirty="0">
              <a:cs typeface="Akrobat Bold"/>
            </a:endParaRPr>
          </a:p>
          <a:p>
            <a:pPr marR="6350" algn="r"/>
            <a:r>
              <a:rPr sz="2400" b="1" dirty="0">
                <a:solidFill>
                  <a:srgbClr val="2F2F2F"/>
                </a:solidFill>
                <a:cs typeface="Akrobat Bold"/>
              </a:rPr>
              <a:t>University of Texas at Austin.</a:t>
            </a:r>
            <a:endParaRPr sz="2400" dirty="0">
              <a:cs typeface="Akrobat Bold"/>
            </a:endParaRPr>
          </a:p>
          <a:p>
            <a:pPr marL="1312545" marR="6350" indent="1160780" algn="r">
              <a:spcBef>
                <a:spcPts val="105"/>
              </a:spcBef>
            </a:pPr>
            <a:r>
              <a:rPr sz="2400" b="1" dirty="0">
                <a:solidFill>
                  <a:srgbClr val="2F2F2F"/>
                </a:solidFill>
                <a:cs typeface="Akrobat Bold"/>
              </a:rPr>
              <a:t>He is also a Senior Scholar of the Levy Economics Institute and chairman of «Economists Supporting Arms Reduction» (ECAAR).</a:t>
            </a:r>
            <a:endParaRPr sz="2400" dirty="0">
              <a:cs typeface="Akrobat Bold"/>
            </a:endParaRPr>
          </a:p>
          <a:p>
            <a:pPr algn="r">
              <a:spcBef>
                <a:spcPts val="4"/>
              </a:spcBef>
            </a:pPr>
            <a:endParaRPr sz="2400" dirty="0"/>
          </a:p>
          <a:p>
            <a:pPr marR="6350" algn="r"/>
            <a:r>
              <a:rPr sz="2400" b="1" dirty="0">
                <a:solidFill>
                  <a:srgbClr val="2F2F2F"/>
                </a:solidFill>
                <a:cs typeface="Akrobat Bold"/>
              </a:rPr>
              <a:t>He writes a column on economic and political issues for the «Texas Observer».</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Foreign professors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39999"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5" name="object 5"/>
          <p:cNvSpPr txBox="1"/>
          <p:nvPr/>
        </p:nvSpPr>
        <p:spPr>
          <a:xfrm>
            <a:off x="8890000" y="2374063"/>
            <a:ext cx="6519197" cy="3336811"/>
          </a:xfrm>
          <a:prstGeom prst="rect">
            <a:avLst/>
          </a:prstGeom>
        </p:spPr>
        <p:txBody>
          <a:bodyPr vert="horz" wrap="square" lIns="0" tIns="0" rIns="0" bIns="0" rtlCol="0">
            <a:spAutoFit/>
          </a:bodyPr>
          <a:lstStyle/>
          <a:p>
            <a:pPr marL="2715260" algn="r"/>
            <a:r>
              <a:rPr sz="2400" b="1" dirty="0">
                <a:solidFill>
                  <a:srgbClr val="C34941"/>
                </a:solidFill>
                <a:cs typeface="Akrobat Black"/>
              </a:rPr>
              <a:t>Alexey P. Kireyev</a:t>
            </a:r>
            <a:endParaRPr sz="2400" dirty="0">
              <a:cs typeface="Akrobat Black"/>
            </a:endParaRPr>
          </a:p>
          <a:p>
            <a:pPr algn="r">
              <a:spcBef>
                <a:spcPts val="66"/>
              </a:spcBef>
            </a:pPr>
            <a:endParaRPr sz="2400" dirty="0"/>
          </a:p>
          <a:p>
            <a:pPr marL="1306195" indent="-259079" algn="r"/>
            <a:r>
              <a:rPr sz="2400" b="1" dirty="0">
                <a:solidFill>
                  <a:srgbClr val="2F2F2F"/>
                </a:solidFill>
                <a:cs typeface="Akrobat Bold"/>
              </a:rPr>
              <a:t>Doctor in Economics, Professor.</a:t>
            </a:r>
            <a:endParaRPr sz="2400" dirty="0">
              <a:cs typeface="Akrobat Bold"/>
            </a:endParaRPr>
          </a:p>
          <a:p>
            <a:pPr algn="r">
              <a:spcBef>
                <a:spcPts val="6"/>
              </a:spcBef>
            </a:pPr>
            <a:endParaRPr sz="2400" dirty="0"/>
          </a:p>
          <a:p>
            <a:pPr marL="1390650" marR="6350" indent="-84455" algn="r"/>
            <a:r>
              <a:rPr sz="2400" b="1" dirty="0">
                <a:solidFill>
                  <a:srgbClr val="2F2F2F"/>
                </a:solidFill>
                <a:cs typeface="Akrobat Bold"/>
              </a:rPr>
              <a:t>Lead international economist, International Monetary Fund.</a:t>
            </a:r>
            <a:endParaRPr sz="2400" dirty="0">
              <a:cs typeface="Akrobat Bold"/>
            </a:endParaRPr>
          </a:p>
          <a:p>
            <a:pPr algn="r">
              <a:spcBef>
                <a:spcPts val="6"/>
              </a:spcBef>
            </a:pPr>
            <a:endParaRPr sz="2400" dirty="0"/>
          </a:p>
          <a:p>
            <a:pPr marL="1123950" marR="6350" indent="-1111885" algn="r"/>
            <a:r>
              <a:rPr sz="2400" b="1" dirty="0">
                <a:solidFill>
                  <a:srgbClr val="2F2F2F"/>
                </a:solidFill>
                <a:cs typeface="Akrobat Bold"/>
              </a:rPr>
              <a:t>He holds a course of lectures on Applied International Macroeconomics.</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Foreign professors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5" name="object 5"/>
          <p:cNvSpPr txBox="1"/>
          <p:nvPr/>
        </p:nvSpPr>
        <p:spPr>
          <a:xfrm>
            <a:off x="4851400" y="2374063"/>
            <a:ext cx="10561261" cy="4457631"/>
          </a:xfrm>
          <a:prstGeom prst="rect">
            <a:avLst/>
          </a:prstGeom>
        </p:spPr>
        <p:txBody>
          <a:bodyPr vert="horz" wrap="square" lIns="0" tIns="0" rIns="0" bIns="0" rtlCol="0">
            <a:spAutoFit/>
          </a:bodyPr>
          <a:lstStyle/>
          <a:p>
            <a:pPr marR="8255" algn="r"/>
            <a:r>
              <a:rPr sz="2400" b="1" dirty="0">
                <a:solidFill>
                  <a:srgbClr val="C34841"/>
                </a:solidFill>
                <a:cs typeface="Akrobat Black"/>
              </a:rPr>
              <a:t>Alexander V. Melnikov</a:t>
            </a:r>
            <a:endParaRPr sz="2400" dirty="0">
              <a:cs typeface="Akrobat Black"/>
            </a:endParaRPr>
          </a:p>
          <a:p>
            <a:pPr algn="r">
              <a:spcBef>
                <a:spcPts val="66"/>
              </a:spcBef>
            </a:pPr>
            <a:endParaRPr sz="2400" dirty="0"/>
          </a:p>
          <a:p>
            <a:pPr marR="8255" algn="r"/>
            <a:r>
              <a:rPr sz="2400" b="1" dirty="0">
                <a:solidFill>
                  <a:srgbClr val="2E2E2E"/>
                </a:solidFill>
                <a:cs typeface="Akrobat Bold"/>
              </a:rPr>
              <a:t>Professor of Mathematics and Statistical Sciences,</a:t>
            </a:r>
            <a:endParaRPr sz="2400" dirty="0">
              <a:cs typeface="Akrobat Bold"/>
            </a:endParaRPr>
          </a:p>
          <a:p>
            <a:pPr marL="12700" marR="6350" indent="6525259" algn="r">
              <a:spcBef>
                <a:spcPts val="105"/>
              </a:spcBef>
            </a:pPr>
            <a:r>
              <a:rPr sz="2400" b="1" dirty="0">
                <a:solidFill>
                  <a:srgbClr val="2E2E2E"/>
                </a:solidFill>
                <a:cs typeface="Akrobat Bold"/>
              </a:rPr>
              <a:t>University of Alberta (Canada). In 2009 he was awarded the prestigious McCalla Professorship of the University.</a:t>
            </a:r>
            <a:endParaRPr sz="2400" dirty="0">
              <a:cs typeface="Akrobat Bold"/>
            </a:endParaRPr>
          </a:p>
          <a:p>
            <a:pPr algn="r">
              <a:spcBef>
                <a:spcPts val="4"/>
              </a:spcBef>
            </a:pPr>
            <a:endParaRPr sz="2400" dirty="0"/>
          </a:p>
          <a:p>
            <a:pPr marL="2245360" marR="7620" indent="-2233295" algn="r"/>
            <a:r>
              <a:rPr sz="2400" b="1" dirty="0">
                <a:solidFill>
                  <a:srgbClr val="2E2E2E"/>
                </a:solidFill>
                <a:cs typeface="Akrobat Bold"/>
              </a:rPr>
              <a:t>He specializes in mathematical finance, risk management, insurance and statistics. Author of five books and more than 100 scientific publications. Academician of the Russian Academy of Natural Sciences (RAEN), editor-in-chief of the journal “Risk Management”.</a:t>
            </a:r>
            <a:endParaRPr sz="2400" dirty="0">
              <a:cs typeface="Akrobat Bold"/>
            </a:endParaRPr>
          </a:p>
          <a:p>
            <a:pPr algn="r">
              <a:spcBef>
                <a:spcPts val="6"/>
              </a:spcBef>
            </a:pPr>
            <a:endParaRPr sz="2400" dirty="0"/>
          </a:p>
          <a:p>
            <a:pPr marR="6350" algn="r"/>
            <a:r>
              <a:rPr sz="2400" b="1" dirty="0">
                <a:solidFill>
                  <a:srgbClr val="2E2E2E"/>
                </a:solidFill>
                <a:cs typeface="Akrobat Bold"/>
              </a:rPr>
              <a:t>He holds a course of lectures on Financial Mathematics in Strategizing Processes.</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Foreign professors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530623" y="1752600"/>
            <a:ext cx="250825" cy="5638800"/>
          </a:xfrm>
          <a:custGeom>
            <a:avLst/>
            <a:gdLst/>
            <a:ahLst/>
            <a:cxnLst/>
            <a:rect l="l" t="t" r="r" b="b"/>
            <a:pathLst>
              <a:path w="250825" h="5638800">
                <a:moveTo>
                  <a:pt x="0" y="5638800"/>
                </a:moveTo>
                <a:lnTo>
                  <a:pt x="250355" y="5638800"/>
                </a:lnTo>
                <a:lnTo>
                  <a:pt x="250355" y="0"/>
                </a:lnTo>
                <a:lnTo>
                  <a:pt x="0" y="0"/>
                </a:lnTo>
                <a:lnTo>
                  <a:pt x="0" y="5638800"/>
                </a:lnTo>
                <a:close/>
              </a:path>
            </a:pathLst>
          </a:custGeom>
          <a:solidFill>
            <a:srgbClr val="C34941"/>
          </a:solidFill>
        </p:spPr>
        <p:txBody>
          <a:bodyPr wrap="square" lIns="0" tIns="0" rIns="0" bIns="0" rtlCol="0">
            <a:spAutoFit/>
          </a:bodyPr>
          <a:lstStyle/>
          <a:p>
            <a:endParaRPr/>
          </a:p>
        </p:txBody>
      </p:sp>
      <p:sp>
        <p:nvSpPr>
          <p:cNvPr id="3" name="object 3"/>
          <p:cNvSpPr/>
          <p:nvPr/>
        </p:nvSpPr>
        <p:spPr>
          <a:xfrm>
            <a:off x="0" y="1752587"/>
            <a:ext cx="14541500" cy="5638800"/>
          </a:xfrm>
          <a:custGeom>
            <a:avLst/>
            <a:gdLst/>
            <a:ahLst/>
            <a:cxnLst/>
            <a:rect l="l" t="t" r="r" b="b"/>
            <a:pathLst>
              <a:path w="14541500" h="5638800">
                <a:moveTo>
                  <a:pt x="0" y="5638812"/>
                </a:moveTo>
                <a:lnTo>
                  <a:pt x="14541500" y="5638812"/>
                </a:lnTo>
                <a:lnTo>
                  <a:pt x="14541500" y="0"/>
                </a:lnTo>
                <a:lnTo>
                  <a:pt x="0" y="0"/>
                </a:lnTo>
                <a:lnTo>
                  <a:pt x="0" y="5638812"/>
                </a:lnTo>
                <a:close/>
              </a:path>
            </a:pathLst>
          </a:custGeom>
          <a:solidFill>
            <a:srgbClr val="CCCCCC"/>
          </a:solidFill>
        </p:spPr>
        <p:txBody>
          <a:bodyPr wrap="square" lIns="0" tIns="0" rIns="0" bIns="0" rtlCol="0">
            <a:spAutoFit/>
          </a:bodyPr>
          <a:lstStyle/>
          <a:p>
            <a:endParaRPr/>
          </a:p>
        </p:txBody>
      </p:sp>
      <p:sp>
        <p:nvSpPr>
          <p:cNvPr id="5" name="object 5"/>
          <p:cNvSpPr txBox="1"/>
          <p:nvPr/>
        </p:nvSpPr>
        <p:spPr>
          <a:xfrm>
            <a:off x="820697" y="1959733"/>
            <a:ext cx="12889230" cy="5224507"/>
          </a:xfrm>
          <a:prstGeom prst="rect">
            <a:avLst/>
          </a:prstGeom>
        </p:spPr>
        <p:txBody>
          <a:bodyPr vert="horz" wrap="square" lIns="0" tIns="0" rIns="0" bIns="0" rtlCol="0">
            <a:spAutoFit/>
          </a:bodyPr>
          <a:lstStyle/>
          <a:p>
            <a:pPr marL="12700">
              <a:lnSpc>
                <a:spcPct val="100000"/>
              </a:lnSpc>
            </a:pPr>
            <a:r>
              <a:rPr sz="4200" b="0" spc="-45" dirty="0">
                <a:solidFill>
                  <a:srgbClr val="C34941"/>
                </a:solidFill>
                <a:cs typeface="Akrobat"/>
              </a:rPr>
              <a:t>R</a:t>
            </a:r>
            <a:r>
              <a:rPr sz="4200" b="0" dirty="0">
                <a:solidFill>
                  <a:srgbClr val="C34941"/>
                </a:solidFill>
                <a:cs typeface="Akrobat"/>
              </a:rPr>
              <a:t>easons for </a:t>
            </a:r>
            <a:r>
              <a:rPr sz="4200" b="0" spc="-110" dirty="0">
                <a:solidFill>
                  <a:srgbClr val="C34941"/>
                </a:solidFill>
                <a:cs typeface="Akrobat"/>
              </a:rPr>
              <a:t>F</a:t>
            </a:r>
            <a:r>
              <a:rPr sz="4200" b="0" dirty="0">
                <a:solidFill>
                  <a:srgbClr val="C34941"/>
                </a:solidFill>
                <a:cs typeface="Akrobat"/>
              </a:rPr>
              <a:t>ounding M</a:t>
            </a:r>
            <a:r>
              <a:rPr sz="4200" b="0" spc="-40" dirty="0">
                <a:solidFill>
                  <a:srgbClr val="C34941"/>
                </a:solidFill>
                <a:cs typeface="Akrobat"/>
              </a:rPr>
              <a:t>S</a:t>
            </a:r>
            <a:r>
              <a:rPr sz="4200" b="0" dirty="0">
                <a:solidFill>
                  <a:srgbClr val="C34941"/>
                </a:solidFill>
                <a:cs typeface="Akrobat"/>
              </a:rPr>
              <a:t>E MSU:</a:t>
            </a:r>
            <a:endParaRPr sz="4200" dirty="0">
              <a:cs typeface="Akrobat"/>
            </a:endParaRPr>
          </a:p>
          <a:p>
            <a:pPr marL="12700">
              <a:lnSpc>
                <a:spcPct val="100000"/>
              </a:lnSpc>
              <a:spcBef>
                <a:spcPts val="2120"/>
              </a:spcBef>
              <a:buClr>
                <a:srgbClr val="C34941"/>
              </a:buClr>
              <a:buFont typeface="Akrobat Black"/>
              <a:buChar char="•"/>
              <a:tabLst>
                <a:tab pos="179705" algn="l"/>
              </a:tabLst>
            </a:pPr>
            <a:r>
              <a:rPr lang="ru-RU" sz="2800" b="0" dirty="0" smtClean="0">
                <a:solidFill>
                  <a:srgbClr val="2F2F2F"/>
                </a:solidFill>
                <a:cs typeface="Akrobat"/>
              </a:rPr>
              <a:t> </a:t>
            </a:r>
            <a:r>
              <a:rPr sz="2800" b="0" dirty="0" smtClean="0">
                <a:solidFill>
                  <a:srgbClr val="2F2F2F"/>
                </a:solidFill>
                <a:cs typeface="Akrobat"/>
              </a:rPr>
              <a:t>Changing </a:t>
            </a:r>
            <a:r>
              <a:rPr sz="2800" b="0" dirty="0">
                <a:solidFill>
                  <a:srgbClr val="2F2F2F"/>
                </a:solidFill>
                <a:cs typeface="Akrobat"/>
              </a:rPr>
              <a:t>in in</a:t>
            </a:r>
            <a:r>
              <a:rPr sz="2800" b="0" spc="5" dirty="0">
                <a:solidFill>
                  <a:srgbClr val="2F2F2F"/>
                </a:solidFill>
                <a:cs typeface="Akrobat"/>
              </a:rPr>
              <a:t>t</a:t>
            </a:r>
            <a:r>
              <a:rPr sz="2800" b="0" dirty="0">
                <a:solidFill>
                  <a:srgbClr val="2F2F2F"/>
                </a:solidFill>
                <a:cs typeface="Akrobat"/>
              </a:rPr>
              <a:t>ernational standa</a:t>
            </a:r>
            <a:r>
              <a:rPr sz="2800" b="0" spc="-25" dirty="0">
                <a:solidFill>
                  <a:srgbClr val="2F2F2F"/>
                </a:solidFill>
                <a:cs typeface="Akrobat"/>
              </a:rPr>
              <a:t>r</a:t>
            </a:r>
            <a:r>
              <a:rPr sz="2800" b="0" dirty="0">
                <a:solidFill>
                  <a:srgbClr val="2F2F2F"/>
                </a:solidFill>
                <a:cs typeface="Akrobat"/>
              </a:rPr>
              <a:t>ds </a:t>
            </a:r>
            <a:r>
              <a:rPr sz="2800" b="0" spc="-15" dirty="0">
                <a:solidFill>
                  <a:srgbClr val="2F2F2F"/>
                </a:solidFill>
                <a:cs typeface="Akrobat"/>
              </a:rPr>
              <a:t>o</a:t>
            </a:r>
            <a:r>
              <a:rPr sz="2800" b="0" dirty="0">
                <a:solidFill>
                  <a:srgbClr val="2F2F2F"/>
                </a:solidFill>
                <a:cs typeface="Akrobat"/>
              </a:rPr>
              <a:t>f modern economists t</a:t>
            </a:r>
            <a:r>
              <a:rPr sz="2800" b="0" spc="-25" dirty="0">
                <a:solidFill>
                  <a:srgbClr val="2F2F2F"/>
                </a:solidFill>
                <a:cs typeface="Akrobat"/>
              </a:rPr>
              <a:t>r</a:t>
            </a:r>
            <a:r>
              <a:rPr sz="2800" b="0" dirty="0">
                <a:solidFill>
                  <a:srgbClr val="2F2F2F"/>
                </a:solidFill>
                <a:cs typeface="Akrobat"/>
              </a:rPr>
              <a:t>aining;</a:t>
            </a:r>
            <a:endParaRPr sz="2800" dirty="0">
              <a:cs typeface="Akrobat"/>
            </a:endParaRPr>
          </a:p>
          <a:p>
            <a:pPr marL="179070" indent="-166370">
              <a:lnSpc>
                <a:spcPct val="100000"/>
              </a:lnSpc>
              <a:buClr>
                <a:srgbClr val="C34941"/>
              </a:buClr>
              <a:buFont typeface="Akrobat Black"/>
              <a:buChar char="•"/>
              <a:tabLst>
                <a:tab pos="179705" algn="l"/>
              </a:tabLst>
            </a:pPr>
            <a:r>
              <a:rPr sz="2800" b="0" dirty="0">
                <a:solidFill>
                  <a:srgbClr val="2F2F2F"/>
                </a:solidFill>
                <a:cs typeface="Akrobat"/>
              </a:rPr>
              <a:t>Active d</a:t>
            </a:r>
            <a:r>
              <a:rPr sz="2800" b="0" spc="-10" dirty="0">
                <a:solidFill>
                  <a:srgbClr val="2F2F2F"/>
                </a:solidFill>
                <a:cs typeface="Akrobat"/>
              </a:rPr>
              <a:t>e</a:t>
            </a:r>
            <a:r>
              <a:rPr sz="2800" b="0" dirty="0">
                <a:solidFill>
                  <a:srgbClr val="2F2F2F"/>
                </a:solidFill>
                <a:cs typeface="Akrobat"/>
              </a:rPr>
              <a:t>velopment </a:t>
            </a:r>
            <a:r>
              <a:rPr sz="2800" b="0" spc="-15" dirty="0">
                <a:solidFill>
                  <a:srgbClr val="2F2F2F"/>
                </a:solidFill>
                <a:cs typeface="Akrobat"/>
              </a:rPr>
              <a:t>o</a:t>
            </a:r>
            <a:r>
              <a:rPr sz="2800" b="0" dirty="0">
                <a:solidFill>
                  <a:srgbClr val="2F2F2F"/>
                </a:solidFill>
                <a:cs typeface="Akrobat"/>
              </a:rPr>
              <a:t>f economic s</a:t>
            </a:r>
            <a:r>
              <a:rPr sz="2800" b="0" spc="-15" dirty="0">
                <a:solidFill>
                  <a:srgbClr val="2F2F2F"/>
                </a:solidFill>
                <a:cs typeface="Akrobat"/>
              </a:rPr>
              <a:t>c</a:t>
            </a:r>
            <a:r>
              <a:rPr sz="2800" b="0" dirty="0">
                <a:solidFill>
                  <a:srgbClr val="2F2F2F"/>
                </a:solidFill>
                <a:cs typeface="Akrobat"/>
              </a:rPr>
              <a:t>ience in Russia and worldwide;</a:t>
            </a:r>
            <a:endParaRPr sz="2800" dirty="0">
              <a:cs typeface="Akrobat"/>
            </a:endParaRPr>
          </a:p>
          <a:p>
            <a:pPr marL="179070" indent="-166370">
              <a:lnSpc>
                <a:spcPct val="100000"/>
              </a:lnSpc>
              <a:buClr>
                <a:srgbClr val="C34941"/>
              </a:buClr>
              <a:buFont typeface="Akrobat Black"/>
              <a:buChar char="•"/>
              <a:tabLst>
                <a:tab pos="179705" algn="l"/>
              </a:tabLst>
            </a:pPr>
            <a:r>
              <a:rPr sz="2800" b="0" dirty="0">
                <a:solidFill>
                  <a:srgbClr val="2F2F2F"/>
                </a:solidFill>
                <a:cs typeface="Akrobat"/>
              </a:rPr>
              <a:t>In</a:t>
            </a:r>
            <a:r>
              <a:rPr sz="2800" b="0" spc="-15" dirty="0">
                <a:solidFill>
                  <a:srgbClr val="2F2F2F"/>
                </a:solidFill>
                <a:cs typeface="Akrobat"/>
              </a:rPr>
              <a:t>c</a:t>
            </a:r>
            <a:r>
              <a:rPr sz="2800" b="0" spc="-25" dirty="0">
                <a:solidFill>
                  <a:srgbClr val="2F2F2F"/>
                </a:solidFill>
                <a:cs typeface="Akrobat"/>
              </a:rPr>
              <a:t>r</a:t>
            </a:r>
            <a:r>
              <a:rPr sz="2800" b="0" dirty="0">
                <a:solidFill>
                  <a:srgbClr val="2F2F2F"/>
                </a:solidFill>
                <a:cs typeface="Akrobat"/>
              </a:rPr>
              <a:t>easing complexity </a:t>
            </a:r>
            <a:r>
              <a:rPr sz="2800" b="0" spc="-15" dirty="0">
                <a:solidFill>
                  <a:srgbClr val="2F2F2F"/>
                </a:solidFill>
                <a:cs typeface="Akrobat"/>
              </a:rPr>
              <a:t>o</a:t>
            </a:r>
            <a:r>
              <a:rPr sz="2800" b="0" dirty="0">
                <a:solidFill>
                  <a:srgbClr val="2F2F2F"/>
                </a:solidFill>
                <a:cs typeface="Akrobat"/>
              </a:rPr>
              <a:t>f economic p</a:t>
            </a:r>
            <a:r>
              <a:rPr sz="2800" b="0" spc="-25" dirty="0">
                <a:solidFill>
                  <a:srgbClr val="2F2F2F"/>
                </a:solidFill>
                <a:cs typeface="Akrobat"/>
              </a:rPr>
              <a:t>r</a:t>
            </a:r>
            <a:r>
              <a:rPr sz="2800" b="0" dirty="0">
                <a:solidFill>
                  <a:srgbClr val="2F2F2F"/>
                </a:solidFill>
                <a:cs typeface="Akrobat"/>
              </a:rPr>
              <a:t>ocesses and methods </a:t>
            </a:r>
            <a:r>
              <a:rPr sz="2800" b="0" spc="-15" dirty="0">
                <a:solidFill>
                  <a:srgbClr val="2F2F2F"/>
                </a:solidFill>
                <a:cs typeface="Akrobat"/>
              </a:rPr>
              <a:t>o</a:t>
            </a:r>
            <a:r>
              <a:rPr sz="2800" b="0" dirty="0">
                <a:solidFill>
                  <a:srgbClr val="2F2F2F"/>
                </a:solidFill>
                <a:cs typeface="Akrobat"/>
              </a:rPr>
              <a:t>f economic information p</a:t>
            </a:r>
            <a:r>
              <a:rPr sz="2800" b="0" spc="-25" dirty="0">
                <a:solidFill>
                  <a:srgbClr val="2F2F2F"/>
                </a:solidFill>
                <a:cs typeface="Akrobat"/>
              </a:rPr>
              <a:t>r</a:t>
            </a:r>
            <a:r>
              <a:rPr sz="2800" b="0" dirty="0">
                <a:solidFill>
                  <a:srgbClr val="2F2F2F"/>
                </a:solidFill>
                <a:cs typeface="Akrobat"/>
              </a:rPr>
              <a:t>ocessing;</a:t>
            </a:r>
            <a:endParaRPr sz="2800" dirty="0">
              <a:cs typeface="Akrobat"/>
            </a:endParaRPr>
          </a:p>
          <a:p>
            <a:pPr marL="168910" indent="-156210">
              <a:lnSpc>
                <a:spcPct val="100000"/>
              </a:lnSpc>
              <a:buClr>
                <a:srgbClr val="C34941"/>
              </a:buClr>
              <a:buFont typeface="Akrobat Black"/>
              <a:buChar char="•"/>
              <a:tabLst>
                <a:tab pos="169545" algn="l"/>
              </a:tabLst>
            </a:pPr>
            <a:r>
              <a:rPr sz="2800" b="0" spc="-105" dirty="0">
                <a:solidFill>
                  <a:srgbClr val="2F2F2F"/>
                </a:solidFill>
                <a:cs typeface="Akrobat"/>
              </a:rPr>
              <a:t>T</a:t>
            </a:r>
            <a:r>
              <a:rPr sz="2800" b="0" dirty="0">
                <a:solidFill>
                  <a:srgbClr val="2F2F2F"/>
                </a:solidFill>
                <a:cs typeface="Akrobat"/>
              </a:rPr>
              <a:t>he need for in</a:t>
            </a:r>
            <a:r>
              <a:rPr sz="2800" b="0" spc="5" dirty="0">
                <a:solidFill>
                  <a:srgbClr val="2F2F2F"/>
                </a:solidFill>
                <a:cs typeface="Akrobat"/>
              </a:rPr>
              <a:t>t</a:t>
            </a:r>
            <a:r>
              <a:rPr sz="2800" b="0" dirty="0">
                <a:solidFill>
                  <a:srgbClr val="2F2F2F"/>
                </a:solidFill>
                <a:cs typeface="Akrobat"/>
              </a:rPr>
              <a:t>eg</a:t>
            </a:r>
            <a:r>
              <a:rPr sz="2800" b="0" spc="-25" dirty="0">
                <a:solidFill>
                  <a:srgbClr val="2F2F2F"/>
                </a:solidFill>
                <a:cs typeface="Akrobat"/>
              </a:rPr>
              <a:t>r</a:t>
            </a:r>
            <a:r>
              <a:rPr sz="2800" b="0" dirty="0">
                <a:solidFill>
                  <a:srgbClr val="2F2F2F"/>
                </a:solidFill>
                <a:cs typeface="Akrobat"/>
              </a:rPr>
              <a:t>ating economic s</a:t>
            </a:r>
            <a:r>
              <a:rPr sz="2800" b="0" spc="-15" dirty="0">
                <a:solidFill>
                  <a:srgbClr val="2F2F2F"/>
                </a:solidFill>
                <a:cs typeface="Akrobat"/>
              </a:rPr>
              <a:t>c</a:t>
            </a:r>
            <a:r>
              <a:rPr sz="2800" b="0" dirty="0">
                <a:solidFill>
                  <a:srgbClr val="2F2F2F"/>
                </a:solidFill>
                <a:cs typeface="Akrobat"/>
              </a:rPr>
              <a:t>ience and education;</a:t>
            </a:r>
            <a:endParaRPr sz="2800" dirty="0">
              <a:cs typeface="Akrobat"/>
            </a:endParaRPr>
          </a:p>
          <a:p>
            <a:pPr marL="12700" marR="484505">
              <a:lnSpc>
                <a:spcPct val="100000"/>
              </a:lnSpc>
              <a:buClr>
                <a:srgbClr val="C34941"/>
              </a:buClr>
              <a:buFont typeface="Akrobat Black"/>
              <a:buChar char="•"/>
              <a:tabLst>
                <a:tab pos="179705" algn="l"/>
              </a:tabLst>
            </a:pPr>
            <a:r>
              <a:rPr lang="ru-RU" sz="2800" b="0" spc="-85" dirty="0" smtClean="0">
                <a:solidFill>
                  <a:srgbClr val="2F2F2F"/>
                </a:solidFill>
                <a:cs typeface="Akrobat"/>
              </a:rPr>
              <a:t> </a:t>
            </a:r>
            <a:r>
              <a:rPr sz="2800" b="0" spc="-85" dirty="0" smtClean="0">
                <a:solidFill>
                  <a:srgbClr val="2F2F2F"/>
                </a:solidFill>
                <a:cs typeface="Akrobat"/>
              </a:rPr>
              <a:t>V</a:t>
            </a:r>
            <a:r>
              <a:rPr sz="2800" b="0" dirty="0" smtClean="0">
                <a:solidFill>
                  <a:srgbClr val="2F2F2F"/>
                </a:solidFill>
                <a:cs typeface="Akrobat"/>
              </a:rPr>
              <a:t>ast </a:t>
            </a:r>
            <a:r>
              <a:rPr sz="2800" b="0" dirty="0">
                <a:solidFill>
                  <a:srgbClr val="2F2F2F"/>
                </a:solidFill>
                <a:cs typeface="Akrobat"/>
              </a:rPr>
              <a:t>p</a:t>
            </a:r>
            <a:r>
              <a:rPr sz="2800" b="0" spc="-25" dirty="0">
                <a:solidFill>
                  <a:srgbClr val="2F2F2F"/>
                </a:solidFill>
                <a:cs typeface="Akrobat"/>
              </a:rPr>
              <a:t>r</a:t>
            </a:r>
            <a:r>
              <a:rPr sz="2800" b="0" spc="-15" dirty="0">
                <a:solidFill>
                  <a:srgbClr val="2F2F2F"/>
                </a:solidFill>
                <a:cs typeface="Akrobat"/>
              </a:rPr>
              <a:t>o</a:t>
            </a:r>
            <a:r>
              <a:rPr sz="2800" b="0" dirty="0">
                <a:solidFill>
                  <a:srgbClr val="2F2F2F"/>
                </a:solidFill>
                <a:cs typeface="Akrobat"/>
              </a:rPr>
              <a:t>fessional experience accumula</a:t>
            </a:r>
            <a:r>
              <a:rPr sz="2800" b="0" spc="5" dirty="0">
                <a:solidFill>
                  <a:srgbClr val="2F2F2F"/>
                </a:solidFill>
                <a:cs typeface="Akrobat"/>
              </a:rPr>
              <a:t>t</a:t>
            </a:r>
            <a:r>
              <a:rPr sz="2800" b="0" dirty="0">
                <a:solidFill>
                  <a:srgbClr val="2F2F2F"/>
                </a:solidFill>
                <a:cs typeface="Akrobat"/>
              </a:rPr>
              <a:t>ed </a:t>
            </a:r>
            <a:r>
              <a:rPr sz="2800" b="0" spc="-60" dirty="0">
                <a:solidFill>
                  <a:srgbClr val="2F2F2F"/>
                </a:solidFill>
                <a:cs typeface="Akrobat"/>
              </a:rPr>
              <a:t>b</a:t>
            </a:r>
            <a:r>
              <a:rPr sz="2800" b="0" dirty="0">
                <a:solidFill>
                  <a:srgbClr val="2F2F2F"/>
                </a:solidFill>
                <a:cs typeface="Akrobat"/>
              </a:rPr>
              <a:t>y s</a:t>
            </a:r>
            <a:r>
              <a:rPr sz="2800" b="0" spc="-15" dirty="0">
                <a:solidFill>
                  <a:srgbClr val="2F2F2F"/>
                </a:solidFill>
                <a:cs typeface="Akrobat"/>
              </a:rPr>
              <a:t>c</a:t>
            </a:r>
            <a:r>
              <a:rPr sz="2800" b="0" dirty="0">
                <a:solidFill>
                  <a:srgbClr val="2F2F2F"/>
                </a:solidFill>
                <a:cs typeface="Akrobat"/>
              </a:rPr>
              <a:t>holars </a:t>
            </a:r>
            <a:r>
              <a:rPr sz="2800" b="0" spc="-15" dirty="0">
                <a:solidFill>
                  <a:srgbClr val="2F2F2F"/>
                </a:solidFill>
                <a:cs typeface="Akrobat"/>
              </a:rPr>
              <a:t>o</a:t>
            </a:r>
            <a:r>
              <a:rPr sz="2800" b="0" dirty="0">
                <a:solidFill>
                  <a:srgbClr val="2F2F2F"/>
                </a:solidFill>
                <a:cs typeface="Akrobat"/>
              </a:rPr>
              <a:t>f R</a:t>
            </a:r>
            <a:r>
              <a:rPr sz="2800" b="0" spc="-20" dirty="0">
                <a:solidFill>
                  <a:srgbClr val="2F2F2F"/>
                </a:solidFill>
                <a:cs typeface="Akrobat"/>
              </a:rPr>
              <a:t>A</a:t>
            </a:r>
            <a:r>
              <a:rPr sz="2800" b="0" dirty="0">
                <a:solidFill>
                  <a:srgbClr val="2F2F2F"/>
                </a:solidFill>
                <a:cs typeface="Akrobat"/>
              </a:rPr>
              <a:t>S and </a:t>
            </a:r>
            <a:r>
              <a:rPr sz="2800" b="0" spc="-60" dirty="0">
                <a:solidFill>
                  <a:srgbClr val="2F2F2F"/>
                </a:solidFill>
                <a:cs typeface="Akrobat"/>
              </a:rPr>
              <a:t>o</a:t>
            </a:r>
            <a:r>
              <a:rPr sz="2800" b="0" dirty="0">
                <a:solidFill>
                  <a:srgbClr val="2F2F2F"/>
                </a:solidFill>
                <a:cs typeface="Akrobat"/>
              </a:rPr>
              <a:t>ther s</a:t>
            </a:r>
            <a:r>
              <a:rPr sz="2800" b="0" spc="-15" dirty="0">
                <a:solidFill>
                  <a:srgbClr val="2F2F2F"/>
                </a:solidFill>
                <a:cs typeface="Akrobat"/>
              </a:rPr>
              <a:t>c</a:t>
            </a:r>
            <a:r>
              <a:rPr sz="2800" b="0" dirty="0">
                <a:solidFill>
                  <a:srgbClr val="2F2F2F"/>
                </a:solidFill>
                <a:cs typeface="Akrobat"/>
              </a:rPr>
              <a:t>ientific institutions in </a:t>
            </a:r>
            <a:r>
              <a:rPr sz="2800" b="0" spc="-25" dirty="0">
                <a:solidFill>
                  <a:srgbClr val="2F2F2F"/>
                </a:solidFill>
                <a:cs typeface="Akrobat"/>
              </a:rPr>
              <a:t>r</a:t>
            </a:r>
            <a:r>
              <a:rPr sz="2800" b="0" dirty="0">
                <a:solidFill>
                  <a:srgbClr val="2F2F2F"/>
                </a:solidFill>
                <a:cs typeface="Akrobat"/>
              </a:rPr>
              <a:t>esea</a:t>
            </a:r>
            <a:r>
              <a:rPr sz="2800" b="0" spc="-25" dirty="0">
                <a:solidFill>
                  <a:srgbClr val="2F2F2F"/>
                </a:solidFill>
                <a:cs typeface="Akrobat"/>
              </a:rPr>
              <a:t>r</a:t>
            </a:r>
            <a:r>
              <a:rPr sz="2800" b="0" spc="-15" dirty="0">
                <a:solidFill>
                  <a:srgbClr val="2F2F2F"/>
                </a:solidFill>
                <a:cs typeface="Akrobat"/>
              </a:rPr>
              <a:t>c</a:t>
            </a:r>
            <a:r>
              <a:rPr sz="2800" b="0" dirty="0">
                <a:solidFill>
                  <a:srgbClr val="2F2F2F"/>
                </a:solidFill>
                <a:cs typeface="Akrobat"/>
              </a:rPr>
              <a:t>hing cur</a:t>
            </a:r>
            <a:r>
              <a:rPr sz="2800" b="0" spc="-25" dirty="0">
                <a:solidFill>
                  <a:srgbClr val="2F2F2F"/>
                </a:solidFill>
                <a:cs typeface="Akrobat"/>
              </a:rPr>
              <a:t>r</a:t>
            </a:r>
            <a:r>
              <a:rPr sz="2800" b="0" dirty="0">
                <a:solidFill>
                  <a:srgbClr val="2F2F2F"/>
                </a:solidFill>
                <a:cs typeface="Akrobat"/>
              </a:rPr>
              <a:t>ent economic p</a:t>
            </a:r>
            <a:r>
              <a:rPr sz="2800" b="0" spc="-25" dirty="0">
                <a:solidFill>
                  <a:srgbClr val="2F2F2F"/>
                </a:solidFill>
                <a:cs typeface="Akrobat"/>
              </a:rPr>
              <a:t>r</a:t>
            </a:r>
            <a:r>
              <a:rPr sz="2800" b="0" dirty="0">
                <a:solidFill>
                  <a:srgbClr val="2F2F2F"/>
                </a:solidFill>
                <a:cs typeface="Akrobat"/>
              </a:rPr>
              <a:t>ocesses </a:t>
            </a:r>
            <a:r>
              <a:rPr sz="2800" b="0" spc="-15" dirty="0">
                <a:solidFill>
                  <a:srgbClr val="2F2F2F"/>
                </a:solidFill>
                <a:cs typeface="Akrobat"/>
              </a:rPr>
              <a:t>o</a:t>
            </a:r>
            <a:r>
              <a:rPr sz="2800" b="0" dirty="0">
                <a:solidFill>
                  <a:srgbClr val="2F2F2F"/>
                </a:solidFill>
                <a:cs typeface="Akrobat"/>
              </a:rPr>
              <a:t>f theo</a:t>
            </a:r>
            <a:r>
              <a:rPr sz="2800" b="0" spc="-25" dirty="0">
                <a:solidFill>
                  <a:srgbClr val="2F2F2F"/>
                </a:solidFill>
                <a:cs typeface="Akrobat"/>
              </a:rPr>
              <a:t>r</a:t>
            </a:r>
            <a:r>
              <a:rPr sz="2800" b="0" dirty="0">
                <a:solidFill>
                  <a:srgbClr val="2F2F2F"/>
                </a:solidFill>
                <a:cs typeface="Akrobat"/>
              </a:rPr>
              <a:t>etical and p</a:t>
            </a:r>
            <a:r>
              <a:rPr sz="2800" b="0" spc="-25" dirty="0">
                <a:solidFill>
                  <a:srgbClr val="2F2F2F"/>
                </a:solidFill>
                <a:cs typeface="Akrobat"/>
              </a:rPr>
              <a:t>r</a:t>
            </a:r>
            <a:r>
              <a:rPr sz="2800" b="0" dirty="0">
                <a:solidFill>
                  <a:srgbClr val="2F2F2F"/>
                </a:solidFill>
                <a:cs typeface="Akrobat"/>
              </a:rPr>
              <a:t>actical significance;</a:t>
            </a:r>
            <a:endParaRPr sz="2800" dirty="0">
              <a:cs typeface="Akrobat"/>
            </a:endParaRPr>
          </a:p>
          <a:p>
            <a:pPr marL="12700" marR="1431290">
              <a:lnSpc>
                <a:spcPct val="100000"/>
              </a:lnSpc>
              <a:buClr>
                <a:srgbClr val="C34941"/>
              </a:buClr>
              <a:buFont typeface="Akrobat Black"/>
              <a:buChar char="•"/>
              <a:tabLst>
                <a:tab pos="179705" algn="l"/>
              </a:tabLst>
            </a:pPr>
            <a:r>
              <a:rPr lang="ru-RU" sz="2800" b="0" dirty="0" smtClean="0">
                <a:solidFill>
                  <a:srgbClr val="2F2F2F"/>
                </a:solidFill>
                <a:cs typeface="Akrobat"/>
              </a:rPr>
              <a:t> </a:t>
            </a:r>
            <a:r>
              <a:rPr sz="2800" b="0" dirty="0" smtClean="0">
                <a:solidFill>
                  <a:srgbClr val="2F2F2F"/>
                </a:solidFill>
                <a:cs typeface="Akrobat"/>
              </a:rPr>
              <a:t>G</a:t>
            </a:r>
            <a:r>
              <a:rPr sz="2800" b="0" spc="-25" dirty="0" smtClean="0">
                <a:solidFill>
                  <a:srgbClr val="2F2F2F"/>
                </a:solidFill>
                <a:cs typeface="Akrobat"/>
              </a:rPr>
              <a:t>r</a:t>
            </a:r>
            <a:r>
              <a:rPr sz="2800" b="0" spc="-60" dirty="0" smtClean="0">
                <a:solidFill>
                  <a:srgbClr val="2F2F2F"/>
                </a:solidFill>
                <a:cs typeface="Akrobat"/>
              </a:rPr>
              <a:t>o</a:t>
            </a:r>
            <a:r>
              <a:rPr sz="2800" b="0" dirty="0" smtClean="0">
                <a:solidFill>
                  <a:srgbClr val="2F2F2F"/>
                </a:solidFill>
                <a:cs typeface="Akrobat"/>
              </a:rPr>
              <a:t>wing </a:t>
            </a:r>
            <a:r>
              <a:rPr sz="2800" b="0" dirty="0">
                <a:solidFill>
                  <a:srgbClr val="2F2F2F"/>
                </a:solidFill>
                <a:cs typeface="Akrobat"/>
              </a:rPr>
              <a:t>demand sh</a:t>
            </a:r>
            <a:r>
              <a:rPr sz="2800" b="0" spc="-60" dirty="0">
                <a:solidFill>
                  <a:srgbClr val="2F2F2F"/>
                </a:solidFill>
                <a:cs typeface="Akrobat"/>
              </a:rPr>
              <a:t>o</a:t>
            </a:r>
            <a:r>
              <a:rPr sz="2800" b="0" dirty="0">
                <a:solidFill>
                  <a:srgbClr val="2F2F2F"/>
                </a:solidFill>
                <a:cs typeface="Akrobat"/>
              </a:rPr>
              <a:t>wn </a:t>
            </a:r>
            <a:r>
              <a:rPr sz="2800" b="0" spc="-60" dirty="0">
                <a:solidFill>
                  <a:srgbClr val="2F2F2F"/>
                </a:solidFill>
                <a:cs typeface="Akrobat"/>
              </a:rPr>
              <a:t>b</a:t>
            </a:r>
            <a:r>
              <a:rPr sz="2800" b="0" dirty="0">
                <a:solidFill>
                  <a:srgbClr val="2F2F2F"/>
                </a:solidFill>
                <a:cs typeface="Akrobat"/>
              </a:rPr>
              <a:t>y business and g</a:t>
            </a:r>
            <a:r>
              <a:rPr sz="2800" b="0" spc="-60" dirty="0">
                <a:solidFill>
                  <a:srgbClr val="2F2F2F"/>
                </a:solidFill>
                <a:cs typeface="Akrobat"/>
              </a:rPr>
              <a:t>o</a:t>
            </a:r>
            <a:r>
              <a:rPr sz="2800" b="0" dirty="0">
                <a:solidFill>
                  <a:srgbClr val="2F2F2F"/>
                </a:solidFill>
                <a:cs typeface="Akrobat"/>
              </a:rPr>
              <a:t>vernment bodies for economists equipped with kn</a:t>
            </a:r>
            <a:r>
              <a:rPr sz="2800" b="0" spc="-60" dirty="0">
                <a:solidFill>
                  <a:srgbClr val="2F2F2F"/>
                </a:solidFill>
                <a:cs typeface="Akrobat"/>
              </a:rPr>
              <a:t>o</a:t>
            </a:r>
            <a:r>
              <a:rPr sz="2800" b="0" dirty="0">
                <a:solidFill>
                  <a:srgbClr val="2F2F2F"/>
                </a:solidFill>
                <a:cs typeface="Akrobat"/>
              </a:rPr>
              <a:t>wledge </a:t>
            </a:r>
            <a:r>
              <a:rPr sz="2800" b="0" spc="-15" dirty="0">
                <a:solidFill>
                  <a:srgbClr val="2F2F2F"/>
                </a:solidFill>
                <a:cs typeface="Akrobat"/>
              </a:rPr>
              <a:t>o</a:t>
            </a:r>
            <a:r>
              <a:rPr sz="2800" b="0" dirty="0">
                <a:solidFill>
                  <a:srgbClr val="2F2F2F"/>
                </a:solidFill>
                <a:cs typeface="Akrobat"/>
              </a:rPr>
              <a:t>f modern economic </a:t>
            </a:r>
            <a:r>
              <a:rPr sz="2800" b="0" spc="-25" dirty="0">
                <a:solidFill>
                  <a:srgbClr val="2F2F2F"/>
                </a:solidFill>
                <a:cs typeface="Akrobat"/>
              </a:rPr>
              <a:t>r</a:t>
            </a:r>
            <a:r>
              <a:rPr sz="2800" b="0" dirty="0">
                <a:solidFill>
                  <a:srgbClr val="2F2F2F"/>
                </a:solidFill>
                <a:cs typeface="Akrobat"/>
              </a:rPr>
              <a:t>ealities.</a:t>
            </a:r>
            <a:endParaRPr sz="2800" dirty="0">
              <a:cs typeface="Akrobat"/>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MSE MSU	History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75"/>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5" name="object 5"/>
          <p:cNvSpPr txBox="1"/>
          <p:nvPr/>
        </p:nvSpPr>
        <p:spPr>
          <a:xfrm>
            <a:off x="5080000" y="2374063"/>
            <a:ext cx="10341765" cy="2980303"/>
          </a:xfrm>
          <a:prstGeom prst="rect">
            <a:avLst/>
          </a:prstGeom>
        </p:spPr>
        <p:txBody>
          <a:bodyPr vert="horz" wrap="square" lIns="0" tIns="0" rIns="0" bIns="0" rtlCol="0">
            <a:spAutoFit/>
          </a:bodyPr>
          <a:lstStyle/>
          <a:p>
            <a:pPr marR="22225" algn="r"/>
            <a:r>
              <a:rPr sz="2400" b="1" dirty="0">
                <a:solidFill>
                  <a:srgbClr val="C34841"/>
                </a:solidFill>
                <a:cs typeface="Akrobat Black"/>
              </a:rPr>
              <a:t>Daisuke Kotegawa</a:t>
            </a:r>
            <a:endParaRPr sz="2400" dirty="0">
              <a:cs typeface="Akrobat Black"/>
            </a:endParaRPr>
          </a:p>
          <a:p>
            <a:pPr algn="r">
              <a:spcBef>
                <a:spcPts val="66"/>
              </a:spcBef>
            </a:pPr>
            <a:endParaRPr sz="2400" dirty="0"/>
          </a:p>
          <a:p>
            <a:pPr marR="6350" algn="r"/>
            <a:r>
              <a:rPr sz="2400" b="1" dirty="0">
                <a:solidFill>
                  <a:srgbClr val="2E2E2E"/>
                </a:solidFill>
                <a:cs typeface="Akrobat Bold"/>
              </a:rPr>
              <a:t>Research Director (The Canon Institute for Global Studies)</a:t>
            </a:r>
            <a:endParaRPr sz="2400" dirty="0">
              <a:cs typeface="Akrobat Bold"/>
            </a:endParaRPr>
          </a:p>
          <a:p>
            <a:pPr marL="5006975" marR="6350" indent="975994" algn="r">
              <a:spcBef>
                <a:spcPts val="105"/>
              </a:spcBef>
            </a:pPr>
            <a:r>
              <a:rPr sz="2400" b="1" dirty="0">
                <a:solidFill>
                  <a:srgbClr val="2E2E2E"/>
                </a:solidFill>
                <a:cs typeface="Akrobat Bold"/>
              </a:rPr>
              <a:t>Senio</a:t>
            </a:r>
            <a:r>
              <a:rPr sz="2400" dirty="0">
                <a:solidFill>
                  <a:srgbClr val="2E2E2E"/>
                </a:solidFill>
                <a:cs typeface="Maiandra GD"/>
              </a:rPr>
              <a:t>-</a:t>
            </a:r>
            <a:r>
              <a:rPr sz="2400" b="1" dirty="0">
                <a:solidFill>
                  <a:srgbClr val="2E2E2E"/>
                </a:solidFill>
                <a:cs typeface="Akrobat Bold"/>
              </a:rPr>
              <a:t>r Advisor, PWC Arata, Japan Former Executive Director for Japan, IMF</a:t>
            </a:r>
            <a:endParaRPr sz="2400" dirty="0">
              <a:cs typeface="Akrobat Bold"/>
            </a:endParaRPr>
          </a:p>
          <a:p>
            <a:pPr algn="r">
              <a:spcBef>
                <a:spcPts val="4"/>
              </a:spcBef>
            </a:pPr>
            <a:endParaRPr sz="2400" dirty="0"/>
          </a:p>
          <a:p>
            <a:pPr marR="6350" algn="r"/>
            <a:r>
              <a:rPr sz="2400" b="1" dirty="0">
                <a:solidFill>
                  <a:srgbClr val="2E2E2E"/>
                </a:solidFill>
                <a:cs typeface="Akrobat Bold"/>
              </a:rPr>
              <a:t>He holds a course of lectures on</a:t>
            </a:r>
            <a:endParaRPr sz="2400" dirty="0">
              <a:cs typeface="Akrobat Bold"/>
            </a:endParaRPr>
          </a:p>
          <a:p>
            <a:pPr marR="6350" algn="r"/>
            <a:r>
              <a:rPr sz="2400" b="1" dirty="0">
                <a:solidFill>
                  <a:srgbClr val="2E2E2E"/>
                </a:solidFill>
                <a:cs typeface="Akrobat Bold"/>
              </a:rPr>
              <a:t>«World economy from Japanese perspective with emphasis on Japan and China».</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Foreign professors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5" name="object 5"/>
          <p:cNvSpPr txBox="1"/>
          <p:nvPr/>
        </p:nvSpPr>
        <p:spPr>
          <a:xfrm>
            <a:off x="355600" y="2374063"/>
            <a:ext cx="15076700" cy="4457631"/>
          </a:xfrm>
          <a:prstGeom prst="rect">
            <a:avLst/>
          </a:prstGeom>
        </p:spPr>
        <p:txBody>
          <a:bodyPr vert="horz" wrap="square" lIns="0" tIns="0" rIns="0" bIns="0" rtlCol="0">
            <a:spAutoFit/>
          </a:bodyPr>
          <a:lstStyle/>
          <a:p>
            <a:pPr marR="29209" algn="r"/>
            <a:r>
              <a:rPr sz="2400" b="1" dirty="0">
                <a:solidFill>
                  <a:srgbClr val="C34841"/>
                </a:solidFill>
                <a:cs typeface="Akrobat Black"/>
              </a:rPr>
              <a:t>Jacques Sapir</a:t>
            </a:r>
            <a:endParaRPr sz="2400" dirty="0">
              <a:cs typeface="Akrobat Black"/>
            </a:endParaRPr>
          </a:p>
          <a:p>
            <a:pPr algn="r">
              <a:spcBef>
                <a:spcPts val="66"/>
              </a:spcBef>
            </a:pPr>
            <a:endParaRPr sz="2400" dirty="0"/>
          </a:p>
          <a:p>
            <a:pPr marR="28575" algn="r"/>
            <a:r>
              <a:rPr sz="2400" b="1" dirty="0">
                <a:solidFill>
                  <a:srgbClr val="2E2E2E"/>
                </a:solidFill>
                <a:cs typeface="Akrobat Bold"/>
              </a:rPr>
              <a:t>Foreign Member of RAS.</a:t>
            </a:r>
            <a:endParaRPr sz="2400" dirty="0">
              <a:cs typeface="Akrobat Bold"/>
            </a:endParaRPr>
          </a:p>
          <a:p>
            <a:pPr marL="6167755" marR="27305" indent="1624965" algn="r">
              <a:spcBef>
                <a:spcPts val="105"/>
              </a:spcBef>
            </a:pPr>
            <a:r>
              <a:rPr sz="2400" b="1" dirty="0">
                <a:solidFill>
                  <a:srgbClr val="2E2E2E"/>
                </a:solidFill>
                <a:cs typeface="Akrobat Bold"/>
              </a:rPr>
              <a:t>Professor in economics at L’École des Hautes Études en Sciences Sociales (EHESS) in Paris, and Director of Department</a:t>
            </a:r>
            <a:endParaRPr sz="2400" dirty="0">
              <a:cs typeface="Akrobat Bold"/>
            </a:endParaRPr>
          </a:p>
          <a:p>
            <a:pPr marR="27305" algn="r"/>
            <a:r>
              <a:rPr sz="2400" b="1" dirty="0">
                <a:solidFill>
                  <a:srgbClr val="2E2E2E"/>
                </a:solidFill>
                <a:cs typeface="Akrobat Bold"/>
              </a:rPr>
              <a:t>of the Post-Graduate Studies on Economic Development Comparative Research.</a:t>
            </a:r>
            <a:endParaRPr sz="2400" dirty="0">
              <a:cs typeface="Akrobat Bold"/>
            </a:endParaRPr>
          </a:p>
          <a:p>
            <a:pPr algn="r">
              <a:spcBef>
                <a:spcPts val="6"/>
              </a:spcBef>
            </a:pPr>
            <a:endParaRPr sz="2400" dirty="0"/>
          </a:p>
          <a:p>
            <a:pPr marL="4154170" marR="28575" indent="4269105" algn="r"/>
            <a:r>
              <a:rPr sz="2400" b="1" dirty="0">
                <a:solidFill>
                  <a:srgbClr val="2E2E2E"/>
                </a:solidFill>
                <a:cs typeface="Akrobat Bold"/>
              </a:rPr>
              <a:t>Director of the CEMI Research Center at EHESS. Consultant for the French Ministry of Foreign Affairs, and the Ministry of Defense.</a:t>
            </a:r>
            <a:endParaRPr sz="2400" dirty="0">
              <a:cs typeface="Akrobat Bold"/>
            </a:endParaRPr>
          </a:p>
          <a:p>
            <a:pPr marL="745490" marR="6350" indent="-733425" algn="r"/>
            <a:r>
              <a:rPr sz="2400" b="1" dirty="0">
                <a:solidFill>
                  <a:srgbClr val="2E2E2E"/>
                </a:solidFill>
                <a:cs typeface="Akrobat Bold"/>
              </a:rPr>
              <a:t>Since 1999 scientific adviser to the TACIS - Ukrainian-European Policy and Legal Advice Centre (UEPLAC </a:t>
            </a:r>
            <a:r>
              <a:rPr sz="2400" b="1" dirty="0" smtClean="0">
                <a:solidFill>
                  <a:srgbClr val="2E2E2E"/>
                </a:solidFill>
                <a:cs typeface="Akrobat Bold"/>
              </a:rPr>
              <a:t>program)</a:t>
            </a:r>
            <a:endParaRPr lang="ru-RU" sz="2400" b="1" dirty="0" smtClean="0">
              <a:solidFill>
                <a:srgbClr val="2E2E2E"/>
              </a:solidFill>
              <a:cs typeface="Akrobat Bold"/>
            </a:endParaRPr>
          </a:p>
          <a:p>
            <a:pPr marL="745490" marR="6350" indent="-733425" algn="r"/>
            <a:r>
              <a:rPr sz="2400" b="1" dirty="0" smtClean="0">
                <a:solidFill>
                  <a:srgbClr val="2E2E2E"/>
                </a:solidFill>
                <a:cs typeface="Akrobat Bold"/>
              </a:rPr>
              <a:t>in </a:t>
            </a:r>
            <a:r>
              <a:rPr sz="2400" b="1" dirty="0">
                <a:solidFill>
                  <a:srgbClr val="2E2E2E"/>
                </a:solidFill>
                <a:cs typeface="Akrobat Bold"/>
              </a:rPr>
              <a:t>Ukraine. He holds a course of lectures on Relevance, Importance and Strategies of Information Economics (in English).</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Foreign professors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4" name="object 4"/>
          <p:cNvSpPr txBox="1"/>
          <p:nvPr/>
        </p:nvSpPr>
        <p:spPr>
          <a:xfrm>
            <a:off x="5689600" y="2374063"/>
            <a:ext cx="9752479" cy="2228815"/>
          </a:xfrm>
          <a:prstGeom prst="rect">
            <a:avLst/>
          </a:prstGeom>
        </p:spPr>
        <p:txBody>
          <a:bodyPr vert="horz" wrap="square" lIns="0" tIns="0" rIns="0" bIns="0" rtlCol="0">
            <a:spAutoFit/>
          </a:bodyPr>
          <a:lstStyle/>
          <a:p>
            <a:pPr marR="38735" algn="r"/>
            <a:r>
              <a:rPr sz="2400" b="1" dirty="0">
                <a:solidFill>
                  <a:srgbClr val="C34841"/>
                </a:solidFill>
                <a:cs typeface="Akrobat Black"/>
              </a:rPr>
              <a:t>Y. Joseph Ugras</a:t>
            </a:r>
            <a:endParaRPr sz="2400" dirty="0">
              <a:cs typeface="Akrobat Black"/>
            </a:endParaRPr>
          </a:p>
          <a:p>
            <a:pPr algn="r">
              <a:spcBef>
                <a:spcPts val="66"/>
              </a:spcBef>
            </a:pPr>
            <a:endParaRPr sz="2400" dirty="0"/>
          </a:p>
          <a:p>
            <a:pPr marL="5509260" marR="38735" indent="-1547495" algn="r"/>
            <a:r>
              <a:rPr sz="2400" b="1" dirty="0">
                <a:solidFill>
                  <a:srgbClr val="2E2E2E"/>
                </a:solidFill>
                <a:cs typeface="Akrobat Bold"/>
              </a:rPr>
              <a:t>Dean, College of Professional and Continuing Studies, La Salle University, USA.</a:t>
            </a:r>
            <a:endParaRPr sz="2400" dirty="0">
              <a:cs typeface="Akrobat Bold"/>
            </a:endParaRPr>
          </a:p>
          <a:p>
            <a:pPr algn="r">
              <a:spcBef>
                <a:spcPts val="6"/>
              </a:spcBef>
            </a:pPr>
            <a:endParaRPr sz="2400" dirty="0"/>
          </a:p>
          <a:p>
            <a:pPr marR="6350" algn="r"/>
            <a:r>
              <a:rPr sz="2400" b="1" dirty="0">
                <a:solidFill>
                  <a:srgbClr val="2E2E2E"/>
                </a:solidFill>
                <a:cs typeface="Akrobat Bold"/>
              </a:rPr>
              <a:t>He holds a course of lectures Strategic Management Accounting (in English).</a:t>
            </a:r>
            <a:endParaRPr sz="2400" dirty="0">
              <a:cs typeface="Akrobat Bold"/>
            </a:endParaRPr>
          </a:p>
        </p:txBody>
      </p:sp>
      <p:sp>
        <p:nvSpPr>
          <p:cNvPr id="5" name="object 5"/>
          <p:cNvSpPr/>
          <p:nvPr/>
        </p:nvSpPr>
        <p:spPr>
          <a:xfrm>
            <a:off x="1447800" y="2694711"/>
            <a:ext cx="2539999" cy="2540012"/>
          </a:xfrm>
          <a:prstGeom prst="rect">
            <a:avLst/>
          </a:prstGeom>
          <a:blipFill>
            <a:blip r:embed="rId2" cstate="print"/>
            <a:stretch>
              <a:fillRect/>
            </a:stretch>
          </a:blipFill>
        </p:spPr>
        <p:txBody>
          <a:bodyPr wrap="square" lIns="0" tIns="0" rIns="0" bIns="0" rtlCol="0">
            <a:spAutoFit/>
          </a:bodyPr>
          <a:lstStyle/>
          <a:p>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Foreign professors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9"/>
            <a:ext cx="2540000" cy="2540004"/>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5" name="object 5"/>
          <p:cNvSpPr txBox="1"/>
          <p:nvPr/>
        </p:nvSpPr>
        <p:spPr>
          <a:xfrm>
            <a:off x="1117600" y="2374063"/>
            <a:ext cx="14299198" cy="5196294"/>
          </a:xfrm>
          <a:prstGeom prst="rect">
            <a:avLst/>
          </a:prstGeom>
        </p:spPr>
        <p:txBody>
          <a:bodyPr vert="horz" wrap="square" lIns="0" tIns="0" rIns="0" bIns="0" rtlCol="0">
            <a:spAutoFit/>
          </a:bodyPr>
          <a:lstStyle/>
          <a:p>
            <a:pPr marR="10795" algn="r"/>
            <a:r>
              <a:rPr sz="2400" b="1" dirty="0">
                <a:solidFill>
                  <a:srgbClr val="C34841"/>
                </a:solidFill>
                <a:cs typeface="Akrobat Black"/>
              </a:rPr>
              <a:t>Robert B.H. Hauswald</a:t>
            </a:r>
            <a:endParaRPr sz="2400" dirty="0">
              <a:cs typeface="Akrobat Black"/>
            </a:endParaRPr>
          </a:p>
          <a:p>
            <a:pPr algn="r">
              <a:spcBef>
                <a:spcPts val="66"/>
              </a:spcBef>
            </a:pPr>
            <a:endParaRPr sz="2400" dirty="0"/>
          </a:p>
          <a:p>
            <a:pPr marL="4869180" marR="10795" indent="-929005" algn="r"/>
            <a:r>
              <a:rPr sz="2400" b="1" dirty="0">
                <a:solidFill>
                  <a:srgbClr val="2E2E2E"/>
                </a:solidFill>
                <a:cs typeface="Akrobat Bold"/>
              </a:rPr>
              <a:t>Associate Professor of Finance in Kogod School of Business, American University. Robert Hauswald received his PhD in Economics from Stanford University.</a:t>
            </a:r>
            <a:endParaRPr sz="2400" dirty="0">
              <a:cs typeface="Akrobat Bold"/>
            </a:endParaRPr>
          </a:p>
          <a:p>
            <a:pPr marL="8122920" marR="10795" indent="-1962150" algn="r">
              <a:spcBef>
                <a:spcPts val="105"/>
              </a:spcBef>
            </a:pPr>
            <a:r>
              <a:rPr sz="2400" b="1" dirty="0">
                <a:solidFill>
                  <a:srgbClr val="2E2E2E"/>
                </a:solidFill>
                <a:cs typeface="Akrobat Bold"/>
              </a:rPr>
              <a:t>Before joining Kogod, he was an Assistant Professor of Finance at Kelley School of Business, Indiana University,</a:t>
            </a:r>
            <a:endParaRPr sz="2400" dirty="0">
              <a:cs typeface="Akrobat Bold"/>
            </a:endParaRPr>
          </a:p>
          <a:p>
            <a:pPr marR="13335" algn="r"/>
            <a:r>
              <a:rPr sz="2400" b="1" dirty="0">
                <a:solidFill>
                  <a:srgbClr val="2E2E2E"/>
                </a:solidFill>
                <a:cs typeface="Akrobat Bold"/>
              </a:rPr>
              <a:t>and at Smith School of Business, University of Maryland,</a:t>
            </a:r>
            <a:endParaRPr sz="2400" dirty="0">
              <a:cs typeface="Akrobat Bold"/>
            </a:endParaRPr>
          </a:p>
          <a:p>
            <a:pPr marR="13335" algn="r"/>
            <a:r>
              <a:rPr sz="2400" b="1" dirty="0">
                <a:solidFill>
                  <a:srgbClr val="2E2E2E"/>
                </a:solidFill>
                <a:cs typeface="Akrobat Bold"/>
              </a:rPr>
              <a:t>Frankfurt University (Germany).</a:t>
            </a:r>
            <a:endParaRPr sz="2400" dirty="0">
              <a:cs typeface="Akrobat Bold"/>
            </a:endParaRPr>
          </a:p>
          <a:p>
            <a:pPr algn="r">
              <a:spcBef>
                <a:spcPts val="6"/>
              </a:spcBef>
            </a:pPr>
            <a:endParaRPr sz="2400" dirty="0"/>
          </a:p>
          <a:p>
            <a:pPr marL="17145" marR="10795" indent="-5080" algn="r"/>
            <a:r>
              <a:rPr sz="2400" b="1" dirty="0">
                <a:solidFill>
                  <a:srgbClr val="2E2E2E"/>
                </a:solidFill>
                <a:cs typeface="Akrobat Bold"/>
              </a:rPr>
              <a:t>R. Hauswald has been a visiting scholar at the Federal Deposit Insurance Company, extensively consults for the World Bank, and currently holds an appointment as research fellow at the Center for Financial Studies. Prof. Hauswald has worked for Citibank and Deutsche Bank AG and as an independent consultant.</a:t>
            </a:r>
            <a:endParaRPr sz="2400" dirty="0">
              <a:cs typeface="Akrobat Bold"/>
            </a:endParaRPr>
          </a:p>
          <a:p>
            <a:pPr algn="r">
              <a:spcBef>
                <a:spcPts val="6"/>
              </a:spcBef>
            </a:pPr>
            <a:endParaRPr sz="2400" dirty="0"/>
          </a:p>
          <a:p>
            <a:pPr marR="6350" algn="r"/>
            <a:r>
              <a:rPr sz="2400" b="1" dirty="0">
                <a:solidFill>
                  <a:srgbClr val="2E2E2E"/>
                </a:solidFill>
                <a:cs typeface="Akrobat Bold"/>
              </a:rPr>
              <a:t>He holds a course of lectures (in English) on Strategic Project Financing.</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Foreign professors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5" name="object 5"/>
          <p:cNvSpPr txBox="1"/>
          <p:nvPr/>
        </p:nvSpPr>
        <p:spPr>
          <a:xfrm>
            <a:off x="5718007" y="2374063"/>
            <a:ext cx="9691370" cy="3049361"/>
          </a:xfrm>
          <a:prstGeom prst="rect">
            <a:avLst/>
          </a:prstGeom>
        </p:spPr>
        <p:txBody>
          <a:bodyPr vert="horz" wrap="square" lIns="0" tIns="0" rIns="0" bIns="0" rtlCol="0">
            <a:spAutoFit/>
          </a:bodyPr>
          <a:lstStyle/>
          <a:p>
            <a:pPr marR="6350" algn="r"/>
            <a:r>
              <a:rPr sz="2400" b="1" dirty="0">
                <a:solidFill>
                  <a:srgbClr val="C34941"/>
                </a:solidFill>
                <a:cs typeface="Akrobat Black"/>
              </a:rPr>
              <a:t>Yochanan Shachmurove</a:t>
            </a:r>
            <a:endParaRPr sz="2400" dirty="0">
              <a:cs typeface="Akrobat Black"/>
            </a:endParaRPr>
          </a:p>
          <a:p>
            <a:pPr algn="r">
              <a:spcBef>
                <a:spcPts val="66"/>
              </a:spcBef>
            </a:pPr>
            <a:endParaRPr sz="2400" dirty="0"/>
          </a:p>
          <a:p>
            <a:pPr marL="1818639" marR="6350" indent="-1806575" algn="r"/>
            <a:r>
              <a:rPr sz="2400" b="1" dirty="0">
                <a:solidFill>
                  <a:srgbClr val="2F2F2F"/>
                </a:solidFill>
                <a:cs typeface="Akrobat Bold"/>
              </a:rPr>
              <a:t>Professor of the City College of New York University (Department: Economics) Visit-Professor of the MSE MSU General Economic Theory Chair.</a:t>
            </a:r>
            <a:endParaRPr sz="2400" dirty="0">
              <a:cs typeface="Akrobat Bold"/>
            </a:endParaRPr>
          </a:p>
          <a:p>
            <a:pPr algn="r">
              <a:spcBef>
                <a:spcPts val="6"/>
              </a:spcBef>
            </a:pPr>
            <a:endParaRPr sz="2400" dirty="0"/>
          </a:p>
          <a:p>
            <a:pPr marR="6350" algn="r"/>
            <a:r>
              <a:rPr sz="2400" b="1" dirty="0">
                <a:solidFill>
                  <a:srgbClr val="2F2F2F"/>
                </a:solidFill>
                <a:cs typeface="Akrobat Bold"/>
              </a:rPr>
              <a:t>Holds a course of lectures Series</a:t>
            </a:r>
            <a:endParaRPr sz="2400" dirty="0">
              <a:cs typeface="Akrobat Bold"/>
            </a:endParaRPr>
          </a:p>
          <a:p>
            <a:pPr marR="6350" algn="r"/>
            <a:r>
              <a:rPr sz="2400" b="1" dirty="0">
                <a:solidFill>
                  <a:srgbClr val="2F2F2F"/>
                </a:solidFill>
                <a:cs typeface="Akrobat Bold"/>
              </a:rPr>
              <a:t>«Advanced International Economics» (In English)</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Foreign professors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800" y="2694711"/>
            <a:ext cx="2540000" cy="2540012"/>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5" name="object 5"/>
          <p:cNvSpPr txBox="1"/>
          <p:nvPr/>
        </p:nvSpPr>
        <p:spPr>
          <a:xfrm>
            <a:off x="787400" y="2374063"/>
            <a:ext cx="14772443" cy="5565626"/>
          </a:xfrm>
          <a:prstGeom prst="rect">
            <a:avLst/>
          </a:prstGeom>
        </p:spPr>
        <p:txBody>
          <a:bodyPr vert="horz" wrap="square" lIns="0" tIns="0" rIns="0" bIns="0" rtlCol="0">
            <a:spAutoFit/>
          </a:bodyPr>
          <a:lstStyle/>
          <a:p>
            <a:pPr marR="227329" algn="r"/>
            <a:r>
              <a:rPr sz="2400" b="1" dirty="0">
                <a:solidFill>
                  <a:srgbClr val="C34841"/>
                </a:solidFill>
                <a:cs typeface="Akrobat Black"/>
              </a:rPr>
              <a:t>Jan Aart Scholte</a:t>
            </a:r>
            <a:endParaRPr sz="2400" dirty="0">
              <a:cs typeface="Akrobat Black"/>
            </a:endParaRPr>
          </a:p>
          <a:p>
            <a:pPr algn="r">
              <a:spcBef>
                <a:spcPts val="16"/>
              </a:spcBef>
            </a:pPr>
            <a:endParaRPr sz="2400" dirty="0"/>
          </a:p>
          <a:p>
            <a:pPr marL="4711065" marR="100330" indent="1882139" algn="r"/>
            <a:r>
              <a:rPr sz="2400" b="1" dirty="0">
                <a:solidFill>
                  <a:srgbClr val="2E2E2E"/>
                </a:solidFill>
                <a:cs typeface="Akrobat Bold"/>
              </a:rPr>
              <a:t>Professor Global Transformations and Governance Challenges, Faculty Governance and Global Affairs, Institute of Security and Global Affairs,</a:t>
            </a:r>
            <a:endParaRPr sz="2400" dirty="0">
              <a:cs typeface="Akrobat Bold"/>
            </a:endParaRPr>
          </a:p>
          <a:p>
            <a:pPr marR="100330" algn="r"/>
            <a:r>
              <a:rPr sz="2400" b="1" dirty="0">
                <a:solidFill>
                  <a:srgbClr val="2E2E2E"/>
                </a:solidFill>
                <a:cs typeface="Akrobat Bold"/>
              </a:rPr>
              <a:t>Leiden University (The Hague The Netherlands).</a:t>
            </a:r>
            <a:endParaRPr sz="2400" dirty="0">
              <a:cs typeface="Akrobat Bold"/>
            </a:endParaRPr>
          </a:p>
          <a:p>
            <a:pPr algn="r">
              <a:spcBef>
                <a:spcPts val="6"/>
              </a:spcBef>
            </a:pPr>
            <a:endParaRPr sz="2400" dirty="0"/>
          </a:p>
          <a:p>
            <a:pPr marL="4367530" marR="100330" indent="1910080" algn="r"/>
            <a:r>
              <a:rPr sz="2400" b="1" dirty="0">
                <a:solidFill>
                  <a:srgbClr val="2E2E2E"/>
                </a:solidFill>
                <a:cs typeface="Akrobat Bold"/>
              </a:rPr>
              <a:t>He worked at the University of Warwick, (UK). Previous positions: at the University of Sussex, University of Gothenburg, (Sweden) and the Institute</a:t>
            </a:r>
            <a:endParaRPr sz="2400" dirty="0">
              <a:cs typeface="Akrobat Bold"/>
            </a:endParaRPr>
          </a:p>
          <a:p>
            <a:pPr marL="3158490" marR="100330" indent="643890" algn="r">
              <a:spcBef>
                <a:spcPts val="105"/>
              </a:spcBef>
            </a:pPr>
            <a:r>
              <a:rPr sz="2400" b="1" dirty="0">
                <a:solidFill>
                  <a:srgbClr val="2E2E2E"/>
                </a:solidFill>
                <a:cs typeface="Akrobat Bold"/>
              </a:rPr>
              <a:t>of Social Studies. He has advised a number of national and local governments as well as global agencies such as the International Monetary Fund, the world Trade Organization, and the Internet Corporation for Assigned Names and Numbers.</a:t>
            </a:r>
            <a:endParaRPr sz="2400" dirty="0">
              <a:cs typeface="Akrobat Bold"/>
            </a:endParaRPr>
          </a:p>
          <a:p>
            <a:pPr algn="r"/>
            <a:endParaRPr sz="2400" dirty="0"/>
          </a:p>
          <a:p>
            <a:pPr algn="r">
              <a:spcBef>
                <a:spcPts val="90"/>
              </a:spcBef>
            </a:pPr>
            <a:endParaRPr sz="2400" dirty="0"/>
          </a:p>
          <a:p>
            <a:pPr marL="12700" algn="r"/>
            <a:r>
              <a:rPr sz="2400" b="1" dirty="0">
                <a:solidFill>
                  <a:srgbClr val="2E2E2E"/>
                </a:solidFill>
                <a:cs typeface="Akrobat Bold"/>
              </a:rPr>
              <a:t>Holds a course of lectures (in English</a:t>
            </a:r>
            <a:r>
              <a:rPr sz="2400" b="1" dirty="0" smtClean="0">
                <a:solidFill>
                  <a:srgbClr val="2E2E2E"/>
                </a:solidFill>
                <a:cs typeface="Akrobat Bold"/>
              </a:rPr>
              <a:t>)</a:t>
            </a:r>
            <a:endParaRPr lang="ru-RU" sz="2400" b="1" dirty="0" smtClean="0">
              <a:solidFill>
                <a:srgbClr val="2E2E2E"/>
              </a:solidFill>
              <a:cs typeface="Akrobat Bold"/>
            </a:endParaRPr>
          </a:p>
          <a:p>
            <a:pPr marL="12700" algn="r"/>
            <a:r>
              <a:rPr sz="2400" b="1" dirty="0" smtClean="0">
                <a:solidFill>
                  <a:srgbClr val="2E2E2E"/>
                </a:solidFill>
                <a:cs typeface="Akrobat Bold"/>
              </a:rPr>
              <a:t>«</a:t>
            </a:r>
            <a:r>
              <a:rPr sz="2400" b="1" dirty="0">
                <a:solidFill>
                  <a:srgbClr val="2E2E2E"/>
                </a:solidFill>
                <a:cs typeface="Akrobat Bold"/>
              </a:rPr>
              <a:t>Strategic Management of the Global Market Space and the World Economy».</a:t>
            </a:r>
            <a:endParaRPr sz="2400" dirty="0">
              <a:cs typeface="Akrobat Bold"/>
            </a:endParaRPr>
          </a:p>
        </p:txBody>
      </p:sp>
      <p:sp>
        <p:nvSpPr>
          <p:cNvPr id="6" name="Заголовок 1"/>
          <p:cNvSpPr>
            <a:spLocks noGrp="1"/>
          </p:cNvSpPr>
          <p:nvPr>
            <p:ph type="title"/>
          </p:nvPr>
        </p:nvSpPr>
        <p:spPr>
          <a:xfrm>
            <a:off x="1473413" y="497054"/>
            <a:ext cx="13309173" cy="507831"/>
          </a:xfrm>
        </p:spPr>
        <p:txBody>
          <a:bodyPr/>
          <a:lstStyle/>
          <a:p>
            <a:r>
              <a:rPr lang="en-US" dirty="0">
                <a:latin typeface="+mj-lt"/>
              </a:rPr>
              <a:t>Foreign professors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4" name="object 4"/>
          <p:cNvSpPr txBox="1"/>
          <p:nvPr/>
        </p:nvSpPr>
        <p:spPr>
          <a:xfrm>
            <a:off x="778308" y="2353311"/>
            <a:ext cx="12836091" cy="4835683"/>
          </a:xfrm>
          <a:prstGeom prst="rect">
            <a:avLst/>
          </a:prstGeom>
        </p:spPr>
        <p:txBody>
          <a:bodyPr vert="horz" wrap="square" lIns="0" tIns="0" rIns="0" bIns="0" rtlCol="0">
            <a:spAutoFit/>
          </a:bodyPr>
          <a:lstStyle/>
          <a:p>
            <a:pPr marL="12700" marR="6350"/>
            <a:r>
              <a:rPr sz="2800" b="0" dirty="0">
                <a:solidFill>
                  <a:srgbClr val="2F2F2F"/>
                </a:solidFill>
                <a:cs typeface="Akrobat"/>
              </a:rPr>
              <a:t>MSE’s instruction plans envisage an academic-pedagogical and pre-graduation practice, practical lessons and research work</a:t>
            </a:r>
            <a:endParaRPr sz="2800" dirty="0">
              <a:cs typeface="Akrobat"/>
            </a:endParaRPr>
          </a:p>
          <a:p>
            <a:pPr>
              <a:spcBef>
                <a:spcPts val="66"/>
              </a:spcBef>
            </a:pPr>
            <a:endParaRPr sz="2800" dirty="0"/>
          </a:p>
          <a:p>
            <a:pPr marL="444500" marR="6945630" indent="-431800">
              <a:buClr>
                <a:srgbClr val="C34941"/>
              </a:buClr>
              <a:buFont typeface="Akrobat Black"/>
              <a:buChar char="•"/>
              <a:tabLst>
                <a:tab pos="179070" algn="l"/>
              </a:tabLst>
            </a:pPr>
            <a:r>
              <a:rPr sz="2800" b="0" dirty="0">
                <a:solidFill>
                  <a:srgbClr val="2F2F2F"/>
                </a:solidFill>
                <a:cs typeface="Akrobat"/>
              </a:rPr>
              <a:t>in the following profile RAS institutes: Institute of Economics</a:t>
            </a:r>
            <a:endParaRPr sz="2800" dirty="0">
              <a:cs typeface="Akrobat"/>
            </a:endParaRPr>
          </a:p>
          <a:p>
            <a:pPr marL="444500" marR="5504815"/>
            <a:r>
              <a:rPr sz="2800" b="0" dirty="0">
                <a:solidFill>
                  <a:srgbClr val="2F2F2F"/>
                </a:solidFill>
                <a:cs typeface="Akrobat"/>
              </a:rPr>
              <a:t>Central Economics and Mathematics Institute Institute of Economic Forecasting</a:t>
            </a:r>
            <a:endParaRPr sz="2800" dirty="0">
              <a:cs typeface="Akrobat"/>
            </a:endParaRPr>
          </a:p>
          <a:p>
            <a:pPr marL="444500" marR="4253865"/>
            <a:r>
              <a:rPr sz="2800" b="0" dirty="0">
                <a:solidFill>
                  <a:srgbClr val="2F2F2F"/>
                </a:solidFill>
                <a:cs typeface="Akrobat"/>
              </a:rPr>
              <a:t>Institute of Social and Economic Studies of Population Institute of World Economy and International Relations</a:t>
            </a:r>
            <a:endParaRPr sz="2800" dirty="0">
              <a:cs typeface="Akrobat"/>
            </a:endParaRPr>
          </a:p>
          <a:p>
            <a:pPr>
              <a:spcBef>
                <a:spcPts val="91"/>
              </a:spcBef>
            </a:pPr>
            <a:endParaRPr sz="2800" dirty="0"/>
          </a:p>
          <a:p>
            <a:pPr marL="178435" indent="-165735">
              <a:buClr>
                <a:srgbClr val="C34941"/>
              </a:buClr>
              <a:buFont typeface="Akrobat Black"/>
              <a:buChar char="•"/>
              <a:tabLst>
                <a:tab pos="179070" algn="l"/>
              </a:tabLst>
            </a:pPr>
            <a:r>
              <a:rPr lang="ru-RU" sz="2800" b="0" dirty="0" smtClean="0">
                <a:solidFill>
                  <a:srgbClr val="2F2F2F"/>
                </a:solidFill>
                <a:cs typeface="Akrobat"/>
              </a:rPr>
              <a:t>   </a:t>
            </a:r>
            <a:r>
              <a:rPr sz="2800" b="0" dirty="0" smtClean="0">
                <a:solidFill>
                  <a:srgbClr val="2F2F2F"/>
                </a:solidFill>
                <a:cs typeface="Akrobat"/>
              </a:rPr>
              <a:t>as </a:t>
            </a:r>
            <a:r>
              <a:rPr sz="2800" b="0" dirty="0">
                <a:solidFill>
                  <a:srgbClr val="2F2F2F"/>
                </a:solidFill>
                <a:cs typeface="Akrobat"/>
              </a:rPr>
              <a:t>well as in the biggest financial and industrial corporations and banks.</a:t>
            </a:r>
            <a:endParaRPr sz="2800" dirty="0">
              <a:cs typeface="Akrobat"/>
            </a:endParaRPr>
          </a:p>
        </p:txBody>
      </p:sp>
      <p:sp>
        <p:nvSpPr>
          <p:cNvPr id="6" name="object 6"/>
          <p:cNvSpPr/>
          <p:nvPr/>
        </p:nvSpPr>
        <p:spPr>
          <a:xfrm>
            <a:off x="12667412" y="8976983"/>
            <a:ext cx="3589020" cy="167005"/>
          </a:xfrm>
          <a:custGeom>
            <a:avLst/>
            <a:gdLst/>
            <a:ahLst/>
            <a:cxnLst/>
            <a:rect l="l" t="t" r="r" b="b"/>
            <a:pathLst>
              <a:path w="3589019" h="167004">
                <a:moveTo>
                  <a:pt x="3588586" y="0"/>
                </a:moveTo>
                <a:lnTo>
                  <a:pt x="0" y="0"/>
                </a:lnTo>
                <a:lnTo>
                  <a:pt x="0" y="167016"/>
                </a:lnTo>
                <a:lnTo>
                  <a:pt x="3588586" y="167016"/>
                </a:lnTo>
                <a:lnTo>
                  <a:pt x="3588586" y="0"/>
                </a:lnTo>
              </a:path>
            </a:pathLst>
          </a:custGeom>
          <a:solidFill>
            <a:srgbClr val="CCCCCC"/>
          </a:solidFill>
        </p:spPr>
        <p:txBody>
          <a:bodyPr wrap="square" lIns="0" tIns="0" rIns="0" bIns="0" rtlCol="0">
            <a:spAutoFit/>
          </a:bodyPr>
          <a:lstStyle/>
          <a:p>
            <a:endParaRPr/>
          </a:p>
        </p:txBody>
      </p:sp>
      <p:sp>
        <p:nvSpPr>
          <p:cNvPr id="7" name="object 7"/>
          <p:cNvSpPr/>
          <p:nvPr/>
        </p:nvSpPr>
        <p:spPr>
          <a:xfrm>
            <a:off x="12667412" y="8876653"/>
            <a:ext cx="915669" cy="100330"/>
          </a:xfrm>
          <a:custGeom>
            <a:avLst/>
            <a:gdLst/>
            <a:ahLst/>
            <a:cxnLst/>
            <a:rect l="l" t="t" r="r" b="b"/>
            <a:pathLst>
              <a:path w="915669" h="100329">
                <a:moveTo>
                  <a:pt x="0" y="100329"/>
                </a:moveTo>
                <a:lnTo>
                  <a:pt x="915149" y="100329"/>
                </a:lnTo>
                <a:lnTo>
                  <a:pt x="915149" y="0"/>
                </a:lnTo>
                <a:lnTo>
                  <a:pt x="0" y="0"/>
                </a:lnTo>
                <a:lnTo>
                  <a:pt x="0" y="100329"/>
                </a:lnTo>
                <a:close/>
              </a:path>
            </a:pathLst>
          </a:custGeom>
          <a:solidFill>
            <a:srgbClr val="CCCCCC"/>
          </a:solidFill>
        </p:spPr>
        <p:txBody>
          <a:bodyPr wrap="square" lIns="0" tIns="0" rIns="0" bIns="0" rtlCol="0">
            <a:spAutoFit/>
          </a:bodyPr>
          <a:lstStyle/>
          <a:p>
            <a:endParaRPr/>
          </a:p>
        </p:txBody>
      </p:sp>
      <p:sp>
        <p:nvSpPr>
          <p:cNvPr id="8" name="object 8"/>
          <p:cNvSpPr/>
          <p:nvPr/>
        </p:nvSpPr>
        <p:spPr>
          <a:xfrm>
            <a:off x="12667412" y="8815693"/>
            <a:ext cx="543560" cy="60960"/>
          </a:xfrm>
          <a:custGeom>
            <a:avLst/>
            <a:gdLst/>
            <a:ahLst/>
            <a:cxnLst/>
            <a:rect l="l" t="t" r="r" b="b"/>
            <a:pathLst>
              <a:path w="543559" h="60959">
                <a:moveTo>
                  <a:pt x="0" y="60959"/>
                </a:moveTo>
                <a:lnTo>
                  <a:pt x="543369" y="60959"/>
                </a:lnTo>
                <a:lnTo>
                  <a:pt x="543369" y="0"/>
                </a:lnTo>
                <a:lnTo>
                  <a:pt x="0" y="0"/>
                </a:lnTo>
                <a:lnTo>
                  <a:pt x="0" y="60959"/>
                </a:lnTo>
                <a:close/>
              </a:path>
            </a:pathLst>
          </a:custGeom>
          <a:solidFill>
            <a:srgbClr val="CCCCCC"/>
          </a:solidFill>
        </p:spPr>
        <p:txBody>
          <a:bodyPr wrap="square" lIns="0" tIns="0" rIns="0" bIns="0" rtlCol="0">
            <a:spAutoFit/>
          </a:bodyPr>
          <a:lstStyle/>
          <a:p>
            <a:endParaRPr/>
          </a:p>
        </p:txBody>
      </p:sp>
      <p:sp>
        <p:nvSpPr>
          <p:cNvPr id="9" name="object 9"/>
          <p:cNvSpPr/>
          <p:nvPr/>
        </p:nvSpPr>
        <p:spPr>
          <a:xfrm>
            <a:off x="12667412" y="8739493"/>
            <a:ext cx="113030" cy="76200"/>
          </a:xfrm>
          <a:custGeom>
            <a:avLst/>
            <a:gdLst/>
            <a:ahLst/>
            <a:cxnLst/>
            <a:rect l="l" t="t" r="r" b="b"/>
            <a:pathLst>
              <a:path w="113029" h="76200">
                <a:moveTo>
                  <a:pt x="0" y="76199"/>
                </a:moveTo>
                <a:lnTo>
                  <a:pt x="112814" y="76199"/>
                </a:lnTo>
                <a:lnTo>
                  <a:pt x="112814" y="0"/>
                </a:lnTo>
                <a:lnTo>
                  <a:pt x="0" y="0"/>
                </a:lnTo>
                <a:lnTo>
                  <a:pt x="0" y="76199"/>
                </a:lnTo>
                <a:close/>
              </a:path>
            </a:pathLst>
          </a:custGeom>
          <a:solidFill>
            <a:srgbClr val="CCCCCC"/>
          </a:solidFill>
        </p:spPr>
        <p:txBody>
          <a:bodyPr wrap="square" lIns="0" tIns="0" rIns="0" bIns="0" rtlCol="0">
            <a:spAutoFit/>
          </a:bodyPr>
          <a:lstStyle/>
          <a:p>
            <a:endParaRPr/>
          </a:p>
        </p:txBody>
      </p:sp>
      <p:sp>
        <p:nvSpPr>
          <p:cNvPr id="10" name="object 10"/>
          <p:cNvSpPr/>
          <p:nvPr/>
        </p:nvSpPr>
        <p:spPr>
          <a:xfrm>
            <a:off x="14196848" y="8801736"/>
            <a:ext cx="175895" cy="175895"/>
          </a:xfrm>
          <a:custGeom>
            <a:avLst/>
            <a:gdLst/>
            <a:ahLst/>
            <a:cxnLst/>
            <a:rect l="l" t="t" r="r" b="b"/>
            <a:pathLst>
              <a:path w="175894" h="175895">
                <a:moveTo>
                  <a:pt x="175501" y="0"/>
                </a:moveTo>
                <a:lnTo>
                  <a:pt x="0" y="0"/>
                </a:lnTo>
                <a:lnTo>
                  <a:pt x="0" y="175526"/>
                </a:lnTo>
                <a:lnTo>
                  <a:pt x="175501" y="175526"/>
                </a:lnTo>
                <a:lnTo>
                  <a:pt x="175501" y="0"/>
                </a:lnTo>
                <a:close/>
              </a:path>
            </a:pathLst>
          </a:custGeom>
          <a:solidFill>
            <a:srgbClr val="CCCCCC"/>
          </a:solidFill>
        </p:spPr>
        <p:txBody>
          <a:bodyPr wrap="square" lIns="0" tIns="0" rIns="0" bIns="0" rtlCol="0">
            <a:spAutoFit/>
          </a:bodyPr>
          <a:lstStyle/>
          <a:p>
            <a:endParaRPr/>
          </a:p>
        </p:txBody>
      </p:sp>
      <p:sp>
        <p:nvSpPr>
          <p:cNvPr id="11" name="object 11"/>
          <p:cNvSpPr/>
          <p:nvPr/>
        </p:nvSpPr>
        <p:spPr>
          <a:xfrm>
            <a:off x="14496149" y="8124775"/>
            <a:ext cx="1357630" cy="852805"/>
          </a:xfrm>
          <a:custGeom>
            <a:avLst/>
            <a:gdLst/>
            <a:ahLst/>
            <a:cxnLst/>
            <a:rect l="l" t="t" r="r" b="b"/>
            <a:pathLst>
              <a:path w="1357630" h="852804">
                <a:moveTo>
                  <a:pt x="1357071" y="0"/>
                </a:moveTo>
                <a:lnTo>
                  <a:pt x="0" y="0"/>
                </a:lnTo>
                <a:lnTo>
                  <a:pt x="0" y="852487"/>
                </a:lnTo>
                <a:lnTo>
                  <a:pt x="1357071" y="852487"/>
                </a:lnTo>
                <a:lnTo>
                  <a:pt x="1357071" y="0"/>
                </a:lnTo>
                <a:close/>
              </a:path>
            </a:pathLst>
          </a:custGeom>
          <a:solidFill>
            <a:srgbClr val="CCCCCC"/>
          </a:solidFill>
        </p:spPr>
        <p:txBody>
          <a:bodyPr wrap="square" lIns="0" tIns="0" rIns="0" bIns="0" rtlCol="0">
            <a:spAutoFit/>
          </a:bodyPr>
          <a:lstStyle/>
          <a:p>
            <a:endParaRPr/>
          </a:p>
        </p:txBody>
      </p:sp>
      <p:sp>
        <p:nvSpPr>
          <p:cNvPr id="12" name="object 12"/>
          <p:cNvSpPr/>
          <p:nvPr/>
        </p:nvSpPr>
        <p:spPr>
          <a:xfrm>
            <a:off x="15977020" y="8801736"/>
            <a:ext cx="175895" cy="175895"/>
          </a:xfrm>
          <a:custGeom>
            <a:avLst/>
            <a:gdLst/>
            <a:ahLst/>
            <a:cxnLst/>
            <a:rect l="l" t="t" r="r" b="b"/>
            <a:pathLst>
              <a:path w="175894" h="175895">
                <a:moveTo>
                  <a:pt x="175501" y="0"/>
                </a:moveTo>
                <a:lnTo>
                  <a:pt x="0" y="0"/>
                </a:lnTo>
                <a:lnTo>
                  <a:pt x="0" y="175526"/>
                </a:lnTo>
                <a:lnTo>
                  <a:pt x="175501" y="175526"/>
                </a:lnTo>
                <a:lnTo>
                  <a:pt x="175501" y="0"/>
                </a:lnTo>
                <a:close/>
              </a:path>
            </a:pathLst>
          </a:custGeom>
          <a:solidFill>
            <a:srgbClr val="CCCCCC"/>
          </a:solidFill>
        </p:spPr>
        <p:txBody>
          <a:bodyPr wrap="square" lIns="0" tIns="0" rIns="0" bIns="0" rtlCol="0">
            <a:spAutoFit/>
          </a:bodyPr>
          <a:lstStyle/>
          <a:p>
            <a:endParaRPr/>
          </a:p>
        </p:txBody>
      </p:sp>
      <p:sp>
        <p:nvSpPr>
          <p:cNvPr id="13" name="object 13"/>
          <p:cNvSpPr/>
          <p:nvPr/>
        </p:nvSpPr>
        <p:spPr>
          <a:xfrm>
            <a:off x="13298399" y="8711896"/>
            <a:ext cx="250825" cy="165100"/>
          </a:xfrm>
          <a:custGeom>
            <a:avLst/>
            <a:gdLst/>
            <a:ahLst/>
            <a:cxnLst/>
            <a:rect l="l" t="t" r="r" b="b"/>
            <a:pathLst>
              <a:path w="250825" h="165100">
                <a:moveTo>
                  <a:pt x="250736" y="0"/>
                </a:moveTo>
                <a:lnTo>
                  <a:pt x="0" y="0"/>
                </a:lnTo>
                <a:lnTo>
                  <a:pt x="0" y="165061"/>
                </a:lnTo>
                <a:lnTo>
                  <a:pt x="250736" y="165061"/>
                </a:lnTo>
                <a:lnTo>
                  <a:pt x="250736" y="0"/>
                </a:lnTo>
                <a:close/>
              </a:path>
            </a:pathLst>
          </a:custGeom>
          <a:solidFill>
            <a:srgbClr val="CCCCCC"/>
          </a:solidFill>
        </p:spPr>
        <p:txBody>
          <a:bodyPr wrap="square" lIns="0" tIns="0" rIns="0" bIns="0" rtlCol="0">
            <a:spAutoFit/>
          </a:bodyPr>
          <a:lstStyle/>
          <a:p>
            <a:endParaRPr/>
          </a:p>
        </p:txBody>
      </p:sp>
      <p:sp>
        <p:nvSpPr>
          <p:cNvPr id="14" name="object 14"/>
          <p:cNvSpPr/>
          <p:nvPr/>
        </p:nvSpPr>
        <p:spPr>
          <a:xfrm>
            <a:off x="12837808" y="8375511"/>
            <a:ext cx="373380" cy="440055"/>
          </a:xfrm>
          <a:custGeom>
            <a:avLst/>
            <a:gdLst/>
            <a:ahLst/>
            <a:cxnLst/>
            <a:rect l="l" t="t" r="r" b="b"/>
            <a:pathLst>
              <a:path w="373380" h="440054">
                <a:moveTo>
                  <a:pt x="372973" y="0"/>
                </a:moveTo>
                <a:lnTo>
                  <a:pt x="0" y="0"/>
                </a:lnTo>
                <a:lnTo>
                  <a:pt x="0" y="439750"/>
                </a:lnTo>
                <a:lnTo>
                  <a:pt x="372973" y="439750"/>
                </a:lnTo>
                <a:lnTo>
                  <a:pt x="372973" y="0"/>
                </a:lnTo>
                <a:close/>
              </a:path>
            </a:pathLst>
          </a:custGeom>
          <a:solidFill>
            <a:srgbClr val="CCCCCC"/>
          </a:solidFill>
        </p:spPr>
        <p:txBody>
          <a:bodyPr wrap="square" lIns="0" tIns="0" rIns="0" bIns="0" rtlCol="0">
            <a:spAutoFit/>
          </a:bodyPr>
          <a:lstStyle/>
          <a:p>
            <a:endParaRPr/>
          </a:p>
        </p:txBody>
      </p:sp>
      <p:sp>
        <p:nvSpPr>
          <p:cNvPr id="15" name="object 15"/>
          <p:cNvSpPr/>
          <p:nvPr/>
        </p:nvSpPr>
        <p:spPr>
          <a:xfrm>
            <a:off x="14284605" y="8742973"/>
            <a:ext cx="0" cy="59055"/>
          </a:xfrm>
          <a:custGeom>
            <a:avLst/>
            <a:gdLst/>
            <a:ahLst/>
            <a:cxnLst/>
            <a:rect l="l" t="t" r="r" b="b"/>
            <a:pathLst>
              <a:path h="59054">
                <a:moveTo>
                  <a:pt x="0" y="0"/>
                </a:moveTo>
                <a:lnTo>
                  <a:pt x="0" y="58762"/>
                </a:lnTo>
              </a:path>
            </a:pathLst>
          </a:custGeom>
          <a:ln w="51409">
            <a:solidFill>
              <a:srgbClr val="CCCCCC"/>
            </a:solidFill>
          </a:ln>
        </p:spPr>
        <p:txBody>
          <a:bodyPr wrap="square" lIns="0" tIns="0" rIns="0" bIns="0" rtlCol="0">
            <a:spAutoFit/>
          </a:bodyPr>
          <a:lstStyle/>
          <a:p>
            <a:endParaRPr/>
          </a:p>
        </p:txBody>
      </p:sp>
      <p:sp>
        <p:nvSpPr>
          <p:cNvPr id="16" name="object 16"/>
          <p:cNvSpPr/>
          <p:nvPr/>
        </p:nvSpPr>
        <p:spPr>
          <a:xfrm>
            <a:off x="16064777" y="8742973"/>
            <a:ext cx="0" cy="59055"/>
          </a:xfrm>
          <a:custGeom>
            <a:avLst/>
            <a:gdLst/>
            <a:ahLst/>
            <a:cxnLst/>
            <a:rect l="l" t="t" r="r" b="b"/>
            <a:pathLst>
              <a:path h="59054">
                <a:moveTo>
                  <a:pt x="0" y="0"/>
                </a:moveTo>
                <a:lnTo>
                  <a:pt x="0" y="58762"/>
                </a:lnTo>
              </a:path>
            </a:pathLst>
          </a:custGeom>
          <a:ln w="51409">
            <a:solidFill>
              <a:srgbClr val="CCCCCC"/>
            </a:solidFill>
          </a:ln>
        </p:spPr>
        <p:txBody>
          <a:bodyPr wrap="square" lIns="0" tIns="0" rIns="0" bIns="0" rtlCol="0">
            <a:spAutoFit/>
          </a:bodyPr>
          <a:lstStyle/>
          <a:p>
            <a:endParaRPr/>
          </a:p>
        </p:txBody>
      </p:sp>
      <p:sp>
        <p:nvSpPr>
          <p:cNvPr id="17" name="object 17"/>
          <p:cNvSpPr/>
          <p:nvPr/>
        </p:nvSpPr>
        <p:spPr>
          <a:xfrm>
            <a:off x="13354291" y="8561452"/>
            <a:ext cx="139065" cy="150495"/>
          </a:xfrm>
          <a:custGeom>
            <a:avLst/>
            <a:gdLst/>
            <a:ahLst/>
            <a:cxnLst/>
            <a:rect l="l" t="t" r="r" b="b"/>
            <a:pathLst>
              <a:path w="139065" h="150495">
                <a:moveTo>
                  <a:pt x="138950" y="0"/>
                </a:moveTo>
                <a:lnTo>
                  <a:pt x="0" y="0"/>
                </a:lnTo>
                <a:lnTo>
                  <a:pt x="0" y="150444"/>
                </a:lnTo>
                <a:lnTo>
                  <a:pt x="138950" y="150444"/>
                </a:lnTo>
                <a:lnTo>
                  <a:pt x="138950" y="0"/>
                </a:lnTo>
                <a:close/>
              </a:path>
            </a:pathLst>
          </a:custGeom>
          <a:solidFill>
            <a:srgbClr val="CCCCCC"/>
          </a:solidFill>
        </p:spPr>
        <p:txBody>
          <a:bodyPr wrap="square" lIns="0" tIns="0" rIns="0" bIns="0" rtlCol="0">
            <a:spAutoFit/>
          </a:bodyPr>
          <a:lstStyle/>
          <a:p>
            <a:endParaRPr/>
          </a:p>
        </p:txBody>
      </p:sp>
      <p:sp>
        <p:nvSpPr>
          <p:cNvPr id="18" name="object 18"/>
          <p:cNvSpPr/>
          <p:nvPr/>
        </p:nvSpPr>
        <p:spPr>
          <a:xfrm>
            <a:off x="13390867" y="8462735"/>
            <a:ext cx="66040" cy="99060"/>
          </a:xfrm>
          <a:custGeom>
            <a:avLst/>
            <a:gdLst/>
            <a:ahLst/>
            <a:cxnLst/>
            <a:rect l="l" t="t" r="r" b="b"/>
            <a:pathLst>
              <a:path w="66040" h="99059">
                <a:moveTo>
                  <a:pt x="65811" y="0"/>
                </a:moveTo>
                <a:lnTo>
                  <a:pt x="0" y="0"/>
                </a:lnTo>
                <a:lnTo>
                  <a:pt x="0" y="98717"/>
                </a:lnTo>
                <a:lnTo>
                  <a:pt x="65811" y="98717"/>
                </a:lnTo>
                <a:lnTo>
                  <a:pt x="65811" y="0"/>
                </a:lnTo>
                <a:close/>
              </a:path>
            </a:pathLst>
          </a:custGeom>
          <a:solidFill>
            <a:srgbClr val="CCCCCC"/>
          </a:solidFill>
        </p:spPr>
        <p:txBody>
          <a:bodyPr wrap="square" lIns="0" tIns="0" rIns="0" bIns="0" rtlCol="0">
            <a:spAutoFit/>
          </a:bodyPr>
          <a:lstStyle/>
          <a:p>
            <a:endParaRPr/>
          </a:p>
        </p:txBody>
      </p:sp>
      <p:sp>
        <p:nvSpPr>
          <p:cNvPr id="19" name="object 19"/>
          <p:cNvSpPr/>
          <p:nvPr/>
        </p:nvSpPr>
        <p:spPr>
          <a:xfrm>
            <a:off x="12936551" y="8174928"/>
            <a:ext cx="175895" cy="200660"/>
          </a:xfrm>
          <a:custGeom>
            <a:avLst/>
            <a:gdLst/>
            <a:ahLst/>
            <a:cxnLst/>
            <a:rect l="l" t="t" r="r" b="b"/>
            <a:pathLst>
              <a:path w="175894" h="200659">
                <a:moveTo>
                  <a:pt x="175501" y="0"/>
                </a:moveTo>
                <a:lnTo>
                  <a:pt x="0" y="0"/>
                </a:lnTo>
                <a:lnTo>
                  <a:pt x="0" y="200583"/>
                </a:lnTo>
                <a:lnTo>
                  <a:pt x="175501" y="200583"/>
                </a:lnTo>
                <a:lnTo>
                  <a:pt x="175501" y="0"/>
                </a:lnTo>
                <a:close/>
              </a:path>
            </a:pathLst>
          </a:custGeom>
          <a:solidFill>
            <a:srgbClr val="CCCCCC"/>
          </a:solidFill>
        </p:spPr>
        <p:txBody>
          <a:bodyPr wrap="square" lIns="0" tIns="0" rIns="0" bIns="0" rtlCol="0">
            <a:spAutoFit/>
          </a:bodyPr>
          <a:lstStyle/>
          <a:p>
            <a:endParaRPr/>
          </a:p>
        </p:txBody>
      </p:sp>
      <p:sp>
        <p:nvSpPr>
          <p:cNvPr id="20" name="object 20"/>
          <p:cNvSpPr/>
          <p:nvPr/>
        </p:nvSpPr>
        <p:spPr>
          <a:xfrm>
            <a:off x="12986703" y="8146918"/>
            <a:ext cx="75565" cy="0"/>
          </a:xfrm>
          <a:custGeom>
            <a:avLst/>
            <a:gdLst/>
            <a:ahLst/>
            <a:cxnLst/>
            <a:rect l="l" t="t" r="r" b="b"/>
            <a:pathLst>
              <a:path w="75565">
                <a:moveTo>
                  <a:pt x="0" y="0"/>
                </a:moveTo>
                <a:lnTo>
                  <a:pt x="75209" y="0"/>
                </a:lnTo>
              </a:path>
            </a:pathLst>
          </a:custGeom>
          <a:ln w="57289">
            <a:solidFill>
              <a:srgbClr val="CCCCCC"/>
            </a:solidFill>
          </a:ln>
        </p:spPr>
        <p:txBody>
          <a:bodyPr wrap="square" lIns="0" tIns="0" rIns="0" bIns="0" rtlCol="0">
            <a:spAutoFit/>
          </a:bodyPr>
          <a:lstStyle/>
          <a:p>
            <a:endParaRPr/>
          </a:p>
        </p:txBody>
      </p:sp>
      <p:sp>
        <p:nvSpPr>
          <p:cNvPr id="21" name="object 21"/>
          <p:cNvSpPr/>
          <p:nvPr/>
        </p:nvSpPr>
        <p:spPr>
          <a:xfrm>
            <a:off x="14660703" y="8124686"/>
            <a:ext cx="1028065" cy="0"/>
          </a:xfrm>
          <a:custGeom>
            <a:avLst/>
            <a:gdLst/>
            <a:ahLst/>
            <a:cxnLst/>
            <a:rect l="l" t="t" r="r" b="b"/>
            <a:pathLst>
              <a:path w="1028065">
                <a:moveTo>
                  <a:pt x="0" y="0"/>
                </a:moveTo>
                <a:lnTo>
                  <a:pt x="1027976" y="0"/>
                </a:lnTo>
              </a:path>
            </a:pathLst>
          </a:custGeom>
          <a:ln w="3175">
            <a:solidFill>
              <a:srgbClr val="CCCCCC"/>
            </a:solidFill>
          </a:ln>
        </p:spPr>
        <p:txBody>
          <a:bodyPr wrap="square" lIns="0" tIns="0" rIns="0" bIns="0" rtlCol="0">
            <a:spAutoFit/>
          </a:bodyPr>
          <a:lstStyle/>
          <a:p>
            <a:endParaRPr/>
          </a:p>
        </p:txBody>
      </p:sp>
      <p:sp>
        <p:nvSpPr>
          <p:cNvPr id="22" name="object 22"/>
          <p:cNvSpPr/>
          <p:nvPr/>
        </p:nvSpPr>
        <p:spPr>
          <a:xfrm>
            <a:off x="14608201" y="8064450"/>
            <a:ext cx="1133475" cy="60325"/>
          </a:xfrm>
          <a:custGeom>
            <a:avLst/>
            <a:gdLst/>
            <a:ahLst/>
            <a:cxnLst/>
            <a:rect l="l" t="t" r="r" b="b"/>
            <a:pathLst>
              <a:path w="1133475" h="60325">
                <a:moveTo>
                  <a:pt x="1132979" y="0"/>
                </a:moveTo>
                <a:lnTo>
                  <a:pt x="0" y="0"/>
                </a:lnTo>
                <a:lnTo>
                  <a:pt x="0" y="60147"/>
                </a:lnTo>
                <a:lnTo>
                  <a:pt x="1132979" y="60147"/>
                </a:lnTo>
                <a:lnTo>
                  <a:pt x="1132979" y="0"/>
                </a:lnTo>
                <a:close/>
              </a:path>
            </a:pathLst>
          </a:custGeom>
          <a:solidFill>
            <a:srgbClr val="CCCCCC"/>
          </a:solidFill>
        </p:spPr>
        <p:txBody>
          <a:bodyPr wrap="square" lIns="0" tIns="0" rIns="0" bIns="0" rtlCol="0">
            <a:spAutoFit/>
          </a:bodyPr>
          <a:lstStyle/>
          <a:p>
            <a:endParaRPr/>
          </a:p>
        </p:txBody>
      </p:sp>
      <p:sp>
        <p:nvSpPr>
          <p:cNvPr id="23" name="object 23"/>
          <p:cNvSpPr/>
          <p:nvPr/>
        </p:nvSpPr>
        <p:spPr>
          <a:xfrm>
            <a:off x="12949086" y="8093838"/>
            <a:ext cx="150495" cy="0"/>
          </a:xfrm>
          <a:custGeom>
            <a:avLst/>
            <a:gdLst/>
            <a:ahLst/>
            <a:cxnLst/>
            <a:rect l="l" t="t" r="r" b="b"/>
            <a:pathLst>
              <a:path w="150494">
                <a:moveTo>
                  <a:pt x="0" y="0"/>
                </a:moveTo>
                <a:lnTo>
                  <a:pt x="150418" y="0"/>
                </a:lnTo>
              </a:path>
            </a:pathLst>
          </a:custGeom>
          <a:ln w="51409">
            <a:solidFill>
              <a:srgbClr val="CCCCCC"/>
            </a:solidFill>
          </a:ln>
        </p:spPr>
        <p:txBody>
          <a:bodyPr wrap="square" lIns="0" tIns="0" rIns="0" bIns="0" rtlCol="0">
            <a:spAutoFit/>
          </a:bodyPr>
          <a:lstStyle/>
          <a:p>
            <a:endParaRPr/>
          </a:p>
        </p:txBody>
      </p:sp>
      <p:sp>
        <p:nvSpPr>
          <p:cNvPr id="24" name="object 24"/>
          <p:cNvSpPr/>
          <p:nvPr/>
        </p:nvSpPr>
        <p:spPr>
          <a:xfrm>
            <a:off x="14660703" y="7990802"/>
            <a:ext cx="1028065" cy="73660"/>
          </a:xfrm>
          <a:custGeom>
            <a:avLst/>
            <a:gdLst/>
            <a:ahLst/>
            <a:cxnLst/>
            <a:rect l="l" t="t" r="r" b="b"/>
            <a:pathLst>
              <a:path w="1028065" h="73659">
                <a:moveTo>
                  <a:pt x="1027976" y="0"/>
                </a:moveTo>
                <a:lnTo>
                  <a:pt x="0" y="0"/>
                </a:lnTo>
                <a:lnTo>
                  <a:pt x="0" y="73647"/>
                </a:lnTo>
                <a:lnTo>
                  <a:pt x="1027976" y="73647"/>
                </a:lnTo>
                <a:lnTo>
                  <a:pt x="1027976" y="0"/>
                </a:lnTo>
                <a:close/>
              </a:path>
            </a:pathLst>
          </a:custGeom>
          <a:solidFill>
            <a:srgbClr val="CCCCCC"/>
          </a:solidFill>
        </p:spPr>
        <p:txBody>
          <a:bodyPr wrap="square" lIns="0" tIns="0" rIns="0" bIns="0" rtlCol="0">
            <a:spAutoFit/>
          </a:bodyPr>
          <a:lstStyle/>
          <a:p>
            <a:endParaRPr/>
          </a:p>
        </p:txBody>
      </p:sp>
      <p:sp>
        <p:nvSpPr>
          <p:cNvPr id="25" name="object 25"/>
          <p:cNvSpPr/>
          <p:nvPr/>
        </p:nvSpPr>
        <p:spPr>
          <a:xfrm>
            <a:off x="14698307" y="7838009"/>
            <a:ext cx="75565" cy="153035"/>
          </a:xfrm>
          <a:custGeom>
            <a:avLst/>
            <a:gdLst/>
            <a:ahLst/>
            <a:cxnLst/>
            <a:rect l="l" t="t" r="r" b="b"/>
            <a:pathLst>
              <a:path w="75565" h="153034">
                <a:moveTo>
                  <a:pt x="75222" y="0"/>
                </a:moveTo>
                <a:lnTo>
                  <a:pt x="0" y="0"/>
                </a:lnTo>
                <a:lnTo>
                  <a:pt x="0" y="152793"/>
                </a:lnTo>
                <a:lnTo>
                  <a:pt x="75222" y="152793"/>
                </a:lnTo>
                <a:lnTo>
                  <a:pt x="75222" y="0"/>
                </a:lnTo>
                <a:close/>
              </a:path>
            </a:pathLst>
          </a:custGeom>
          <a:solidFill>
            <a:srgbClr val="CCCCCC"/>
          </a:solidFill>
        </p:spPr>
        <p:txBody>
          <a:bodyPr wrap="square" lIns="0" tIns="0" rIns="0" bIns="0" rtlCol="0">
            <a:spAutoFit/>
          </a:bodyPr>
          <a:lstStyle/>
          <a:p>
            <a:endParaRPr/>
          </a:p>
        </p:txBody>
      </p:sp>
      <p:sp>
        <p:nvSpPr>
          <p:cNvPr id="26" name="object 26"/>
          <p:cNvSpPr/>
          <p:nvPr/>
        </p:nvSpPr>
        <p:spPr>
          <a:xfrm>
            <a:off x="14811134" y="7347319"/>
            <a:ext cx="727710" cy="643890"/>
          </a:xfrm>
          <a:custGeom>
            <a:avLst/>
            <a:gdLst/>
            <a:ahLst/>
            <a:cxnLst/>
            <a:rect l="l" t="t" r="r" b="b"/>
            <a:pathLst>
              <a:path w="727709" h="643890">
                <a:moveTo>
                  <a:pt x="727100" y="0"/>
                </a:moveTo>
                <a:lnTo>
                  <a:pt x="0" y="0"/>
                </a:lnTo>
                <a:lnTo>
                  <a:pt x="0" y="643483"/>
                </a:lnTo>
                <a:lnTo>
                  <a:pt x="727100" y="643483"/>
                </a:lnTo>
                <a:lnTo>
                  <a:pt x="727100" y="0"/>
                </a:lnTo>
                <a:close/>
              </a:path>
            </a:pathLst>
          </a:custGeom>
          <a:solidFill>
            <a:srgbClr val="CCCCCC"/>
          </a:solidFill>
        </p:spPr>
        <p:txBody>
          <a:bodyPr wrap="square" lIns="0" tIns="0" rIns="0" bIns="0" rtlCol="0">
            <a:spAutoFit/>
          </a:bodyPr>
          <a:lstStyle/>
          <a:p>
            <a:endParaRPr/>
          </a:p>
        </p:txBody>
      </p:sp>
      <p:sp>
        <p:nvSpPr>
          <p:cNvPr id="27" name="object 27"/>
          <p:cNvSpPr/>
          <p:nvPr/>
        </p:nvSpPr>
        <p:spPr>
          <a:xfrm>
            <a:off x="15575852" y="7838009"/>
            <a:ext cx="75565" cy="153035"/>
          </a:xfrm>
          <a:custGeom>
            <a:avLst/>
            <a:gdLst/>
            <a:ahLst/>
            <a:cxnLst/>
            <a:rect l="l" t="t" r="r" b="b"/>
            <a:pathLst>
              <a:path w="75565" h="153034">
                <a:moveTo>
                  <a:pt x="75222" y="0"/>
                </a:moveTo>
                <a:lnTo>
                  <a:pt x="0" y="0"/>
                </a:lnTo>
                <a:lnTo>
                  <a:pt x="0" y="152793"/>
                </a:lnTo>
                <a:lnTo>
                  <a:pt x="75222" y="152793"/>
                </a:lnTo>
                <a:lnTo>
                  <a:pt x="75222" y="0"/>
                </a:lnTo>
                <a:close/>
              </a:path>
            </a:pathLst>
          </a:custGeom>
          <a:solidFill>
            <a:srgbClr val="CCCCCC"/>
          </a:solidFill>
        </p:spPr>
        <p:txBody>
          <a:bodyPr wrap="square" lIns="0" tIns="0" rIns="0" bIns="0" rtlCol="0">
            <a:spAutoFit/>
          </a:bodyPr>
          <a:lstStyle/>
          <a:p>
            <a:endParaRPr/>
          </a:p>
        </p:txBody>
      </p:sp>
      <p:sp>
        <p:nvSpPr>
          <p:cNvPr id="28" name="object 28"/>
          <p:cNvSpPr/>
          <p:nvPr/>
        </p:nvSpPr>
        <p:spPr>
          <a:xfrm>
            <a:off x="14911426" y="7204393"/>
            <a:ext cx="527050" cy="143510"/>
          </a:xfrm>
          <a:custGeom>
            <a:avLst/>
            <a:gdLst/>
            <a:ahLst/>
            <a:cxnLst/>
            <a:rect l="l" t="t" r="r" b="b"/>
            <a:pathLst>
              <a:path w="527050" h="143509">
                <a:moveTo>
                  <a:pt x="526529" y="0"/>
                </a:moveTo>
                <a:lnTo>
                  <a:pt x="0" y="0"/>
                </a:lnTo>
                <a:lnTo>
                  <a:pt x="0" y="142925"/>
                </a:lnTo>
                <a:lnTo>
                  <a:pt x="526529" y="142925"/>
                </a:lnTo>
                <a:lnTo>
                  <a:pt x="526529" y="0"/>
                </a:lnTo>
                <a:close/>
              </a:path>
            </a:pathLst>
          </a:custGeom>
          <a:solidFill>
            <a:srgbClr val="CCCCCC"/>
          </a:solidFill>
        </p:spPr>
        <p:txBody>
          <a:bodyPr wrap="square" lIns="0" tIns="0" rIns="0" bIns="0" rtlCol="0">
            <a:spAutoFit/>
          </a:bodyPr>
          <a:lstStyle/>
          <a:p>
            <a:endParaRPr/>
          </a:p>
        </p:txBody>
      </p:sp>
      <p:sp>
        <p:nvSpPr>
          <p:cNvPr id="29" name="object 29"/>
          <p:cNvSpPr/>
          <p:nvPr/>
        </p:nvSpPr>
        <p:spPr>
          <a:xfrm>
            <a:off x="14963661" y="6899352"/>
            <a:ext cx="422275" cy="305435"/>
          </a:xfrm>
          <a:custGeom>
            <a:avLst/>
            <a:gdLst/>
            <a:ahLst/>
            <a:cxnLst/>
            <a:rect l="l" t="t" r="r" b="b"/>
            <a:pathLst>
              <a:path w="422275" h="305434">
                <a:moveTo>
                  <a:pt x="422059" y="0"/>
                </a:moveTo>
                <a:lnTo>
                  <a:pt x="0" y="0"/>
                </a:lnTo>
                <a:lnTo>
                  <a:pt x="0" y="305041"/>
                </a:lnTo>
                <a:lnTo>
                  <a:pt x="422059" y="305041"/>
                </a:lnTo>
                <a:lnTo>
                  <a:pt x="422059" y="0"/>
                </a:lnTo>
                <a:close/>
              </a:path>
            </a:pathLst>
          </a:custGeom>
          <a:solidFill>
            <a:srgbClr val="CCCCCC"/>
          </a:solidFill>
        </p:spPr>
        <p:txBody>
          <a:bodyPr wrap="square" lIns="0" tIns="0" rIns="0" bIns="0" rtlCol="0">
            <a:spAutoFit/>
          </a:bodyPr>
          <a:lstStyle/>
          <a:p>
            <a:endParaRPr/>
          </a:p>
        </p:txBody>
      </p:sp>
      <p:sp>
        <p:nvSpPr>
          <p:cNvPr id="30" name="object 30"/>
          <p:cNvSpPr/>
          <p:nvPr/>
        </p:nvSpPr>
        <p:spPr>
          <a:xfrm>
            <a:off x="15012773" y="6686233"/>
            <a:ext cx="323850" cy="213360"/>
          </a:xfrm>
          <a:custGeom>
            <a:avLst/>
            <a:gdLst/>
            <a:ahLst/>
            <a:cxnLst/>
            <a:rect l="l" t="t" r="r" b="b"/>
            <a:pathLst>
              <a:path w="323850" h="213359">
                <a:moveTo>
                  <a:pt x="323837" y="0"/>
                </a:moveTo>
                <a:lnTo>
                  <a:pt x="0" y="0"/>
                </a:lnTo>
                <a:lnTo>
                  <a:pt x="0" y="213118"/>
                </a:lnTo>
                <a:lnTo>
                  <a:pt x="323837" y="213118"/>
                </a:lnTo>
                <a:lnTo>
                  <a:pt x="323837" y="0"/>
                </a:lnTo>
                <a:close/>
              </a:path>
            </a:pathLst>
          </a:custGeom>
          <a:solidFill>
            <a:srgbClr val="CCCCCC"/>
          </a:solidFill>
        </p:spPr>
        <p:txBody>
          <a:bodyPr wrap="square" lIns="0" tIns="0" rIns="0" bIns="0" rtlCol="0">
            <a:spAutoFit/>
          </a:bodyPr>
          <a:lstStyle/>
          <a:p>
            <a:endParaRPr/>
          </a:p>
        </p:txBody>
      </p:sp>
      <p:sp>
        <p:nvSpPr>
          <p:cNvPr id="31" name="object 31"/>
          <p:cNvSpPr/>
          <p:nvPr/>
        </p:nvSpPr>
        <p:spPr>
          <a:xfrm>
            <a:off x="15108873" y="6335739"/>
            <a:ext cx="132080" cy="350520"/>
          </a:xfrm>
          <a:custGeom>
            <a:avLst/>
            <a:gdLst/>
            <a:ahLst/>
            <a:cxnLst/>
            <a:rect l="l" t="t" r="r" b="b"/>
            <a:pathLst>
              <a:path w="132080" h="350520">
                <a:moveTo>
                  <a:pt x="131635" y="0"/>
                </a:moveTo>
                <a:lnTo>
                  <a:pt x="0" y="0"/>
                </a:lnTo>
                <a:lnTo>
                  <a:pt x="0" y="350494"/>
                </a:lnTo>
                <a:lnTo>
                  <a:pt x="131635" y="350494"/>
                </a:lnTo>
                <a:lnTo>
                  <a:pt x="131635" y="0"/>
                </a:lnTo>
                <a:close/>
              </a:path>
            </a:pathLst>
          </a:custGeom>
          <a:solidFill>
            <a:srgbClr val="CCCCCC"/>
          </a:solidFill>
        </p:spPr>
        <p:txBody>
          <a:bodyPr wrap="square" lIns="0" tIns="0" rIns="0" bIns="0" rtlCol="0">
            <a:spAutoFit/>
          </a:bodyPr>
          <a:lstStyle/>
          <a:p>
            <a:endParaRPr/>
          </a:p>
        </p:txBody>
      </p:sp>
      <p:sp>
        <p:nvSpPr>
          <p:cNvPr id="32" name="object 32"/>
          <p:cNvSpPr/>
          <p:nvPr/>
        </p:nvSpPr>
        <p:spPr>
          <a:xfrm>
            <a:off x="15129828" y="5918379"/>
            <a:ext cx="90170" cy="417830"/>
          </a:xfrm>
          <a:custGeom>
            <a:avLst/>
            <a:gdLst/>
            <a:ahLst/>
            <a:cxnLst/>
            <a:rect l="l" t="t" r="r" b="b"/>
            <a:pathLst>
              <a:path w="90169" h="417829">
                <a:moveTo>
                  <a:pt x="89712" y="0"/>
                </a:moveTo>
                <a:lnTo>
                  <a:pt x="0" y="0"/>
                </a:lnTo>
                <a:lnTo>
                  <a:pt x="0" y="417360"/>
                </a:lnTo>
                <a:lnTo>
                  <a:pt x="89712" y="417360"/>
                </a:lnTo>
                <a:lnTo>
                  <a:pt x="89712" y="0"/>
                </a:lnTo>
                <a:close/>
              </a:path>
            </a:pathLst>
          </a:custGeom>
          <a:solidFill>
            <a:srgbClr val="CCCCCC"/>
          </a:solidFill>
        </p:spPr>
        <p:txBody>
          <a:bodyPr wrap="square" lIns="0" tIns="0" rIns="0" bIns="0" rtlCol="0">
            <a:spAutoFit/>
          </a:bodyPr>
          <a:lstStyle/>
          <a:p>
            <a:endParaRPr/>
          </a:p>
        </p:txBody>
      </p:sp>
      <p:sp>
        <p:nvSpPr>
          <p:cNvPr id="33" name="object 33"/>
          <p:cNvSpPr/>
          <p:nvPr/>
        </p:nvSpPr>
        <p:spPr>
          <a:xfrm>
            <a:off x="15107693" y="5905837"/>
            <a:ext cx="133985" cy="0"/>
          </a:xfrm>
          <a:custGeom>
            <a:avLst/>
            <a:gdLst/>
            <a:ahLst/>
            <a:cxnLst/>
            <a:rect l="l" t="t" r="r" b="b"/>
            <a:pathLst>
              <a:path w="133984">
                <a:moveTo>
                  <a:pt x="0" y="0"/>
                </a:moveTo>
                <a:lnTo>
                  <a:pt x="133985" y="0"/>
                </a:lnTo>
              </a:path>
            </a:pathLst>
          </a:custGeom>
          <a:ln w="26352">
            <a:solidFill>
              <a:srgbClr val="CCCCCC"/>
            </a:solidFill>
          </a:ln>
        </p:spPr>
        <p:txBody>
          <a:bodyPr wrap="square" lIns="0" tIns="0" rIns="0" bIns="0" rtlCol="0">
            <a:spAutoFit/>
          </a:bodyPr>
          <a:lstStyle/>
          <a:p>
            <a:endParaRPr/>
          </a:p>
        </p:txBody>
      </p:sp>
      <p:sp>
        <p:nvSpPr>
          <p:cNvPr id="34" name="object 34"/>
          <p:cNvSpPr/>
          <p:nvPr/>
        </p:nvSpPr>
        <p:spPr>
          <a:xfrm>
            <a:off x="15084972" y="5823573"/>
            <a:ext cx="179705" cy="69850"/>
          </a:xfrm>
          <a:custGeom>
            <a:avLst/>
            <a:gdLst/>
            <a:ahLst/>
            <a:cxnLst/>
            <a:rect l="l" t="t" r="r" b="b"/>
            <a:pathLst>
              <a:path w="179705" h="69850">
                <a:moveTo>
                  <a:pt x="179438" y="0"/>
                </a:moveTo>
                <a:lnTo>
                  <a:pt x="0" y="0"/>
                </a:lnTo>
                <a:lnTo>
                  <a:pt x="0" y="69723"/>
                </a:lnTo>
                <a:lnTo>
                  <a:pt x="179438" y="69723"/>
                </a:lnTo>
                <a:lnTo>
                  <a:pt x="179438" y="0"/>
                </a:lnTo>
                <a:close/>
              </a:path>
            </a:pathLst>
          </a:custGeom>
          <a:solidFill>
            <a:srgbClr val="CCCCCC"/>
          </a:solidFill>
        </p:spPr>
        <p:txBody>
          <a:bodyPr wrap="square" lIns="0" tIns="0" rIns="0" bIns="0" rtlCol="0">
            <a:spAutoFit/>
          </a:bodyPr>
          <a:lstStyle/>
          <a:p>
            <a:endParaRPr/>
          </a:p>
        </p:txBody>
      </p:sp>
      <p:sp>
        <p:nvSpPr>
          <p:cNvPr id="35" name="Заголовок 1"/>
          <p:cNvSpPr>
            <a:spLocks noGrp="1"/>
          </p:cNvSpPr>
          <p:nvPr>
            <p:ph type="title"/>
          </p:nvPr>
        </p:nvSpPr>
        <p:spPr>
          <a:xfrm>
            <a:off x="1473413" y="497054"/>
            <a:ext cx="13309173" cy="507831"/>
          </a:xfrm>
        </p:spPr>
        <p:txBody>
          <a:bodyPr/>
          <a:lstStyle/>
          <a:p>
            <a:r>
              <a:rPr lang="en-US" dirty="0">
                <a:latin typeface="+mj-lt"/>
              </a:rPr>
              <a:t>Students practice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4" name="object 4"/>
          <p:cNvSpPr txBox="1">
            <a:spLocks noGrp="1"/>
          </p:cNvSpPr>
          <p:nvPr>
            <p:ph type="body" idx="1"/>
          </p:nvPr>
        </p:nvSpPr>
        <p:spPr>
          <a:xfrm>
            <a:off x="778309" y="2353311"/>
            <a:ext cx="14351519" cy="6092565"/>
          </a:xfrm>
          <a:prstGeom prst="rect">
            <a:avLst/>
          </a:prstGeom>
        </p:spPr>
        <p:txBody>
          <a:bodyPr vert="horz" wrap="square" lIns="0" tIns="0" rIns="0" bIns="0" rtlCol="0">
            <a:spAutoFit/>
          </a:bodyPr>
          <a:lstStyle/>
          <a:p>
            <a:pPr marL="12700" marR="6350">
              <a:lnSpc>
                <a:spcPct val="100699"/>
              </a:lnSpc>
            </a:pPr>
            <a:r>
              <a:rPr sz="2800" dirty="0">
                <a:latin typeface="+mn-lt"/>
              </a:rPr>
              <a:t>M</a:t>
            </a:r>
            <a:r>
              <a:rPr sz="2800" spc="-30" dirty="0">
                <a:latin typeface="+mn-lt"/>
              </a:rPr>
              <a:t>S</a:t>
            </a:r>
            <a:r>
              <a:rPr sz="2800" dirty="0">
                <a:latin typeface="+mn-lt"/>
              </a:rPr>
              <a:t>E</a:t>
            </a:r>
            <a:r>
              <a:rPr sz="2800" spc="5" dirty="0">
                <a:latin typeface="+mn-lt"/>
              </a:rPr>
              <a:t> </a:t>
            </a:r>
            <a:r>
              <a:rPr sz="2800" dirty="0">
                <a:latin typeface="+mn-lt"/>
              </a:rPr>
              <a:t>MSU</a:t>
            </a:r>
            <a:r>
              <a:rPr sz="2800" spc="5" dirty="0">
                <a:latin typeface="+mn-lt"/>
              </a:rPr>
              <a:t> </a:t>
            </a:r>
            <a:r>
              <a:rPr sz="2800" dirty="0">
                <a:latin typeface="+mn-lt"/>
              </a:rPr>
              <a:t>g</a:t>
            </a:r>
            <a:r>
              <a:rPr sz="2800" spc="-25" dirty="0">
                <a:latin typeface="+mn-lt"/>
              </a:rPr>
              <a:t>r</a:t>
            </a:r>
            <a:r>
              <a:rPr sz="2800" dirty="0">
                <a:latin typeface="+mn-lt"/>
              </a:rPr>
              <a:t>adua</a:t>
            </a:r>
            <a:r>
              <a:rPr sz="2800" spc="5" dirty="0">
                <a:latin typeface="+mn-lt"/>
              </a:rPr>
              <a:t>t</a:t>
            </a:r>
            <a:r>
              <a:rPr sz="2800" dirty="0">
                <a:latin typeface="+mn-lt"/>
              </a:rPr>
              <a:t>es</a:t>
            </a:r>
            <a:r>
              <a:rPr sz="2800" spc="5" dirty="0">
                <a:latin typeface="+mn-lt"/>
              </a:rPr>
              <a:t> </a:t>
            </a:r>
            <a:r>
              <a:rPr sz="2800" dirty="0">
                <a:latin typeface="+mn-lt"/>
              </a:rPr>
              <a:t>get</a:t>
            </a:r>
            <a:r>
              <a:rPr sz="2800" spc="5" dirty="0">
                <a:latin typeface="+mn-lt"/>
              </a:rPr>
              <a:t> </a:t>
            </a:r>
            <a:r>
              <a:rPr sz="2800" dirty="0">
                <a:latin typeface="+mn-lt"/>
              </a:rPr>
              <a:t>fundamental</a:t>
            </a:r>
            <a:r>
              <a:rPr sz="2800" spc="5" dirty="0">
                <a:latin typeface="+mn-lt"/>
              </a:rPr>
              <a:t> </a:t>
            </a:r>
            <a:r>
              <a:rPr sz="2800" dirty="0">
                <a:latin typeface="+mn-lt"/>
              </a:rPr>
              <a:t>mathematical</a:t>
            </a:r>
            <a:r>
              <a:rPr sz="2800" spc="5" dirty="0">
                <a:latin typeface="+mn-lt"/>
              </a:rPr>
              <a:t> </a:t>
            </a:r>
            <a:r>
              <a:rPr sz="2800" dirty="0">
                <a:latin typeface="+mn-lt"/>
              </a:rPr>
              <a:t>t</a:t>
            </a:r>
            <a:r>
              <a:rPr sz="2800" spc="-25" dirty="0">
                <a:latin typeface="+mn-lt"/>
              </a:rPr>
              <a:t>r</a:t>
            </a:r>
            <a:r>
              <a:rPr sz="2800" dirty="0">
                <a:latin typeface="+mn-lt"/>
              </a:rPr>
              <a:t>aining,</a:t>
            </a:r>
            <a:r>
              <a:rPr sz="2800" spc="5" dirty="0">
                <a:latin typeface="+mn-lt"/>
              </a:rPr>
              <a:t> </a:t>
            </a:r>
            <a:r>
              <a:rPr sz="2800" dirty="0">
                <a:latin typeface="+mn-lt"/>
              </a:rPr>
              <a:t>deep</a:t>
            </a:r>
            <a:r>
              <a:rPr sz="2800" spc="5" dirty="0">
                <a:latin typeface="+mn-lt"/>
              </a:rPr>
              <a:t> </a:t>
            </a:r>
            <a:r>
              <a:rPr sz="2800" dirty="0">
                <a:latin typeface="+mn-lt"/>
              </a:rPr>
              <a:t>insight</a:t>
            </a:r>
            <a:r>
              <a:rPr sz="2800" spc="5" dirty="0">
                <a:latin typeface="+mn-lt"/>
              </a:rPr>
              <a:t> </a:t>
            </a:r>
            <a:r>
              <a:rPr sz="2800" dirty="0">
                <a:latin typeface="+mn-lt"/>
              </a:rPr>
              <a:t>in</a:t>
            </a:r>
            <a:r>
              <a:rPr sz="2800" spc="5" dirty="0">
                <a:latin typeface="+mn-lt"/>
              </a:rPr>
              <a:t>t</a:t>
            </a:r>
            <a:r>
              <a:rPr sz="2800" dirty="0">
                <a:latin typeface="+mn-lt"/>
              </a:rPr>
              <a:t>o</a:t>
            </a:r>
            <a:r>
              <a:rPr sz="2800" spc="5" dirty="0">
                <a:latin typeface="+mn-lt"/>
              </a:rPr>
              <a:t> </a:t>
            </a:r>
            <a:r>
              <a:rPr sz="2800" dirty="0">
                <a:latin typeface="+mn-lt"/>
              </a:rPr>
              <a:t>Russia’s</a:t>
            </a:r>
            <a:r>
              <a:rPr sz="2800" spc="5" dirty="0">
                <a:latin typeface="+mn-lt"/>
              </a:rPr>
              <a:t> </a:t>
            </a:r>
            <a:r>
              <a:rPr sz="2800" dirty="0">
                <a:latin typeface="+mn-lt"/>
              </a:rPr>
              <a:t>economic</a:t>
            </a:r>
            <a:r>
              <a:rPr sz="2800" spc="5" dirty="0">
                <a:latin typeface="+mn-lt"/>
              </a:rPr>
              <a:t> </a:t>
            </a:r>
            <a:r>
              <a:rPr sz="2800" spc="-25" dirty="0">
                <a:latin typeface="+mn-lt"/>
              </a:rPr>
              <a:t>r</a:t>
            </a:r>
            <a:r>
              <a:rPr sz="2800" dirty="0">
                <a:latin typeface="+mn-lt"/>
              </a:rPr>
              <a:t>ealities and</a:t>
            </a:r>
            <a:r>
              <a:rPr sz="2800" spc="5" dirty="0">
                <a:latin typeface="+mn-lt"/>
              </a:rPr>
              <a:t> </a:t>
            </a:r>
            <a:r>
              <a:rPr sz="2800" dirty="0">
                <a:latin typeface="+mn-lt"/>
              </a:rPr>
              <a:t>spe</a:t>
            </a:r>
            <a:r>
              <a:rPr sz="2800" spc="-15" dirty="0">
                <a:latin typeface="+mn-lt"/>
              </a:rPr>
              <a:t>c</a:t>
            </a:r>
            <a:r>
              <a:rPr sz="2800" dirty="0">
                <a:latin typeface="+mn-lt"/>
              </a:rPr>
              <a:t>ifics,</a:t>
            </a:r>
            <a:r>
              <a:rPr sz="2800" spc="5" dirty="0">
                <a:latin typeface="+mn-lt"/>
              </a:rPr>
              <a:t> </a:t>
            </a:r>
            <a:r>
              <a:rPr sz="2800" dirty="0">
                <a:latin typeface="+mn-lt"/>
              </a:rPr>
              <a:t>gain</a:t>
            </a:r>
            <a:r>
              <a:rPr sz="2800" spc="5" dirty="0">
                <a:latin typeface="+mn-lt"/>
              </a:rPr>
              <a:t> </a:t>
            </a:r>
            <a:r>
              <a:rPr sz="2800" dirty="0">
                <a:latin typeface="+mn-lt"/>
              </a:rPr>
              <a:t>a</a:t>
            </a:r>
            <a:r>
              <a:rPr sz="2800" spc="5" dirty="0">
                <a:latin typeface="+mn-lt"/>
              </a:rPr>
              <a:t> </a:t>
            </a:r>
            <a:r>
              <a:rPr sz="2800" dirty="0">
                <a:latin typeface="+mn-lt"/>
              </a:rPr>
              <a:t>p</a:t>
            </a:r>
            <a:r>
              <a:rPr sz="2800" spc="-25" dirty="0">
                <a:latin typeface="+mn-lt"/>
              </a:rPr>
              <a:t>r</a:t>
            </a:r>
            <a:r>
              <a:rPr sz="2800" spc="-15" dirty="0">
                <a:latin typeface="+mn-lt"/>
              </a:rPr>
              <a:t>o</a:t>
            </a:r>
            <a:r>
              <a:rPr sz="2800" dirty="0">
                <a:latin typeface="+mn-lt"/>
              </a:rPr>
              <a:t>fessional</a:t>
            </a:r>
            <a:r>
              <a:rPr sz="2800" spc="5" dirty="0">
                <a:latin typeface="+mn-lt"/>
              </a:rPr>
              <a:t> </a:t>
            </a:r>
            <a:r>
              <a:rPr sz="2800" dirty="0">
                <a:latin typeface="+mn-lt"/>
              </a:rPr>
              <a:t>understanding</a:t>
            </a:r>
            <a:r>
              <a:rPr sz="2800" spc="5" dirty="0">
                <a:latin typeface="+mn-lt"/>
              </a:rPr>
              <a:t> </a:t>
            </a:r>
            <a:r>
              <a:rPr sz="2800" spc="-15" dirty="0">
                <a:latin typeface="+mn-lt"/>
              </a:rPr>
              <a:t>o</a:t>
            </a:r>
            <a:r>
              <a:rPr sz="2800" dirty="0">
                <a:latin typeface="+mn-lt"/>
              </a:rPr>
              <a:t>f</a:t>
            </a:r>
            <a:r>
              <a:rPr sz="2800" spc="5" dirty="0">
                <a:latin typeface="+mn-lt"/>
              </a:rPr>
              <a:t> </a:t>
            </a:r>
            <a:r>
              <a:rPr sz="2800" dirty="0">
                <a:latin typeface="+mn-lt"/>
              </a:rPr>
              <a:t>all</a:t>
            </a:r>
            <a:r>
              <a:rPr sz="2800" spc="5" dirty="0">
                <a:latin typeface="+mn-lt"/>
              </a:rPr>
              <a:t> </a:t>
            </a:r>
            <a:r>
              <a:rPr sz="2800" dirty="0">
                <a:latin typeface="+mn-lt"/>
              </a:rPr>
              <a:t>major</a:t>
            </a:r>
            <a:r>
              <a:rPr sz="2800" spc="5" dirty="0">
                <a:latin typeface="+mn-lt"/>
              </a:rPr>
              <a:t> </a:t>
            </a:r>
            <a:r>
              <a:rPr sz="2800" dirty="0">
                <a:latin typeface="+mn-lt"/>
              </a:rPr>
              <a:t>sections</a:t>
            </a:r>
            <a:r>
              <a:rPr sz="2800" spc="5" dirty="0">
                <a:latin typeface="+mn-lt"/>
              </a:rPr>
              <a:t> </a:t>
            </a:r>
            <a:r>
              <a:rPr sz="2800" dirty="0">
                <a:latin typeface="+mn-lt"/>
              </a:rPr>
              <a:t>and</a:t>
            </a:r>
            <a:r>
              <a:rPr sz="2800" spc="5" dirty="0">
                <a:latin typeface="+mn-lt"/>
              </a:rPr>
              <a:t> </a:t>
            </a:r>
            <a:r>
              <a:rPr sz="2800" dirty="0">
                <a:latin typeface="+mn-lt"/>
              </a:rPr>
              <a:t>modern</a:t>
            </a:r>
            <a:r>
              <a:rPr sz="2800" spc="5" dirty="0">
                <a:latin typeface="+mn-lt"/>
              </a:rPr>
              <a:t> </a:t>
            </a:r>
            <a:r>
              <a:rPr sz="2800" dirty="0">
                <a:latin typeface="+mn-lt"/>
              </a:rPr>
              <a:t>t</a:t>
            </a:r>
            <a:r>
              <a:rPr sz="2800" spc="-25" dirty="0">
                <a:latin typeface="+mn-lt"/>
              </a:rPr>
              <a:t>r</a:t>
            </a:r>
            <a:r>
              <a:rPr sz="2800" dirty="0">
                <a:latin typeface="+mn-lt"/>
              </a:rPr>
              <a:t>ends</a:t>
            </a:r>
            <a:r>
              <a:rPr sz="2800" spc="5" dirty="0">
                <a:latin typeface="+mn-lt"/>
              </a:rPr>
              <a:t> </a:t>
            </a:r>
            <a:r>
              <a:rPr sz="2800" spc="-15" dirty="0">
                <a:latin typeface="+mn-lt"/>
              </a:rPr>
              <a:t>o</a:t>
            </a:r>
            <a:r>
              <a:rPr sz="2800" dirty="0">
                <a:latin typeface="+mn-lt"/>
              </a:rPr>
              <a:t>f</a:t>
            </a:r>
            <a:r>
              <a:rPr sz="2800" spc="5" dirty="0">
                <a:latin typeface="+mn-lt"/>
              </a:rPr>
              <a:t> </a:t>
            </a:r>
            <a:r>
              <a:rPr sz="2800" dirty="0">
                <a:latin typeface="+mn-lt"/>
              </a:rPr>
              <a:t>economics, whi</a:t>
            </a:r>
            <a:r>
              <a:rPr sz="2800" spc="-15" dirty="0">
                <a:latin typeface="+mn-lt"/>
              </a:rPr>
              <a:t>c</a:t>
            </a:r>
            <a:r>
              <a:rPr sz="2800" dirty="0">
                <a:latin typeface="+mn-lt"/>
              </a:rPr>
              <a:t>h</a:t>
            </a:r>
            <a:r>
              <a:rPr sz="2800" spc="5" dirty="0">
                <a:latin typeface="+mn-lt"/>
              </a:rPr>
              <a:t> </a:t>
            </a:r>
            <a:r>
              <a:rPr sz="2800" dirty="0">
                <a:latin typeface="+mn-lt"/>
              </a:rPr>
              <a:t>g</a:t>
            </a:r>
            <a:r>
              <a:rPr sz="2800" spc="-25" dirty="0">
                <a:latin typeface="+mn-lt"/>
              </a:rPr>
              <a:t>r</a:t>
            </a:r>
            <a:r>
              <a:rPr sz="2800" dirty="0">
                <a:latin typeface="+mn-lt"/>
              </a:rPr>
              <a:t>ant</a:t>
            </a:r>
            <a:r>
              <a:rPr sz="2800" spc="5" dirty="0">
                <a:latin typeface="+mn-lt"/>
              </a:rPr>
              <a:t> </a:t>
            </a:r>
            <a:r>
              <a:rPr sz="2800" dirty="0">
                <a:latin typeface="+mn-lt"/>
              </a:rPr>
              <a:t>them</a:t>
            </a:r>
            <a:r>
              <a:rPr sz="2800" spc="5" dirty="0">
                <a:latin typeface="+mn-lt"/>
              </a:rPr>
              <a:t> </a:t>
            </a:r>
            <a:r>
              <a:rPr sz="2800" dirty="0">
                <a:latin typeface="+mn-lt"/>
              </a:rPr>
              <a:t>additional</a:t>
            </a:r>
            <a:r>
              <a:rPr sz="2800" spc="5" dirty="0">
                <a:latin typeface="+mn-lt"/>
              </a:rPr>
              <a:t> </a:t>
            </a:r>
            <a:r>
              <a:rPr sz="2800" dirty="0">
                <a:latin typeface="+mn-lt"/>
              </a:rPr>
              <a:t>competitive</a:t>
            </a:r>
            <a:r>
              <a:rPr sz="2800" spc="5" dirty="0">
                <a:latin typeface="+mn-lt"/>
              </a:rPr>
              <a:t> </a:t>
            </a:r>
            <a:r>
              <a:rPr sz="2800" dirty="0">
                <a:latin typeface="+mn-lt"/>
              </a:rPr>
              <a:t>ad</a:t>
            </a:r>
            <a:r>
              <a:rPr sz="2800" spc="-10" dirty="0">
                <a:latin typeface="+mn-lt"/>
              </a:rPr>
              <a:t>v</a:t>
            </a:r>
            <a:r>
              <a:rPr sz="2800" dirty="0">
                <a:latin typeface="+mn-lt"/>
              </a:rPr>
              <a:t>antages</a:t>
            </a:r>
            <a:r>
              <a:rPr sz="2800" spc="5" dirty="0">
                <a:latin typeface="+mn-lt"/>
              </a:rPr>
              <a:t> </a:t>
            </a:r>
            <a:r>
              <a:rPr sz="2800" dirty="0">
                <a:latin typeface="+mn-lt"/>
              </a:rPr>
              <a:t>for</a:t>
            </a:r>
            <a:r>
              <a:rPr sz="2800" spc="5" dirty="0">
                <a:latin typeface="+mn-lt"/>
              </a:rPr>
              <a:t> </a:t>
            </a:r>
            <a:r>
              <a:rPr sz="2800" dirty="0">
                <a:latin typeface="+mn-lt"/>
              </a:rPr>
              <a:t>empl</a:t>
            </a:r>
            <a:r>
              <a:rPr sz="2800" spc="-65" dirty="0">
                <a:latin typeface="+mn-lt"/>
              </a:rPr>
              <a:t>o</a:t>
            </a:r>
            <a:r>
              <a:rPr sz="2800" dirty="0">
                <a:latin typeface="+mn-lt"/>
              </a:rPr>
              <a:t>yment</a:t>
            </a:r>
            <a:r>
              <a:rPr sz="2800" spc="5" dirty="0">
                <a:latin typeface="+mn-lt"/>
              </a:rPr>
              <a:t> </a:t>
            </a:r>
            <a:r>
              <a:rPr sz="2800" dirty="0">
                <a:latin typeface="+mn-lt"/>
              </a:rPr>
              <a:t>in</a:t>
            </a:r>
            <a:r>
              <a:rPr sz="2800" spc="5" dirty="0">
                <a:latin typeface="+mn-lt"/>
              </a:rPr>
              <a:t> </a:t>
            </a:r>
            <a:r>
              <a:rPr sz="2800" dirty="0">
                <a:latin typeface="+mn-lt"/>
              </a:rPr>
              <a:t>fede</a:t>
            </a:r>
            <a:r>
              <a:rPr sz="2800" spc="-25" dirty="0">
                <a:latin typeface="+mn-lt"/>
              </a:rPr>
              <a:t>r</a:t>
            </a:r>
            <a:r>
              <a:rPr sz="2800" dirty="0">
                <a:latin typeface="+mn-lt"/>
              </a:rPr>
              <a:t>al</a:t>
            </a:r>
            <a:r>
              <a:rPr sz="2800" spc="5" dirty="0">
                <a:latin typeface="+mn-lt"/>
              </a:rPr>
              <a:t> </a:t>
            </a:r>
            <a:r>
              <a:rPr sz="2800" dirty="0">
                <a:latin typeface="+mn-lt"/>
              </a:rPr>
              <a:t>and</a:t>
            </a:r>
            <a:r>
              <a:rPr sz="2800" spc="5" dirty="0">
                <a:latin typeface="+mn-lt"/>
              </a:rPr>
              <a:t> </a:t>
            </a:r>
            <a:r>
              <a:rPr sz="2800" spc="-25" dirty="0">
                <a:latin typeface="+mn-lt"/>
              </a:rPr>
              <a:t>r</a:t>
            </a:r>
            <a:r>
              <a:rPr sz="2800" dirty="0">
                <a:latin typeface="+mn-lt"/>
              </a:rPr>
              <a:t>egional</a:t>
            </a:r>
            <a:r>
              <a:rPr sz="2800" spc="5" dirty="0">
                <a:latin typeface="+mn-lt"/>
              </a:rPr>
              <a:t> </a:t>
            </a:r>
            <a:r>
              <a:rPr sz="2800" dirty="0">
                <a:latin typeface="+mn-lt"/>
              </a:rPr>
              <a:t>g</a:t>
            </a:r>
            <a:r>
              <a:rPr sz="2800" spc="-65" dirty="0">
                <a:latin typeface="+mn-lt"/>
              </a:rPr>
              <a:t>o</a:t>
            </a:r>
            <a:r>
              <a:rPr sz="2800" dirty="0">
                <a:latin typeface="+mn-lt"/>
              </a:rPr>
              <a:t>verning bodies,</a:t>
            </a:r>
            <a:r>
              <a:rPr sz="2800" spc="5" dirty="0">
                <a:latin typeface="+mn-lt"/>
              </a:rPr>
              <a:t> </a:t>
            </a:r>
            <a:r>
              <a:rPr sz="2800" dirty="0">
                <a:latin typeface="+mn-lt"/>
              </a:rPr>
              <a:t>corpo</a:t>
            </a:r>
            <a:r>
              <a:rPr sz="2800" spc="-25" dirty="0">
                <a:latin typeface="+mn-lt"/>
              </a:rPr>
              <a:t>r</a:t>
            </a:r>
            <a:r>
              <a:rPr sz="2800" dirty="0">
                <a:latin typeface="+mn-lt"/>
              </a:rPr>
              <a:t>ations,</a:t>
            </a:r>
            <a:r>
              <a:rPr sz="2800" spc="5" dirty="0">
                <a:latin typeface="+mn-lt"/>
              </a:rPr>
              <a:t> </a:t>
            </a:r>
            <a:r>
              <a:rPr sz="2800" spc="-25" dirty="0">
                <a:latin typeface="+mn-lt"/>
              </a:rPr>
              <a:t>r</a:t>
            </a:r>
            <a:r>
              <a:rPr sz="2800" dirty="0">
                <a:latin typeface="+mn-lt"/>
              </a:rPr>
              <a:t>esea</a:t>
            </a:r>
            <a:r>
              <a:rPr sz="2800" spc="-25" dirty="0">
                <a:latin typeface="+mn-lt"/>
              </a:rPr>
              <a:t>r</a:t>
            </a:r>
            <a:r>
              <a:rPr sz="2800" spc="-15" dirty="0">
                <a:latin typeface="+mn-lt"/>
              </a:rPr>
              <a:t>c</a:t>
            </a:r>
            <a:r>
              <a:rPr sz="2800" dirty="0">
                <a:latin typeface="+mn-lt"/>
              </a:rPr>
              <a:t>h</a:t>
            </a:r>
            <a:r>
              <a:rPr sz="2800" spc="5" dirty="0">
                <a:latin typeface="+mn-lt"/>
              </a:rPr>
              <a:t> </a:t>
            </a:r>
            <a:r>
              <a:rPr sz="2800" dirty="0">
                <a:latin typeface="+mn-lt"/>
              </a:rPr>
              <a:t>institutions</a:t>
            </a:r>
            <a:r>
              <a:rPr sz="2800" spc="5" dirty="0">
                <a:latin typeface="+mn-lt"/>
              </a:rPr>
              <a:t> </a:t>
            </a:r>
            <a:r>
              <a:rPr sz="2800" dirty="0">
                <a:latin typeface="+mn-lt"/>
              </a:rPr>
              <a:t>and</a:t>
            </a:r>
            <a:r>
              <a:rPr sz="2800" spc="5" dirty="0">
                <a:latin typeface="+mn-lt"/>
              </a:rPr>
              <a:t> </a:t>
            </a:r>
            <a:r>
              <a:rPr sz="2800" dirty="0">
                <a:latin typeface="+mn-lt"/>
              </a:rPr>
              <a:t>higher</a:t>
            </a:r>
            <a:r>
              <a:rPr sz="2800" spc="5" dirty="0">
                <a:latin typeface="+mn-lt"/>
              </a:rPr>
              <a:t> </a:t>
            </a:r>
            <a:r>
              <a:rPr sz="2800" dirty="0" smtClean="0">
                <a:latin typeface="+mn-lt"/>
              </a:rPr>
              <a:t>s</a:t>
            </a:r>
            <a:r>
              <a:rPr sz="2800" spc="-15" dirty="0" smtClean="0">
                <a:latin typeface="+mn-lt"/>
              </a:rPr>
              <a:t>c</a:t>
            </a:r>
            <a:r>
              <a:rPr sz="2800" dirty="0" smtClean="0">
                <a:latin typeface="+mn-lt"/>
              </a:rPr>
              <a:t>hools.</a:t>
            </a:r>
            <a:endParaRPr lang="ru-RU" sz="2800" spc="5" dirty="0">
              <a:latin typeface="+mn-lt"/>
            </a:endParaRPr>
          </a:p>
          <a:p>
            <a:pPr marL="12700" marR="6350">
              <a:lnSpc>
                <a:spcPct val="100699"/>
              </a:lnSpc>
            </a:pPr>
            <a:endParaRPr lang="ru-RU" sz="2800" dirty="0" smtClean="0">
              <a:latin typeface="+mn-lt"/>
            </a:endParaRPr>
          </a:p>
          <a:p>
            <a:pPr marL="12700" marR="6350">
              <a:lnSpc>
                <a:spcPct val="100699"/>
              </a:lnSpc>
            </a:pPr>
            <a:r>
              <a:rPr sz="2800" dirty="0" smtClean="0">
                <a:latin typeface="+mn-lt"/>
              </a:rPr>
              <a:t>M</a:t>
            </a:r>
            <a:r>
              <a:rPr sz="2800" spc="-30" dirty="0" smtClean="0">
                <a:latin typeface="+mn-lt"/>
              </a:rPr>
              <a:t>S</a:t>
            </a:r>
            <a:r>
              <a:rPr sz="2800" dirty="0" smtClean="0">
                <a:latin typeface="+mn-lt"/>
              </a:rPr>
              <a:t>E</a:t>
            </a:r>
            <a:r>
              <a:rPr sz="2800" spc="5" dirty="0" smtClean="0">
                <a:latin typeface="+mn-lt"/>
              </a:rPr>
              <a:t> </a:t>
            </a:r>
            <a:r>
              <a:rPr sz="2800" dirty="0">
                <a:latin typeface="+mn-lt"/>
              </a:rPr>
              <a:t>MSU</a:t>
            </a:r>
            <a:r>
              <a:rPr sz="2800" spc="5" dirty="0">
                <a:latin typeface="+mn-lt"/>
              </a:rPr>
              <a:t> </a:t>
            </a:r>
            <a:r>
              <a:rPr sz="2800" dirty="0">
                <a:latin typeface="+mn-lt"/>
              </a:rPr>
              <a:t>g</a:t>
            </a:r>
            <a:r>
              <a:rPr sz="2800" spc="-25" dirty="0">
                <a:latin typeface="+mn-lt"/>
              </a:rPr>
              <a:t>r</a:t>
            </a:r>
            <a:r>
              <a:rPr sz="2800" dirty="0">
                <a:latin typeface="+mn-lt"/>
              </a:rPr>
              <a:t>adua</a:t>
            </a:r>
            <a:r>
              <a:rPr sz="2800" spc="5" dirty="0">
                <a:latin typeface="+mn-lt"/>
              </a:rPr>
              <a:t>t</a:t>
            </a:r>
            <a:r>
              <a:rPr sz="2800" dirty="0">
                <a:latin typeface="+mn-lt"/>
              </a:rPr>
              <a:t>es</a:t>
            </a:r>
            <a:r>
              <a:rPr sz="2800" spc="5" dirty="0">
                <a:latin typeface="+mn-lt"/>
              </a:rPr>
              <a:t> </a:t>
            </a:r>
            <a:r>
              <a:rPr sz="2800" dirty="0">
                <a:latin typeface="+mn-lt"/>
              </a:rPr>
              <a:t>h</a:t>
            </a:r>
            <a:r>
              <a:rPr sz="2800" spc="-45" dirty="0">
                <a:latin typeface="+mn-lt"/>
              </a:rPr>
              <a:t>a</a:t>
            </a:r>
            <a:r>
              <a:rPr sz="2800" dirty="0">
                <a:latin typeface="+mn-lt"/>
              </a:rPr>
              <a:t>ve</a:t>
            </a:r>
            <a:r>
              <a:rPr sz="2800" spc="5" dirty="0">
                <a:latin typeface="+mn-lt"/>
              </a:rPr>
              <a:t> </a:t>
            </a:r>
            <a:r>
              <a:rPr sz="2800" dirty="0">
                <a:latin typeface="+mn-lt"/>
              </a:rPr>
              <a:t>good</a:t>
            </a:r>
            <a:r>
              <a:rPr sz="2800" spc="5" dirty="0">
                <a:latin typeface="+mn-lt"/>
              </a:rPr>
              <a:t> </a:t>
            </a:r>
            <a:r>
              <a:rPr sz="2800" spc="-15" dirty="0" smtClean="0">
                <a:latin typeface="+mn-lt"/>
              </a:rPr>
              <a:t>c</a:t>
            </a:r>
            <a:r>
              <a:rPr sz="2800" dirty="0" smtClean="0">
                <a:latin typeface="+mn-lt"/>
              </a:rPr>
              <a:t>hances</a:t>
            </a:r>
            <a:r>
              <a:rPr lang="ru-RU" sz="2800" dirty="0" smtClean="0">
                <a:latin typeface="+mn-lt"/>
              </a:rPr>
              <a:t> </a:t>
            </a:r>
            <a:r>
              <a:rPr sz="2800" spc="5" dirty="0" smtClean="0">
                <a:latin typeface="+mn-lt"/>
              </a:rPr>
              <a:t>t</a:t>
            </a:r>
            <a:r>
              <a:rPr sz="2800" dirty="0" smtClean="0">
                <a:latin typeface="+mn-lt"/>
              </a:rPr>
              <a:t>o</a:t>
            </a:r>
            <a:r>
              <a:rPr sz="2800" spc="5" dirty="0" smtClean="0">
                <a:latin typeface="+mn-lt"/>
              </a:rPr>
              <a:t> </a:t>
            </a:r>
            <a:r>
              <a:rPr sz="2800" dirty="0">
                <a:latin typeface="+mn-lt"/>
              </a:rPr>
              <a:t>start</a:t>
            </a:r>
            <a:r>
              <a:rPr sz="2800" spc="5" dirty="0">
                <a:latin typeface="+mn-lt"/>
              </a:rPr>
              <a:t> </a:t>
            </a:r>
            <a:r>
              <a:rPr sz="2800" dirty="0">
                <a:latin typeface="+mn-lt"/>
              </a:rPr>
              <a:t>working</a:t>
            </a:r>
            <a:r>
              <a:rPr sz="2800" spc="5" dirty="0">
                <a:latin typeface="+mn-lt"/>
              </a:rPr>
              <a:t> </a:t>
            </a:r>
            <a:r>
              <a:rPr sz="2800" dirty="0">
                <a:latin typeface="+mn-lt"/>
              </a:rPr>
              <a:t>in</a:t>
            </a:r>
            <a:r>
              <a:rPr sz="2800" spc="5" dirty="0">
                <a:latin typeface="+mn-lt"/>
              </a:rPr>
              <a:t> </a:t>
            </a:r>
            <a:r>
              <a:rPr sz="2800" dirty="0">
                <a:latin typeface="+mn-lt"/>
              </a:rPr>
              <a:t>planning,</a:t>
            </a:r>
            <a:r>
              <a:rPr sz="2800" spc="5" dirty="0">
                <a:latin typeface="+mn-lt"/>
              </a:rPr>
              <a:t> </a:t>
            </a:r>
            <a:r>
              <a:rPr sz="2800" dirty="0">
                <a:latin typeface="+mn-lt"/>
              </a:rPr>
              <a:t>economic,</a:t>
            </a:r>
            <a:r>
              <a:rPr sz="2800" spc="5" dirty="0">
                <a:latin typeface="+mn-lt"/>
              </a:rPr>
              <a:t> </a:t>
            </a:r>
            <a:r>
              <a:rPr sz="2800" dirty="0">
                <a:latin typeface="+mn-lt"/>
              </a:rPr>
              <a:t>information</a:t>
            </a:r>
            <a:r>
              <a:rPr sz="2800" spc="5" dirty="0">
                <a:latin typeface="+mn-lt"/>
              </a:rPr>
              <a:t> </a:t>
            </a:r>
            <a:r>
              <a:rPr sz="2800" dirty="0">
                <a:latin typeface="+mn-lt"/>
              </a:rPr>
              <a:t>and</a:t>
            </a:r>
            <a:r>
              <a:rPr sz="2800" spc="5" dirty="0">
                <a:latin typeface="+mn-lt"/>
              </a:rPr>
              <a:t> </a:t>
            </a:r>
            <a:r>
              <a:rPr sz="2800" dirty="0">
                <a:latin typeface="+mn-lt"/>
              </a:rPr>
              <a:t>analytical</a:t>
            </a:r>
            <a:r>
              <a:rPr sz="2800" spc="5" dirty="0">
                <a:latin typeface="+mn-lt"/>
              </a:rPr>
              <a:t> </a:t>
            </a:r>
            <a:r>
              <a:rPr sz="2800" dirty="0">
                <a:latin typeface="+mn-lt"/>
              </a:rPr>
              <a:t>o</a:t>
            </a:r>
            <a:r>
              <a:rPr sz="2800" spc="-25" dirty="0">
                <a:latin typeface="+mn-lt"/>
              </a:rPr>
              <a:t>r</a:t>
            </a:r>
            <a:r>
              <a:rPr sz="2800" dirty="0">
                <a:latin typeface="+mn-lt"/>
              </a:rPr>
              <a:t>ganizations,</a:t>
            </a:r>
            <a:r>
              <a:rPr sz="2800" spc="5" dirty="0">
                <a:latin typeface="+mn-lt"/>
              </a:rPr>
              <a:t> </a:t>
            </a:r>
            <a:r>
              <a:rPr sz="2800" dirty="0">
                <a:latin typeface="+mn-lt"/>
              </a:rPr>
              <a:t>in</a:t>
            </a:r>
            <a:r>
              <a:rPr sz="2800" spc="5" dirty="0">
                <a:latin typeface="+mn-lt"/>
              </a:rPr>
              <a:t> </a:t>
            </a:r>
            <a:r>
              <a:rPr sz="2800" dirty="0">
                <a:latin typeface="+mn-lt"/>
              </a:rPr>
              <a:t>asset</a:t>
            </a:r>
            <a:r>
              <a:rPr sz="2800" spc="5" dirty="0">
                <a:latin typeface="+mn-lt"/>
              </a:rPr>
              <a:t> </a:t>
            </a:r>
            <a:r>
              <a:rPr sz="2800" dirty="0">
                <a:latin typeface="+mn-lt"/>
              </a:rPr>
              <a:t>management, p</a:t>
            </a:r>
            <a:r>
              <a:rPr sz="2800" spc="-25" dirty="0">
                <a:latin typeface="+mn-lt"/>
              </a:rPr>
              <a:t>r</a:t>
            </a:r>
            <a:r>
              <a:rPr sz="2800" dirty="0">
                <a:latin typeface="+mn-lt"/>
              </a:rPr>
              <a:t>oject</a:t>
            </a:r>
            <a:r>
              <a:rPr sz="2800" spc="5" dirty="0">
                <a:latin typeface="+mn-lt"/>
              </a:rPr>
              <a:t> </a:t>
            </a:r>
            <a:r>
              <a:rPr sz="2800" dirty="0">
                <a:latin typeface="+mn-lt"/>
              </a:rPr>
              <a:t>finan</a:t>
            </a:r>
            <a:r>
              <a:rPr sz="2800" spc="-15" dirty="0">
                <a:latin typeface="+mn-lt"/>
              </a:rPr>
              <a:t>c</a:t>
            </a:r>
            <a:r>
              <a:rPr sz="2800" dirty="0">
                <a:latin typeface="+mn-lt"/>
              </a:rPr>
              <a:t>ing,</a:t>
            </a:r>
            <a:r>
              <a:rPr sz="2800" spc="5" dirty="0">
                <a:latin typeface="+mn-lt"/>
              </a:rPr>
              <a:t> </a:t>
            </a:r>
            <a:r>
              <a:rPr sz="2800" dirty="0">
                <a:latin typeface="+mn-lt"/>
              </a:rPr>
              <a:t>risk</a:t>
            </a:r>
            <a:r>
              <a:rPr sz="2800" spc="5" dirty="0">
                <a:latin typeface="+mn-lt"/>
              </a:rPr>
              <a:t> </a:t>
            </a:r>
            <a:r>
              <a:rPr sz="2800" dirty="0">
                <a:latin typeface="+mn-lt"/>
              </a:rPr>
              <a:t>assessing</a:t>
            </a:r>
            <a:r>
              <a:rPr sz="2800" spc="5" dirty="0">
                <a:latin typeface="+mn-lt"/>
              </a:rPr>
              <a:t> </a:t>
            </a:r>
            <a:r>
              <a:rPr sz="2800" dirty="0">
                <a:latin typeface="+mn-lt"/>
              </a:rPr>
              <a:t>departments,</a:t>
            </a:r>
            <a:r>
              <a:rPr sz="2800" spc="5" dirty="0">
                <a:latin typeface="+mn-lt"/>
              </a:rPr>
              <a:t> </a:t>
            </a:r>
            <a:r>
              <a:rPr sz="2800" dirty="0">
                <a:latin typeface="+mn-lt"/>
              </a:rPr>
              <a:t>e</a:t>
            </a:r>
            <a:r>
              <a:rPr sz="2800" spc="5" dirty="0">
                <a:latin typeface="+mn-lt"/>
              </a:rPr>
              <a:t>t</a:t>
            </a:r>
            <a:r>
              <a:rPr sz="2800" dirty="0">
                <a:latin typeface="+mn-lt"/>
              </a:rPr>
              <a:t>c.</a:t>
            </a:r>
            <a:r>
              <a:rPr sz="2800" spc="5" dirty="0">
                <a:latin typeface="+mn-lt"/>
              </a:rPr>
              <a:t> </a:t>
            </a:r>
            <a:r>
              <a:rPr sz="2800" dirty="0">
                <a:latin typeface="+mn-lt"/>
              </a:rPr>
              <a:t>Substantial</a:t>
            </a:r>
            <a:r>
              <a:rPr sz="2800" spc="5" dirty="0">
                <a:latin typeface="+mn-lt"/>
              </a:rPr>
              <a:t> </a:t>
            </a:r>
            <a:r>
              <a:rPr sz="2800" dirty="0">
                <a:latin typeface="+mn-lt"/>
              </a:rPr>
              <a:t>theo</a:t>
            </a:r>
            <a:r>
              <a:rPr sz="2800" spc="-25" dirty="0">
                <a:latin typeface="+mn-lt"/>
              </a:rPr>
              <a:t>r</a:t>
            </a:r>
            <a:r>
              <a:rPr sz="2800" dirty="0">
                <a:latin typeface="+mn-lt"/>
              </a:rPr>
              <a:t>etical</a:t>
            </a:r>
            <a:r>
              <a:rPr sz="2800" spc="5" dirty="0">
                <a:latin typeface="+mn-lt"/>
              </a:rPr>
              <a:t> </a:t>
            </a:r>
            <a:r>
              <a:rPr sz="2800" dirty="0">
                <a:latin typeface="+mn-lt"/>
              </a:rPr>
              <a:t>t</a:t>
            </a:r>
            <a:r>
              <a:rPr sz="2800" spc="-25" dirty="0">
                <a:latin typeface="+mn-lt"/>
              </a:rPr>
              <a:t>r</a:t>
            </a:r>
            <a:r>
              <a:rPr sz="2800" dirty="0">
                <a:latin typeface="+mn-lt"/>
              </a:rPr>
              <a:t>aining,</a:t>
            </a:r>
            <a:r>
              <a:rPr sz="2800" spc="5" dirty="0">
                <a:latin typeface="+mn-lt"/>
              </a:rPr>
              <a:t> </a:t>
            </a:r>
            <a:r>
              <a:rPr sz="2800" spc="-10" dirty="0">
                <a:latin typeface="+mn-lt"/>
              </a:rPr>
              <a:t>v</a:t>
            </a:r>
            <a:r>
              <a:rPr sz="2800" dirty="0">
                <a:latin typeface="+mn-lt"/>
              </a:rPr>
              <a:t>ast</a:t>
            </a:r>
            <a:r>
              <a:rPr sz="2800" spc="5" dirty="0">
                <a:latin typeface="+mn-lt"/>
              </a:rPr>
              <a:t> </a:t>
            </a:r>
            <a:r>
              <a:rPr sz="2800" dirty="0">
                <a:latin typeface="+mn-lt"/>
              </a:rPr>
              <a:t>p</a:t>
            </a:r>
            <a:r>
              <a:rPr sz="2800" spc="-25" dirty="0">
                <a:latin typeface="+mn-lt"/>
              </a:rPr>
              <a:t>r</a:t>
            </a:r>
            <a:r>
              <a:rPr sz="2800" dirty="0">
                <a:latin typeface="+mn-lt"/>
              </a:rPr>
              <a:t>actical experience,</a:t>
            </a:r>
            <a:r>
              <a:rPr sz="2800" spc="5" dirty="0">
                <a:latin typeface="+mn-lt"/>
              </a:rPr>
              <a:t> </a:t>
            </a:r>
            <a:r>
              <a:rPr sz="2800" dirty="0">
                <a:latin typeface="+mn-lt"/>
              </a:rPr>
              <a:t>communication</a:t>
            </a:r>
            <a:r>
              <a:rPr sz="2800" spc="5" dirty="0">
                <a:latin typeface="+mn-lt"/>
              </a:rPr>
              <a:t> </a:t>
            </a:r>
            <a:r>
              <a:rPr sz="2800" dirty="0">
                <a:latin typeface="+mn-lt"/>
              </a:rPr>
              <a:t>with</a:t>
            </a:r>
            <a:r>
              <a:rPr sz="2800" spc="5" dirty="0">
                <a:latin typeface="+mn-lt"/>
              </a:rPr>
              <a:t> </a:t>
            </a:r>
            <a:r>
              <a:rPr sz="2800" dirty="0">
                <a:latin typeface="+mn-lt"/>
              </a:rPr>
              <a:t>leading</a:t>
            </a:r>
            <a:r>
              <a:rPr sz="2800" spc="5" dirty="0">
                <a:latin typeface="+mn-lt"/>
              </a:rPr>
              <a:t> </a:t>
            </a:r>
            <a:r>
              <a:rPr sz="2800" dirty="0">
                <a:latin typeface="+mn-lt"/>
              </a:rPr>
              <a:t>Russian</a:t>
            </a:r>
            <a:r>
              <a:rPr sz="2800" spc="5" dirty="0">
                <a:latin typeface="+mn-lt"/>
              </a:rPr>
              <a:t> </a:t>
            </a:r>
            <a:r>
              <a:rPr sz="2800" dirty="0">
                <a:latin typeface="+mn-lt"/>
              </a:rPr>
              <a:t>and</a:t>
            </a:r>
            <a:r>
              <a:rPr sz="2800" spc="5" dirty="0">
                <a:latin typeface="+mn-lt"/>
              </a:rPr>
              <a:t> </a:t>
            </a:r>
            <a:r>
              <a:rPr sz="2800" dirty="0">
                <a:latin typeface="+mn-lt"/>
              </a:rPr>
              <a:t>fo</a:t>
            </a:r>
            <a:r>
              <a:rPr sz="2800" spc="-25" dirty="0">
                <a:latin typeface="+mn-lt"/>
              </a:rPr>
              <a:t>r</a:t>
            </a:r>
            <a:r>
              <a:rPr sz="2800" dirty="0">
                <a:latin typeface="+mn-lt"/>
              </a:rPr>
              <a:t>eign</a:t>
            </a:r>
            <a:r>
              <a:rPr sz="2800" spc="5" dirty="0">
                <a:latin typeface="+mn-lt"/>
              </a:rPr>
              <a:t> </a:t>
            </a:r>
            <a:r>
              <a:rPr sz="2800" dirty="0">
                <a:latin typeface="+mn-lt"/>
              </a:rPr>
              <a:t>p</a:t>
            </a:r>
            <a:r>
              <a:rPr sz="2800" spc="-25" dirty="0">
                <a:latin typeface="+mn-lt"/>
              </a:rPr>
              <a:t>r</a:t>
            </a:r>
            <a:r>
              <a:rPr sz="2800" spc="-15" dirty="0">
                <a:latin typeface="+mn-lt"/>
              </a:rPr>
              <a:t>o</a:t>
            </a:r>
            <a:r>
              <a:rPr sz="2800" dirty="0">
                <a:latin typeface="+mn-lt"/>
              </a:rPr>
              <a:t>fessors</a:t>
            </a:r>
            <a:r>
              <a:rPr sz="2800" spc="5" dirty="0">
                <a:latin typeface="+mn-lt"/>
              </a:rPr>
              <a:t> </a:t>
            </a:r>
            <a:r>
              <a:rPr sz="2800" dirty="0">
                <a:latin typeface="+mn-lt"/>
              </a:rPr>
              <a:t>ensu</a:t>
            </a:r>
            <a:r>
              <a:rPr sz="2800" spc="-25" dirty="0">
                <a:latin typeface="+mn-lt"/>
              </a:rPr>
              <a:t>r</a:t>
            </a:r>
            <a:r>
              <a:rPr sz="2800" dirty="0">
                <a:latin typeface="+mn-lt"/>
              </a:rPr>
              <a:t>e</a:t>
            </a:r>
            <a:r>
              <a:rPr sz="2800" spc="5" dirty="0">
                <a:latin typeface="+mn-lt"/>
              </a:rPr>
              <a:t> </a:t>
            </a:r>
            <a:r>
              <a:rPr sz="2800" dirty="0">
                <a:latin typeface="+mn-lt"/>
              </a:rPr>
              <a:t>that</a:t>
            </a:r>
            <a:r>
              <a:rPr sz="2800" spc="5" dirty="0">
                <a:latin typeface="+mn-lt"/>
              </a:rPr>
              <a:t> </a:t>
            </a:r>
            <a:r>
              <a:rPr sz="2800" dirty="0" smtClean="0">
                <a:latin typeface="+mn-lt"/>
              </a:rPr>
              <a:t>M</a:t>
            </a:r>
            <a:r>
              <a:rPr sz="2800" spc="-30" dirty="0" smtClean="0">
                <a:latin typeface="+mn-lt"/>
              </a:rPr>
              <a:t>S</a:t>
            </a:r>
            <a:r>
              <a:rPr sz="2800" dirty="0" smtClean="0">
                <a:latin typeface="+mn-lt"/>
              </a:rPr>
              <a:t>E</a:t>
            </a:r>
            <a:r>
              <a:rPr lang="ru-RU" sz="2800" dirty="0" smtClean="0">
                <a:latin typeface="+mn-lt"/>
              </a:rPr>
              <a:t> </a:t>
            </a:r>
            <a:r>
              <a:rPr sz="2800" dirty="0" smtClean="0">
                <a:latin typeface="+mn-lt"/>
              </a:rPr>
              <a:t>students</a:t>
            </a:r>
            <a:r>
              <a:rPr sz="2800" spc="5" dirty="0" smtClean="0">
                <a:latin typeface="+mn-lt"/>
              </a:rPr>
              <a:t> </a:t>
            </a:r>
            <a:r>
              <a:rPr sz="2800" dirty="0">
                <a:latin typeface="+mn-lt"/>
              </a:rPr>
              <a:t>become</a:t>
            </a:r>
            <a:r>
              <a:rPr sz="2800" spc="5" dirty="0">
                <a:latin typeface="+mn-lt"/>
              </a:rPr>
              <a:t> </a:t>
            </a:r>
            <a:r>
              <a:rPr sz="2800" dirty="0">
                <a:latin typeface="+mn-lt"/>
              </a:rPr>
              <a:t>b</a:t>
            </a:r>
            <a:r>
              <a:rPr sz="2800" spc="-25" dirty="0">
                <a:latin typeface="+mn-lt"/>
              </a:rPr>
              <a:t>r</a:t>
            </a:r>
            <a:r>
              <a:rPr sz="2800" dirty="0">
                <a:latin typeface="+mn-lt"/>
              </a:rPr>
              <a:t>oad-minded</a:t>
            </a:r>
            <a:r>
              <a:rPr sz="2800" spc="5" dirty="0">
                <a:latin typeface="+mn-lt"/>
              </a:rPr>
              <a:t> </a:t>
            </a:r>
            <a:r>
              <a:rPr sz="2800" dirty="0">
                <a:latin typeface="+mn-lt"/>
              </a:rPr>
              <a:t>p</a:t>
            </a:r>
            <a:r>
              <a:rPr sz="2800" spc="-25" dirty="0">
                <a:latin typeface="+mn-lt"/>
              </a:rPr>
              <a:t>r</a:t>
            </a:r>
            <a:r>
              <a:rPr sz="2800" spc="-15" dirty="0">
                <a:latin typeface="+mn-lt"/>
              </a:rPr>
              <a:t>o</a:t>
            </a:r>
            <a:r>
              <a:rPr sz="2800" dirty="0">
                <a:latin typeface="+mn-lt"/>
              </a:rPr>
              <a:t>fessionals</a:t>
            </a:r>
            <a:r>
              <a:rPr sz="2800" spc="5" dirty="0">
                <a:latin typeface="+mn-lt"/>
              </a:rPr>
              <a:t> </a:t>
            </a:r>
            <a:r>
              <a:rPr sz="2800" dirty="0">
                <a:latin typeface="+mn-lt"/>
              </a:rPr>
              <a:t>with</a:t>
            </a:r>
            <a:r>
              <a:rPr sz="2800" spc="5" dirty="0">
                <a:latin typeface="+mn-lt"/>
              </a:rPr>
              <a:t> </a:t>
            </a:r>
            <a:r>
              <a:rPr sz="2800" dirty="0">
                <a:latin typeface="+mn-lt"/>
              </a:rPr>
              <a:t>a</a:t>
            </a:r>
            <a:r>
              <a:rPr sz="2800" spc="5" dirty="0">
                <a:latin typeface="+mn-lt"/>
              </a:rPr>
              <a:t> </a:t>
            </a:r>
            <a:r>
              <a:rPr sz="2800" dirty="0">
                <a:latin typeface="+mn-lt"/>
              </a:rPr>
              <a:t>non-trivial</a:t>
            </a:r>
            <a:r>
              <a:rPr sz="2800" spc="5" dirty="0">
                <a:latin typeface="+mn-lt"/>
              </a:rPr>
              <a:t> </a:t>
            </a:r>
            <a:r>
              <a:rPr sz="2800" spc="-10" dirty="0">
                <a:latin typeface="+mn-lt"/>
              </a:rPr>
              <a:t>w</a:t>
            </a:r>
            <a:r>
              <a:rPr sz="2800" spc="-45" dirty="0">
                <a:latin typeface="+mn-lt"/>
              </a:rPr>
              <a:t>a</a:t>
            </a:r>
            <a:r>
              <a:rPr sz="2800" dirty="0">
                <a:latin typeface="+mn-lt"/>
              </a:rPr>
              <a:t>y</a:t>
            </a:r>
            <a:r>
              <a:rPr sz="2800" spc="5" dirty="0">
                <a:latin typeface="+mn-lt"/>
              </a:rPr>
              <a:t> </a:t>
            </a:r>
            <a:r>
              <a:rPr sz="2800" spc="-15" dirty="0">
                <a:latin typeface="+mn-lt"/>
              </a:rPr>
              <a:t>o</a:t>
            </a:r>
            <a:r>
              <a:rPr sz="2800" dirty="0">
                <a:latin typeface="+mn-lt"/>
              </a:rPr>
              <a:t>f</a:t>
            </a:r>
            <a:r>
              <a:rPr sz="2800" spc="5" dirty="0">
                <a:latin typeface="+mn-lt"/>
              </a:rPr>
              <a:t> </a:t>
            </a:r>
            <a:r>
              <a:rPr sz="2800" dirty="0">
                <a:latin typeface="+mn-lt"/>
              </a:rPr>
              <a:t>thinking,</a:t>
            </a:r>
            <a:r>
              <a:rPr sz="2800" spc="5" dirty="0">
                <a:latin typeface="+mn-lt"/>
              </a:rPr>
              <a:t> </a:t>
            </a:r>
            <a:r>
              <a:rPr sz="2800" dirty="0" smtClean="0">
                <a:latin typeface="+mn-lt"/>
              </a:rPr>
              <a:t>capable</a:t>
            </a:r>
            <a:r>
              <a:rPr lang="ru-RU" sz="2800" dirty="0" smtClean="0">
                <a:latin typeface="+mn-lt"/>
              </a:rPr>
              <a:t> </a:t>
            </a:r>
            <a:r>
              <a:rPr sz="2800" spc="-15" dirty="0" smtClean="0">
                <a:latin typeface="+mn-lt"/>
              </a:rPr>
              <a:t>o</a:t>
            </a:r>
            <a:r>
              <a:rPr sz="2800" dirty="0" smtClean="0">
                <a:latin typeface="+mn-lt"/>
              </a:rPr>
              <a:t>f</a:t>
            </a:r>
            <a:r>
              <a:rPr sz="2800" spc="5" dirty="0" smtClean="0">
                <a:latin typeface="+mn-lt"/>
              </a:rPr>
              <a:t> </a:t>
            </a:r>
            <a:r>
              <a:rPr sz="2800" dirty="0">
                <a:latin typeface="+mn-lt"/>
              </a:rPr>
              <a:t>finding</a:t>
            </a:r>
            <a:r>
              <a:rPr sz="2800" spc="5" dirty="0">
                <a:latin typeface="+mn-lt"/>
              </a:rPr>
              <a:t> </a:t>
            </a:r>
            <a:r>
              <a:rPr sz="2800" dirty="0">
                <a:latin typeface="+mn-lt"/>
              </a:rPr>
              <a:t>daring</a:t>
            </a:r>
            <a:r>
              <a:rPr sz="2800" spc="5" dirty="0">
                <a:latin typeface="+mn-lt"/>
              </a:rPr>
              <a:t> </a:t>
            </a:r>
            <a:r>
              <a:rPr sz="2800" dirty="0">
                <a:latin typeface="+mn-lt"/>
              </a:rPr>
              <a:t>and</a:t>
            </a:r>
            <a:r>
              <a:rPr sz="2800" spc="5" dirty="0">
                <a:latin typeface="+mn-lt"/>
              </a:rPr>
              <a:t> </a:t>
            </a:r>
            <a:r>
              <a:rPr sz="2800" dirty="0">
                <a:latin typeface="+mn-lt"/>
              </a:rPr>
              <a:t>original</a:t>
            </a:r>
            <a:r>
              <a:rPr sz="2800" spc="5" dirty="0">
                <a:latin typeface="+mn-lt"/>
              </a:rPr>
              <a:t> </a:t>
            </a:r>
            <a:r>
              <a:rPr sz="2800" dirty="0" smtClean="0">
                <a:latin typeface="+mn-lt"/>
              </a:rPr>
              <a:t>solutions.</a:t>
            </a:r>
            <a:endParaRPr lang="ru-RU" sz="2800" spc="5" dirty="0">
              <a:latin typeface="+mn-lt"/>
            </a:endParaRPr>
          </a:p>
          <a:p>
            <a:pPr marL="12700" marR="6350">
              <a:lnSpc>
                <a:spcPct val="100699"/>
              </a:lnSpc>
            </a:pPr>
            <a:endParaRPr lang="ru-RU" sz="2800" spc="-265" dirty="0" smtClean="0">
              <a:latin typeface="+mn-lt"/>
            </a:endParaRPr>
          </a:p>
          <a:p>
            <a:pPr marL="12700" marR="6350">
              <a:lnSpc>
                <a:spcPct val="100699"/>
              </a:lnSpc>
            </a:pPr>
            <a:r>
              <a:rPr sz="2800" spc="-265" dirty="0" smtClean="0">
                <a:latin typeface="+mn-lt"/>
              </a:rPr>
              <a:t>T</a:t>
            </a:r>
            <a:r>
              <a:rPr sz="2800" dirty="0" smtClean="0">
                <a:latin typeface="+mn-lt"/>
              </a:rPr>
              <a:t>od</a:t>
            </a:r>
            <a:r>
              <a:rPr sz="2800" spc="-45" dirty="0" smtClean="0">
                <a:latin typeface="+mn-lt"/>
              </a:rPr>
              <a:t>a</a:t>
            </a:r>
            <a:r>
              <a:rPr sz="2800" dirty="0" smtClean="0">
                <a:latin typeface="+mn-lt"/>
              </a:rPr>
              <a:t>y</a:t>
            </a:r>
            <a:r>
              <a:rPr sz="2800" spc="5" dirty="0" smtClean="0">
                <a:latin typeface="+mn-lt"/>
              </a:rPr>
              <a:t> </a:t>
            </a:r>
            <a:r>
              <a:rPr sz="2800" dirty="0">
                <a:latin typeface="+mn-lt"/>
              </a:rPr>
              <a:t>M</a:t>
            </a:r>
            <a:r>
              <a:rPr sz="2800" spc="-30" dirty="0">
                <a:latin typeface="+mn-lt"/>
              </a:rPr>
              <a:t>S</a:t>
            </a:r>
            <a:r>
              <a:rPr sz="2800" dirty="0">
                <a:latin typeface="+mn-lt"/>
              </a:rPr>
              <a:t>E</a:t>
            </a:r>
            <a:r>
              <a:rPr sz="2800" spc="5" dirty="0">
                <a:latin typeface="+mn-lt"/>
              </a:rPr>
              <a:t> </a:t>
            </a:r>
            <a:r>
              <a:rPr sz="2800" dirty="0">
                <a:latin typeface="+mn-lt"/>
              </a:rPr>
              <a:t>MSU</a:t>
            </a:r>
            <a:r>
              <a:rPr sz="2800" spc="5" dirty="0">
                <a:latin typeface="+mn-lt"/>
              </a:rPr>
              <a:t> </a:t>
            </a:r>
            <a:r>
              <a:rPr sz="2800" dirty="0">
                <a:latin typeface="+mn-lt"/>
              </a:rPr>
              <a:t>g</a:t>
            </a:r>
            <a:r>
              <a:rPr sz="2800" spc="-25" dirty="0">
                <a:latin typeface="+mn-lt"/>
              </a:rPr>
              <a:t>r</a:t>
            </a:r>
            <a:r>
              <a:rPr sz="2800" dirty="0">
                <a:latin typeface="+mn-lt"/>
              </a:rPr>
              <a:t>adua</a:t>
            </a:r>
            <a:r>
              <a:rPr sz="2800" spc="5" dirty="0">
                <a:latin typeface="+mn-lt"/>
              </a:rPr>
              <a:t>t</a:t>
            </a:r>
            <a:r>
              <a:rPr sz="2800" dirty="0">
                <a:latin typeface="+mn-lt"/>
              </a:rPr>
              <a:t>es</a:t>
            </a:r>
            <a:r>
              <a:rPr sz="2800" spc="5" dirty="0">
                <a:latin typeface="+mn-lt"/>
              </a:rPr>
              <a:t> </a:t>
            </a:r>
            <a:r>
              <a:rPr sz="2800" dirty="0">
                <a:latin typeface="+mn-lt"/>
              </a:rPr>
              <a:t>a</a:t>
            </a:r>
            <a:r>
              <a:rPr sz="2800" spc="-25" dirty="0">
                <a:latin typeface="+mn-lt"/>
              </a:rPr>
              <a:t>r</a:t>
            </a:r>
            <a:r>
              <a:rPr sz="2800" dirty="0">
                <a:latin typeface="+mn-lt"/>
              </a:rPr>
              <a:t>e</a:t>
            </a:r>
            <a:r>
              <a:rPr sz="2800" spc="5" dirty="0">
                <a:latin typeface="+mn-lt"/>
              </a:rPr>
              <a:t> </a:t>
            </a:r>
            <a:r>
              <a:rPr sz="2800" dirty="0">
                <a:latin typeface="+mn-lt"/>
              </a:rPr>
              <a:t>successful</a:t>
            </a:r>
            <a:r>
              <a:rPr sz="2800" spc="5" dirty="0">
                <a:latin typeface="+mn-lt"/>
              </a:rPr>
              <a:t> </a:t>
            </a:r>
            <a:r>
              <a:rPr sz="2800" dirty="0">
                <a:latin typeface="+mn-lt"/>
              </a:rPr>
              <a:t>empl</a:t>
            </a:r>
            <a:r>
              <a:rPr sz="2800" spc="-65" dirty="0">
                <a:latin typeface="+mn-lt"/>
              </a:rPr>
              <a:t>o</a:t>
            </a:r>
            <a:r>
              <a:rPr sz="2800" dirty="0">
                <a:latin typeface="+mn-lt"/>
              </a:rPr>
              <a:t>yees in</a:t>
            </a:r>
            <a:r>
              <a:rPr sz="2800" spc="5" dirty="0">
                <a:latin typeface="+mn-lt"/>
              </a:rPr>
              <a:t> </a:t>
            </a:r>
            <a:r>
              <a:rPr sz="2800" dirty="0">
                <a:latin typeface="+mn-lt"/>
              </a:rPr>
              <a:t>the</a:t>
            </a:r>
            <a:r>
              <a:rPr sz="2800" spc="5" dirty="0">
                <a:latin typeface="+mn-lt"/>
              </a:rPr>
              <a:t> </a:t>
            </a:r>
            <a:r>
              <a:rPr sz="2800" dirty="0">
                <a:latin typeface="+mn-lt"/>
              </a:rPr>
              <a:t>RF</a:t>
            </a:r>
            <a:r>
              <a:rPr sz="2800" spc="5" dirty="0">
                <a:latin typeface="+mn-lt"/>
              </a:rPr>
              <a:t> </a:t>
            </a:r>
            <a:r>
              <a:rPr sz="2800" spc="-25" dirty="0">
                <a:latin typeface="+mn-lt"/>
              </a:rPr>
              <a:t>Pr</a:t>
            </a:r>
            <a:r>
              <a:rPr sz="2800" dirty="0">
                <a:latin typeface="+mn-lt"/>
              </a:rPr>
              <a:t>esidential</a:t>
            </a:r>
            <a:r>
              <a:rPr sz="2800" spc="5" dirty="0">
                <a:latin typeface="+mn-lt"/>
              </a:rPr>
              <a:t> </a:t>
            </a:r>
            <a:r>
              <a:rPr sz="2800" dirty="0" smtClean="0">
                <a:latin typeface="+mn-lt"/>
              </a:rPr>
              <a:t>Administ</a:t>
            </a:r>
            <a:r>
              <a:rPr sz="2800" spc="-25" dirty="0" smtClean="0">
                <a:latin typeface="+mn-lt"/>
              </a:rPr>
              <a:t>r</a:t>
            </a:r>
            <a:r>
              <a:rPr sz="2800" dirty="0" smtClean="0">
                <a:latin typeface="+mn-lt"/>
              </a:rPr>
              <a:t>ation,</a:t>
            </a:r>
            <a:endParaRPr lang="ru-RU" sz="2800" spc="5" dirty="0">
              <a:latin typeface="+mn-lt"/>
            </a:endParaRPr>
          </a:p>
          <a:p>
            <a:pPr marL="12700" marR="6350">
              <a:lnSpc>
                <a:spcPct val="100699"/>
              </a:lnSpc>
            </a:pPr>
            <a:r>
              <a:rPr sz="2800" dirty="0" smtClean="0">
                <a:latin typeface="+mn-lt"/>
              </a:rPr>
              <a:t>fede</a:t>
            </a:r>
            <a:r>
              <a:rPr sz="2800" spc="-25" dirty="0" smtClean="0">
                <a:latin typeface="+mn-lt"/>
              </a:rPr>
              <a:t>r</a:t>
            </a:r>
            <a:r>
              <a:rPr sz="2800" dirty="0" smtClean="0">
                <a:latin typeface="+mn-lt"/>
              </a:rPr>
              <a:t>al</a:t>
            </a:r>
            <a:r>
              <a:rPr sz="2800" spc="5" dirty="0" smtClean="0">
                <a:latin typeface="+mn-lt"/>
              </a:rPr>
              <a:t> </a:t>
            </a:r>
            <a:r>
              <a:rPr sz="2800" dirty="0">
                <a:latin typeface="+mn-lt"/>
              </a:rPr>
              <a:t>and</a:t>
            </a:r>
            <a:r>
              <a:rPr sz="2800" spc="5" dirty="0">
                <a:latin typeface="+mn-lt"/>
              </a:rPr>
              <a:t> </a:t>
            </a:r>
            <a:r>
              <a:rPr sz="2800" spc="-25" dirty="0">
                <a:latin typeface="+mn-lt"/>
              </a:rPr>
              <a:t>r</a:t>
            </a:r>
            <a:r>
              <a:rPr sz="2800" dirty="0">
                <a:latin typeface="+mn-lt"/>
              </a:rPr>
              <a:t>egional</a:t>
            </a:r>
            <a:r>
              <a:rPr sz="2800" spc="5" dirty="0">
                <a:latin typeface="+mn-lt"/>
              </a:rPr>
              <a:t> </a:t>
            </a:r>
            <a:r>
              <a:rPr sz="2800" dirty="0">
                <a:latin typeface="+mn-lt"/>
              </a:rPr>
              <a:t>g</a:t>
            </a:r>
            <a:r>
              <a:rPr sz="2800" spc="-65" dirty="0">
                <a:latin typeface="+mn-lt"/>
              </a:rPr>
              <a:t>o</a:t>
            </a:r>
            <a:r>
              <a:rPr sz="2800" dirty="0">
                <a:latin typeface="+mn-lt"/>
              </a:rPr>
              <a:t>vernmental</a:t>
            </a:r>
            <a:r>
              <a:rPr sz="2800" spc="5" dirty="0">
                <a:latin typeface="+mn-lt"/>
              </a:rPr>
              <a:t> </a:t>
            </a:r>
            <a:r>
              <a:rPr sz="2800" dirty="0" smtClean="0">
                <a:latin typeface="+mn-lt"/>
              </a:rPr>
              <a:t>bodies,</a:t>
            </a:r>
            <a:r>
              <a:rPr lang="ru-RU" sz="2800" dirty="0" smtClean="0">
                <a:latin typeface="+mn-lt"/>
              </a:rPr>
              <a:t> </a:t>
            </a:r>
            <a:r>
              <a:rPr sz="2800" dirty="0" smtClean="0">
                <a:latin typeface="+mn-lt"/>
              </a:rPr>
              <a:t>big</a:t>
            </a:r>
            <a:r>
              <a:rPr sz="2800" spc="5" dirty="0" smtClean="0">
                <a:latin typeface="+mn-lt"/>
              </a:rPr>
              <a:t> </a:t>
            </a:r>
            <a:r>
              <a:rPr sz="2800" dirty="0">
                <a:latin typeface="+mn-lt"/>
              </a:rPr>
              <a:t>comme</a:t>
            </a:r>
            <a:r>
              <a:rPr sz="2800" spc="-25" dirty="0">
                <a:latin typeface="+mn-lt"/>
              </a:rPr>
              <a:t>r</a:t>
            </a:r>
            <a:r>
              <a:rPr sz="2800" spc="-15" dirty="0">
                <a:latin typeface="+mn-lt"/>
              </a:rPr>
              <a:t>c</a:t>
            </a:r>
            <a:r>
              <a:rPr sz="2800" dirty="0">
                <a:latin typeface="+mn-lt"/>
              </a:rPr>
              <a:t>ial</a:t>
            </a:r>
            <a:r>
              <a:rPr sz="2800" spc="5" dirty="0">
                <a:latin typeface="+mn-lt"/>
              </a:rPr>
              <a:t> </a:t>
            </a:r>
            <a:r>
              <a:rPr sz="2800" dirty="0" smtClean="0">
                <a:latin typeface="+mn-lt"/>
              </a:rPr>
              <a:t>o</a:t>
            </a:r>
            <a:r>
              <a:rPr sz="2800" spc="-25" dirty="0" smtClean="0">
                <a:latin typeface="+mn-lt"/>
              </a:rPr>
              <a:t>r</a:t>
            </a:r>
            <a:r>
              <a:rPr sz="2800" dirty="0" smtClean="0">
                <a:latin typeface="+mn-lt"/>
              </a:rPr>
              <a:t>ganizations,</a:t>
            </a:r>
            <a:endParaRPr lang="ru-RU" sz="2800" spc="5" dirty="0">
              <a:latin typeface="+mn-lt"/>
            </a:endParaRPr>
          </a:p>
          <a:p>
            <a:pPr marL="12700" marR="6350">
              <a:lnSpc>
                <a:spcPct val="100699"/>
              </a:lnSpc>
            </a:pPr>
            <a:r>
              <a:rPr sz="2800" dirty="0" smtClean="0">
                <a:latin typeface="+mn-lt"/>
              </a:rPr>
              <a:t>in</a:t>
            </a:r>
            <a:r>
              <a:rPr sz="2800" spc="5" dirty="0" smtClean="0">
                <a:latin typeface="+mn-lt"/>
              </a:rPr>
              <a:t> </a:t>
            </a:r>
            <a:r>
              <a:rPr sz="2800" dirty="0">
                <a:latin typeface="+mn-lt"/>
              </a:rPr>
              <a:t>economic</a:t>
            </a:r>
            <a:r>
              <a:rPr sz="2800" spc="5" dirty="0">
                <a:latin typeface="+mn-lt"/>
              </a:rPr>
              <a:t> </a:t>
            </a:r>
            <a:r>
              <a:rPr sz="2800" spc="-25" dirty="0">
                <a:latin typeface="+mn-lt"/>
              </a:rPr>
              <a:t>r</a:t>
            </a:r>
            <a:r>
              <a:rPr sz="2800" dirty="0">
                <a:latin typeface="+mn-lt"/>
              </a:rPr>
              <a:t>esea</a:t>
            </a:r>
            <a:r>
              <a:rPr sz="2800" spc="-25" dirty="0">
                <a:latin typeface="+mn-lt"/>
              </a:rPr>
              <a:t>r</a:t>
            </a:r>
            <a:r>
              <a:rPr sz="2800" spc="-20" dirty="0">
                <a:latin typeface="+mn-lt"/>
              </a:rPr>
              <a:t>c</a:t>
            </a:r>
            <a:r>
              <a:rPr sz="2800" dirty="0">
                <a:latin typeface="+mn-lt"/>
              </a:rPr>
              <a:t>h</a:t>
            </a:r>
            <a:r>
              <a:rPr sz="2800" spc="5" dirty="0">
                <a:latin typeface="+mn-lt"/>
              </a:rPr>
              <a:t> </a:t>
            </a:r>
            <a:r>
              <a:rPr sz="2800" dirty="0">
                <a:latin typeface="+mn-lt"/>
              </a:rPr>
              <a:t>institu</a:t>
            </a:r>
            <a:r>
              <a:rPr sz="2800" spc="5" dirty="0">
                <a:latin typeface="+mn-lt"/>
              </a:rPr>
              <a:t>t</a:t>
            </a:r>
            <a:r>
              <a:rPr sz="2800" dirty="0">
                <a:latin typeface="+mn-lt"/>
              </a:rPr>
              <a:t>es</a:t>
            </a:r>
            <a:r>
              <a:rPr sz="2800" spc="5" dirty="0">
                <a:latin typeface="+mn-lt"/>
              </a:rPr>
              <a:t> </a:t>
            </a:r>
            <a:r>
              <a:rPr sz="2800" spc="-15" dirty="0">
                <a:latin typeface="+mn-lt"/>
              </a:rPr>
              <a:t>o</a:t>
            </a:r>
            <a:r>
              <a:rPr sz="2800" dirty="0">
                <a:latin typeface="+mn-lt"/>
              </a:rPr>
              <a:t>f</a:t>
            </a:r>
            <a:r>
              <a:rPr sz="2800" spc="5" dirty="0">
                <a:latin typeface="+mn-lt"/>
              </a:rPr>
              <a:t> </a:t>
            </a:r>
            <a:r>
              <a:rPr sz="2800" dirty="0">
                <a:latin typeface="+mn-lt"/>
              </a:rPr>
              <a:t>R</a:t>
            </a:r>
            <a:r>
              <a:rPr sz="2800" spc="-25" dirty="0">
                <a:latin typeface="+mn-lt"/>
              </a:rPr>
              <a:t>A</a:t>
            </a:r>
            <a:r>
              <a:rPr sz="2800" spc="-60" dirty="0">
                <a:latin typeface="+mn-lt"/>
              </a:rPr>
              <a:t>S</a:t>
            </a:r>
            <a:r>
              <a:rPr sz="2800" dirty="0">
                <a:latin typeface="+mn-lt"/>
              </a:rPr>
              <a:t>.</a:t>
            </a:r>
          </a:p>
        </p:txBody>
      </p:sp>
      <p:sp>
        <p:nvSpPr>
          <p:cNvPr id="5" name="object 5"/>
          <p:cNvSpPr/>
          <p:nvPr/>
        </p:nvSpPr>
        <p:spPr>
          <a:xfrm>
            <a:off x="12667412" y="8976983"/>
            <a:ext cx="3589020" cy="167005"/>
          </a:xfrm>
          <a:custGeom>
            <a:avLst/>
            <a:gdLst/>
            <a:ahLst/>
            <a:cxnLst/>
            <a:rect l="l" t="t" r="r" b="b"/>
            <a:pathLst>
              <a:path w="3589019" h="167004">
                <a:moveTo>
                  <a:pt x="3588586" y="0"/>
                </a:moveTo>
                <a:lnTo>
                  <a:pt x="0" y="0"/>
                </a:lnTo>
                <a:lnTo>
                  <a:pt x="0" y="167016"/>
                </a:lnTo>
                <a:lnTo>
                  <a:pt x="3588586" y="167016"/>
                </a:lnTo>
                <a:lnTo>
                  <a:pt x="3588586" y="0"/>
                </a:lnTo>
              </a:path>
            </a:pathLst>
          </a:custGeom>
          <a:solidFill>
            <a:srgbClr val="CCCCCC"/>
          </a:solidFill>
        </p:spPr>
        <p:txBody>
          <a:bodyPr wrap="square" lIns="0" tIns="0" rIns="0" bIns="0" rtlCol="0">
            <a:spAutoFit/>
          </a:bodyPr>
          <a:lstStyle/>
          <a:p>
            <a:endParaRPr/>
          </a:p>
        </p:txBody>
      </p:sp>
      <p:sp>
        <p:nvSpPr>
          <p:cNvPr id="6" name="object 6"/>
          <p:cNvSpPr/>
          <p:nvPr/>
        </p:nvSpPr>
        <p:spPr>
          <a:xfrm>
            <a:off x="12667412" y="8876653"/>
            <a:ext cx="915669" cy="100330"/>
          </a:xfrm>
          <a:custGeom>
            <a:avLst/>
            <a:gdLst/>
            <a:ahLst/>
            <a:cxnLst/>
            <a:rect l="l" t="t" r="r" b="b"/>
            <a:pathLst>
              <a:path w="915669" h="100329">
                <a:moveTo>
                  <a:pt x="0" y="100329"/>
                </a:moveTo>
                <a:lnTo>
                  <a:pt x="915149" y="100329"/>
                </a:lnTo>
                <a:lnTo>
                  <a:pt x="915149" y="0"/>
                </a:lnTo>
                <a:lnTo>
                  <a:pt x="0" y="0"/>
                </a:lnTo>
                <a:lnTo>
                  <a:pt x="0" y="100329"/>
                </a:lnTo>
                <a:close/>
              </a:path>
            </a:pathLst>
          </a:custGeom>
          <a:solidFill>
            <a:srgbClr val="CCCCCC"/>
          </a:solidFill>
        </p:spPr>
        <p:txBody>
          <a:bodyPr wrap="square" lIns="0" tIns="0" rIns="0" bIns="0" rtlCol="0">
            <a:spAutoFit/>
          </a:bodyPr>
          <a:lstStyle/>
          <a:p>
            <a:endParaRPr/>
          </a:p>
        </p:txBody>
      </p:sp>
      <p:sp>
        <p:nvSpPr>
          <p:cNvPr id="7" name="object 7"/>
          <p:cNvSpPr/>
          <p:nvPr/>
        </p:nvSpPr>
        <p:spPr>
          <a:xfrm>
            <a:off x="12667412" y="8815693"/>
            <a:ext cx="543560" cy="60960"/>
          </a:xfrm>
          <a:custGeom>
            <a:avLst/>
            <a:gdLst/>
            <a:ahLst/>
            <a:cxnLst/>
            <a:rect l="l" t="t" r="r" b="b"/>
            <a:pathLst>
              <a:path w="543559" h="60959">
                <a:moveTo>
                  <a:pt x="0" y="60959"/>
                </a:moveTo>
                <a:lnTo>
                  <a:pt x="543369" y="60959"/>
                </a:lnTo>
                <a:lnTo>
                  <a:pt x="543369" y="0"/>
                </a:lnTo>
                <a:lnTo>
                  <a:pt x="0" y="0"/>
                </a:lnTo>
                <a:lnTo>
                  <a:pt x="0" y="60959"/>
                </a:lnTo>
                <a:close/>
              </a:path>
            </a:pathLst>
          </a:custGeom>
          <a:solidFill>
            <a:srgbClr val="CCCCCC"/>
          </a:solidFill>
        </p:spPr>
        <p:txBody>
          <a:bodyPr wrap="square" lIns="0" tIns="0" rIns="0" bIns="0" rtlCol="0">
            <a:spAutoFit/>
          </a:bodyPr>
          <a:lstStyle/>
          <a:p>
            <a:endParaRPr/>
          </a:p>
        </p:txBody>
      </p:sp>
      <p:sp>
        <p:nvSpPr>
          <p:cNvPr id="8" name="object 8"/>
          <p:cNvSpPr/>
          <p:nvPr/>
        </p:nvSpPr>
        <p:spPr>
          <a:xfrm>
            <a:off x="12667412" y="8739493"/>
            <a:ext cx="113030" cy="76200"/>
          </a:xfrm>
          <a:custGeom>
            <a:avLst/>
            <a:gdLst/>
            <a:ahLst/>
            <a:cxnLst/>
            <a:rect l="l" t="t" r="r" b="b"/>
            <a:pathLst>
              <a:path w="113029" h="76200">
                <a:moveTo>
                  <a:pt x="0" y="76199"/>
                </a:moveTo>
                <a:lnTo>
                  <a:pt x="112814" y="76199"/>
                </a:lnTo>
                <a:lnTo>
                  <a:pt x="112814" y="0"/>
                </a:lnTo>
                <a:lnTo>
                  <a:pt x="0" y="0"/>
                </a:lnTo>
                <a:lnTo>
                  <a:pt x="0" y="76199"/>
                </a:lnTo>
                <a:close/>
              </a:path>
            </a:pathLst>
          </a:custGeom>
          <a:solidFill>
            <a:srgbClr val="CCCCCC"/>
          </a:solidFill>
        </p:spPr>
        <p:txBody>
          <a:bodyPr wrap="square" lIns="0" tIns="0" rIns="0" bIns="0" rtlCol="0">
            <a:spAutoFit/>
          </a:bodyPr>
          <a:lstStyle/>
          <a:p>
            <a:endParaRPr/>
          </a:p>
        </p:txBody>
      </p:sp>
      <p:sp>
        <p:nvSpPr>
          <p:cNvPr id="9" name="object 9"/>
          <p:cNvSpPr/>
          <p:nvPr/>
        </p:nvSpPr>
        <p:spPr>
          <a:xfrm>
            <a:off x="14196848" y="8801736"/>
            <a:ext cx="175895" cy="175895"/>
          </a:xfrm>
          <a:custGeom>
            <a:avLst/>
            <a:gdLst/>
            <a:ahLst/>
            <a:cxnLst/>
            <a:rect l="l" t="t" r="r" b="b"/>
            <a:pathLst>
              <a:path w="175894" h="175895">
                <a:moveTo>
                  <a:pt x="175501" y="0"/>
                </a:moveTo>
                <a:lnTo>
                  <a:pt x="0" y="0"/>
                </a:lnTo>
                <a:lnTo>
                  <a:pt x="0" y="175526"/>
                </a:lnTo>
                <a:lnTo>
                  <a:pt x="175501" y="175526"/>
                </a:lnTo>
                <a:lnTo>
                  <a:pt x="175501" y="0"/>
                </a:lnTo>
                <a:close/>
              </a:path>
            </a:pathLst>
          </a:custGeom>
          <a:solidFill>
            <a:srgbClr val="CCCCCC"/>
          </a:solidFill>
        </p:spPr>
        <p:txBody>
          <a:bodyPr wrap="square" lIns="0" tIns="0" rIns="0" bIns="0" rtlCol="0">
            <a:spAutoFit/>
          </a:bodyPr>
          <a:lstStyle/>
          <a:p>
            <a:endParaRPr/>
          </a:p>
        </p:txBody>
      </p:sp>
      <p:sp>
        <p:nvSpPr>
          <p:cNvPr id="10" name="object 10"/>
          <p:cNvSpPr/>
          <p:nvPr/>
        </p:nvSpPr>
        <p:spPr>
          <a:xfrm>
            <a:off x="14496149" y="8124775"/>
            <a:ext cx="1357630" cy="852805"/>
          </a:xfrm>
          <a:custGeom>
            <a:avLst/>
            <a:gdLst/>
            <a:ahLst/>
            <a:cxnLst/>
            <a:rect l="l" t="t" r="r" b="b"/>
            <a:pathLst>
              <a:path w="1357630" h="852804">
                <a:moveTo>
                  <a:pt x="1357071" y="0"/>
                </a:moveTo>
                <a:lnTo>
                  <a:pt x="0" y="0"/>
                </a:lnTo>
                <a:lnTo>
                  <a:pt x="0" y="852487"/>
                </a:lnTo>
                <a:lnTo>
                  <a:pt x="1357071" y="852487"/>
                </a:lnTo>
                <a:lnTo>
                  <a:pt x="1357071" y="0"/>
                </a:lnTo>
                <a:close/>
              </a:path>
            </a:pathLst>
          </a:custGeom>
          <a:solidFill>
            <a:srgbClr val="CCCCCC"/>
          </a:solidFill>
        </p:spPr>
        <p:txBody>
          <a:bodyPr wrap="square" lIns="0" tIns="0" rIns="0" bIns="0" rtlCol="0">
            <a:spAutoFit/>
          </a:bodyPr>
          <a:lstStyle/>
          <a:p>
            <a:endParaRPr/>
          </a:p>
        </p:txBody>
      </p:sp>
      <p:sp>
        <p:nvSpPr>
          <p:cNvPr id="11" name="object 11"/>
          <p:cNvSpPr/>
          <p:nvPr/>
        </p:nvSpPr>
        <p:spPr>
          <a:xfrm>
            <a:off x="15977020" y="8801736"/>
            <a:ext cx="175895" cy="175895"/>
          </a:xfrm>
          <a:custGeom>
            <a:avLst/>
            <a:gdLst/>
            <a:ahLst/>
            <a:cxnLst/>
            <a:rect l="l" t="t" r="r" b="b"/>
            <a:pathLst>
              <a:path w="175894" h="175895">
                <a:moveTo>
                  <a:pt x="175501" y="0"/>
                </a:moveTo>
                <a:lnTo>
                  <a:pt x="0" y="0"/>
                </a:lnTo>
                <a:lnTo>
                  <a:pt x="0" y="175526"/>
                </a:lnTo>
                <a:lnTo>
                  <a:pt x="175501" y="175526"/>
                </a:lnTo>
                <a:lnTo>
                  <a:pt x="175501" y="0"/>
                </a:lnTo>
                <a:close/>
              </a:path>
            </a:pathLst>
          </a:custGeom>
          <a:solidFill>
            <a:srgbClr val="CCCCCC"/>
          </a:solidFill>
        </p:spPr>
        <p:txBody>
          <a:bodyPr wrap="square" lIns="0" tIns="0" rIns="0" bIns="0" rtlCol="0">
            <a:spAutoFit/>
          </a:bodyPr>
          <a:lstStyle/>
          <a:p>
            <a:endParaRPr/>
          </a:p>
        </p:txBody>
      </p:sp>
      <p:sp>
        <p:nvSpPr>
          <p:cNvPr id="12" name="object 12"/>
          <p:cNvSpPr/>
          <p:nvPr/>
        </p:nvSpPr>
        <p:spPr>
          <a:xfrm>
            <a:off x="13298399" y="8711896"/>
            <a:ext cx="250825" cy="165100"/>
          </a:xfrm>
          <a:custGeom>
            <a:avLst/>
            <a:gdLst/>
            <a:ahLst/>
            <a:cxnLst/>
            <a:rect l="l" t="t" r="r" b="b"/>
            <a:pathLst>
              <a:path w="250825" h="165100">
                <a:moveTo>
                  <a:pt x="250736" y="0"/>
                </a:moveTo>
                <a:lnTo>
                  <a:pt x="0" y="0"/>
                </a:lnTo>
                <a:lnTo>
                  <a:pt x="0" y="165061"/>
                </a:lnTo>
                <a:lnTo>
                  <a:pt x="250736" y="165061"/>
                </a:lnTo>
                <a:lnTo>
                  <a:pt x="250736" y="0"/>
                </a:lnTo>
                <a:close/>
              </a:path>
            </a:pathLst>
          </a:custGeom>
          <a:solidFill>
            <a:srgbClr val="CCCCCC"/>
          </a:solidFill>
        </p:spPr>
        <p:txBody>
          <a:bodyPr wrap="square" lIns="0" tIns="0" rIns="0" bIns="0" rtlCol="0">
            <a:spAutoFit/>
          </a:bodyPr>
          <a:lstStyle/>
          <a:p>
            <a:endParaRPr/>
          </a:p>
        </p:txBody>
      </p:sp>
      <p:sp>
        <p:nvSpPr>
          <p:cNvPr id="13" name="object 13"/>
          <p:cNvSpPr/>
          <p:nvPr/>
        </p:nvSpPr>
        <p:spPr>
          <a:xfrm>
            <a:off x="12837808" y="8375511"/>
            <a:ext cx="373380" cy="440055"/>
          </a:xfrm>
          <a:custGeom>
            <a:avLst/>
            <a:gdLst/>
            <a:ahLst/>
            <a:cxnLst/>
            <a:rect l="l" t="t" r="r" b="b"/>
            <a:pathLst>
              <a:path w="373380" h="440054">
                <a:moveTo>
                  <a:pt x="372973" y="0"/>
                </a:moveTo>
                <a:lnTo>
                  <a:pt x="0" y="0"/>
                </a:lnTo>
                <a:lnTo>
                  <a:pt x="0" y="439750"/>
                </a:lnTo>
                <a:lnTo>
                  <a:pt x="372973" y="439750"/>
                </a:lnTo>
                <a:lnTo>
                  <a:pt x="372973" y="0"/>
                </a:lnTo>
                <a:close/>
              </a:path>
            </a:pathLst>
          </a:custGeom>
          <a:solidFill>
            <a:srgbClr val="CCCCCC"/>
          </a:solidFill>
        </p:spPr>
        <p:txBody>
          <a:bodyPr wrap="square" lIns="0" tIns="0" rIns="0" bIns="0" rtlCol="0">
            <a:spAutoFit/>
          </a:bodyPr>
          <a:lstStyle/>
          <a:p>
            <a:endParaRPr/>
          </a:p>
        </p:txBody>
      </p:sp>
      <p:sp>
        <p:nvSpPr>
          <p:cNvPr id="14" name="object 14"/>
          <p:cNvSpPr/>
          <p:nvPr/>
        </p:nvSpPr>
        <p:spPr>
          <a:xfrm>
            <a:off x="14284605" y="8742973"/>
            <a:ext cx="0" cy="59055"/>
          </a:xfrm>
          <a:custGeom>
            <a:avLst/>
            <a:gdLst/>
            <a:ahLst/>
            <a:cxnLst/>
            <a:rect l="l" t="t" r="r" b="b"/>
            <a:pathLst>
              <a:path h="59054">
                <a:moveTo>
                  <a:pt x="0" y="0"/>
                </a:moveTo>
                <a:lnTo>
                  <a:pt x="0" y="58762"/>
                </a:lnTo>
              </a:path>
            </a:pathLst>
          </a:custGeom>
          <a:ln w="51409">
            <a:solidFill>
              <a:srgbClr val="CCCCCC"/>
            </a:solidFill>
          </a:ln>
        </p:spPr>
        <p:txBody>
          <a:bodyPr wrap="square" lIns="0" tIns="0" rIns="0" bIns="0" rtlCol="0">
            <a:spAutoFit/>
          </a:bodyPr>
          <a:lstStyle/>
          <a:p>
            <a:endParaRPr/>
          </a:p>
        </p:txBody>
      </p:sp>
      <p:sp>
        <p:nvSpPr>
          <p:cNvPr id="15" name="object 15"/>
          <p:cNvSpPr/>
          <p:nvPr/>
        </p:nvSpPr>
        <p:spPr>
          <a:xfrm>
            <a:off x="16064777" y="8742973"/>
            <a:ext cx="0" cy="59055"/>
          </a:xfrm>
          <a:custGeom>
            <a:avLst/>
            <a:gdLst/>
            <a:ahLst/>
            <a:cxnLst/>
            <a:rect l="l" t="t" r="r" b="b"/>
            <a:pathLst>
              <a:path h="59054">
                <a:moveTo>
                  <a:pt x="0" y="0"/>
                </a:moveTo>
                <a:lnTo>
                  <a:pt x="0" y="58762"/>
                </a:lnTo>
              </a:path>
            </a:pathLst>
          </a:custGeom>
          <a:ln w="51409">
            <a:solidFill>
              <a:srgbClr val="CCCCCC"/>
            </a:solidFill>
          </a:ln>
        </p:spPr>
        <p:txBody>
          <a:bodyPr wrap="square" lIns="0" tIns="0" rIns="0" bIns="0" rtlCol="0">
            <a:spAutoFit/>
          </a:bodyPr>
          <a:lstStyle/>
          <a:p>
            <a:endParaRPr/>
          </a:p>
        </p:txBody>
      </p:sp>
      <p:sp>
        <p:nvSpPr>
          <p:cNvPr id="16" name="object 16"/>
          <p:cNvSpPr/>
          <p:nvPr/>
        </p:nvSpPr>
        <p:spPr>
          <a:xfrm>
            <a:off x="13354291" y="8561452"/>
            <a:ext cx="139065" cy="150495"/>
          </a:xfrm>
          <a:custGeom>
            <a:avLst/>
            <a:gdLst/>
            <a:ahLst/>
            <a:cxnLst/>
            <a:rect l="l" t="t" r="r" b="b"/>
            <a:pathLst>
              <a:path w="139065" h="150495">
                <a:moveTo>
                  <a:pt x="138950" y="0"/>
                </a:moveTo>
                <a:lnTo>
                  <a:pt x="0" y="0"/>
                </a:lnTo>
                <a:lnTo>
                  <a:pt x="0" y="150444"/>
                </a:lnTo>
                <a:lnTo>
                  <a:pt x="138950" y="150444"/>
                </a:lnTo>
                <a:lnTo>
                  <a:pt x="138950" y="0"/>
                </a:lnTo>
                <a:close/>
              </a:path>
            </a:pathLst>
          </a:custGeom>
          <a:solidFill>
            <a:srgbClr val="CCCCCC"/>
          </a:solidFill>
        </p:spPr>
        <p:txBody>
          <a:bodyPr wrap="square" lIns="0" tIns="0" rIns="0" bIns="0" rtlCol="0">
            <a:spAutoFit/>
          </a:bodyPr>
          <a:lstStyle/>
          <a:p>
            <a:endParaRPr/>
          </a:p>
        </p:txBody>
      </p:sp>
      <p:sp>
        <p:nvSpPr>
          <p:cNvPr id="17" name="object 17"/>
          <p:cNvSpPr/>
          <p:nvPr/>
        </p:nvSpPr>
        <p:spPr>
          <a:xfrm>
            <a:off x="13390867" y="8462735"/>
            <a:ext cx="66040" cy="99060"/>
          </a:xfrm>
          <a:custGeom>
            <a:avLst/>
            <a:gdLst/>
            <a:ahLst/>
            <a:cxnLst/>
            <a:rect l="l" t="t" r="r" b="b"/>
            <a:pathLst>
              <a:path w="66040" h="99059">
                <a:moveTo>
                  <a:pt x="65811" y="0"/>
                </a:moveTo>
                <a:lnTo>
                  <a:pt x="0" y="0"/>
                </a:lnTo>
                <a:lnTo>
                  <a:pt x="0" y="98717"/>
                </a:lnTo>
                <a:lnTo>
                  <a:pt x="65811" y="98717"/>
                </a:lnTo>
                <a:lnTo>
                  <a:pt x="65811" y="0"/>
                </a:lnTo>
                <a:close/>
              </a:path>
            </a:pathLst>
          </a:custGeom>
          <a:solidFill>
            <a:srgbClr val="CCCCCC"/>
          </a:solidFill>
        </p:spPr>
        <p:txBody>
          <a:bodyPr wrap="square" lIns="0" tIns="0" rIns="0" bIns="0" rtlCol="0">
            <a:spAutoFit/>
          </a:bodyPr>
          <a:lstStyle/>
          <a:p>
            <a:endParaRPr/>
          </a:p>
        </p:txBody>
      </p:sp>
      <p:sp>
        <p:nvSpPr>
          <p:cNvPr id="18" name="object 18"/>
          <p:cNvSpPr/>
          <p:nvPr/>
        </p:nvSpPr>
        <p:spPr>
          <a:xfrm>
            <a:off x="12936551" y="8174928"/>
            <a:ext cx="175895" cy="200660"/>
          </a:xfrm>
          <a:custGeom>
            <a:avLst/>
            <a:gdLst/>
            <a:ahLst/>
            <a:cxnLst/>
            <a:rect l="l" t="t" r="r" b="b"/>
            <a:pathLst>
              <a:path w="175894" h="200659">
                <a:moveTo>
                  <a:pt x="175501" y="0"/>
                </a:moveTo>
                <a:lnTo>
                  <a:pt x="0" y="0"/>
                </a:lnTo>
                <a:lnTo>
                  <a:pt x="0" y="200583"/>
                </a:lnTo>
                <a:lnTo>
                  <a:pt x="175501" y="200583"/>
                </a:lnTo>
                <a:lnTo>
                  <a:pt x="175501" y="0"/>
                </a:lnTo>
                <a:close/>
              </a:path>
            </a:pathLst>
          </a:custGeom>
          <a:solidFill>
            <a:srgbClr val="CCCCCC"/>
          </a:solidFill>
        </p:spPr>
        <p:txBody>
          <a:bodyPr wrap="square" lIns="0" tIns="0" rIns="0" bIns="0" rtlCol="0">
            <a:spAutoFit/>
          </a:bodyPr>
          <a:lstStyle/>
          <a:p>
            <a:endParaRPr/>
          </a:p>
        </p:txBody>
      </p:sp>
      <p:sp>
        <p:nvSpPr>
          <p:cNvPr id="19" name="object 19"/>
          <p:cNvSpPr/>
          <p:nvPr/>
        </p:nvSpPr>
        <p:spPr>
          <a:xfrm>
            <a:off x="12986703" y="8146918"/>
            <a:ext cx="75565" cy="0"/>
          </a:xfrm>
          <a:custGeom>
            <a:avLst/>
            <a:gdLst/>
            <a:ahLst/>
            <a:cxnLst/>
            <a:rect l="l" t="t" r="r" b="b"/>
            <a:pathLst>
              <a:path w="75565">
                <a:moveTo>
                  <a:pt x="0" y="0"/>
                </a:moveTo>
                <a:lnTo>
                  <a:pt x="75209" y="0"/>
                </a:lnTo>
              </a:path>
            </a:pathLst>
          </a:custGeom>
          <a:ln w="57289">
            <a:solidFill>
              <a:srgbClr val="CCCCCC"/>
            </a:solidFill>
          </a:ln>
        </p:spPr>
        <p:txBody>
          <a:bodyPr wrap="square" lIns="0" tIns="0" rIns="0" bIns="0" rtlCol="0">
            <a:spAutoFit/>
          </a:bodyPr>
          <a:lstStyle/>
          <a:p>
            <a:endParaRPr/>
          </a:p>
        </p:txBody>
      </p:sp>
      <p:sp>
        <p:nvSpPr>
          <p:cNvPr id="20" name="object 20"/>
          <p:cNvSpPr/>
          <p:nvPr/>
        </p:nvSpPr>
        <p:spPr>
          <a:xfrm>
            <a:off x="14660703" y="8124686"/>
            <a:ext cx="1028065" cy="0"/>
          </a:xfrm>
          <a:custGeom>
            <a:avLst/>
            <a:gdLst/>
            <a:ahLst/>
            <a:cxnLst/>
            <a:rect l="l" t="t" r="r" b="b"/>
            <a:pathLst>
              <a:path w="1028065">
                <a:moveTo>
                  <a:pt x="0" y="0"/>
                </a:moveTo>
                <a:lnTo>
                  <a:pt x="1027976" y="0"/>
                </a:lnTo>
              </a:path>
            </a:pathLst>
          </a:custGeom>
          <a:ln w="3175">
            <a:solidFill>
              <a:srgbClr val="CCCCCC"/>
            </a:solidFill>
          </a:ln>
        </p:spPr>
        <p:txBody>
          <a:bodyPr wrap="square" lIns="0" tIns="0" rIns="0" bIns="0" rtlCol="0">
            <a:spAutoFit/>
          </a:bodyPr>
          <a:lstStyle/>
          <a:p>
            <a:endParaRPr/>
          </a:p>
        </p:txBody>
      </p:sp>
      <p:sp>
        <p:nvSpPr>
          <p:cNvPr id="21" name="object 21"/>
          <p:cNvSpPr/>
          <p:nvPr/>
        </p:nvSpPr>
        <p:spPr>
          <a:xfrm>
            <a:off x="14608201" y="8064450"/>
            <a:ext cx="1133475" cy="60325"/>
          </a:xfrm>
          <a:custGeom>
            <a:avLst/>
            <a:gdLst/>
            <a:ahLst/>
            <a:cxnLst/>
            <a:rect l="l" t="t" r="r" b="b"/>
            <a:pathLst>
              <a:path w="1133475" h="60325">
                <a:moveTo>
                  <a:pt x="1132979" y="0"/>
                </a:moveTo>
                <a:lnTo>
                  <a:pt x="0" y="0"/>
                </a:lnTo>
                <a:lnTo>
                  <a:pt x="0" y="60147"/>
                </a:lnTo>
                <a:lnTo>
                  <a:pt x="1132979" y="60147"/>
                </a:lnTo>
                <a:lnTo>
                  <a:pt x="1132979" y="0"/>
                </a:lnTo>
                <a:close/>
              </a:path>
            </a:pathLst>
          </a:custGeom>
          <a:solidFill>
            <a:srgbClr val="CCCCCC"/>
          </a:solidFill>
        </p:spPr>
        <p:txBody>
          <a:bodyPr wrap="square" lIns="0" tIns="0" rIns="0" bIns="0" rtlCol="0">
            <a:spAutoFit/>
          </a:bodyPr>
          <a:lstStyle/>
          <a:p>
            <a:endParaRPr/>
          </a:p>
        </p:txBody>
      </p:sp>
      <p:sp>
        <p:nvSpPr>
          <p:cNvPr id="22" name="object 22"/>
          <p:cNvSpPr/>
          <p:nvPr/>
        </p:nvSpPr>
        <p:spPr>
          <a:xfrm>
            <a:off x="12949086" y="8093838"/>
            <a:ext cx="150495" cy="0"/>
          </a:xfrm>
          <a:custGeom>
            <a:avLst/>
            <a:gdLst/>
            <a:ahLst/>
            <a:cxnLst/>
            <a:rect l="l" t="t" r="r" b="b"/>
            <a:pathLst>
              <a:path w="150494">
                <a:moveTo>
                  <a:pt x="0" y="0"/>
                </a:moveTo>
                <a:lnTo>
                  <a:pt x="150418" y="0"/>
                </a:lnTo>
              </a:path>
            </a:pathLst>
          </a:custGeom>
          <a:ln w="51409">
            <a:solidFill>
              <a:srgbClr val="CCCCCC"/>
            </a:solidFill>
          </a:ln>
        </p:spPr>
        <p:txBody>
          <a:bodyPr wrap="square" lIns="0" tIns="0" rIns="0" bIns="0" rtlCol="0">
            <a:spAutoFit/>
          </a:bodyPr>
          <a:lstStyle/>
          <a:p>
            <a:endParaRPr/>
          </a:p>
        </p:txBody>
      </p:sp>
      <p:sp>
        <p:nvSpPr>
          <p:cNvPr id="23" name="object 23"/>
          <p:cNvSpPr/>
          <p:nvPr/>
        </p:nvSpPr>
        <p:spPr>
          <a:xfrm>
            <a:off x="14660703" y="7990802"/>
            <a:ext cx="1028065" cy="73660"/>
          </a:xfrm>
          <a:custGeom>
            <a:avLst/>
            <a:gdLst/>
            <a:ahLst/>
            <a:cxnLst/>
            <a:rect l="l" t="t" r="r" b="b"/>
            <a:pathLst>
              <a:path w="1028065" h="73659">
                <a:moveTo>
                  <a:pt x="1027976" y="0"/>
                </a:moveTo>
                <a:lnTo>
                  <a:pt x="0" y="0"/>
                </a:lnTo>
                <a:lnTo>
                  <a:pt x="0" y="73647"/>
                </a:lnTo>
                <a:lnTo>
                  <a:pt x="1027976" y="73647"/>
                </a:lnTo>
                <a:lnTo>
                  <a:pt x="1027976" y="0"/>
                </a:lnTo>
                <a:close/>
              </a:path>
            </a:pathLst>
          </a:custGeom>
          <a:solidFill>
            <a:srgbClr val="CCCCCC"/>
          </a:solidFill>
        </p:spPr>
        <p:txBody>
          <a:bodyPr wrap="square" lIns="0" tIns="0" rIns="0" bIns="0" rtlCol="0">
            <a:spAutoFit/>
          </a:bodyPr>
          <a:lstStyle/>
          <a:p>
            <a:endParaRPr/>
          </a:p>
        </p:txBody>
      </p:sp>
      <p:sp>
        <p:nvSpPr>
          <p:cNvPr id="24" name="object 24"/>
          <p:cNvSpPr/>
          <p:nvPr/>
        </p:nvSpPr>
        <p:spPr>
          <a:xfrm>
            <a:off x="14698307" y="7838009"/>
            <a:ext cx="75565" cy="153035"/>
          </a:xfrm>
          <a:custGeom>
            <a:avLst/>
            <a:gdLst/>
            <a:ahLst/>
            <a:cxnLst/>
            <a:rect l="l" t="t" r="r" b="b"/>
            <a:pathLst>
              <a:path w="75565" h="153034">
                <a:moveTo>
                  <a:pt x="75222" y="0"/>
                </a:moveTo>
                <a:lnTo>
                  <a:pt x="0" y="0"/>
                </a:lnTo>
                <a:lnTo>
                  <a:pt x="0" y="152793"/>
                </a:lnTo>
                <a:lnTo>
                  <a:pt x="75222" y="152793"/>
                </a:lnTo>
                <a:lnTo>
                  <a:pt x="75222" y="0"/>
                </a:lnTo>
                <a:close/>
              </a:path>
            </a:pathLst>
          </a:custGeom>
          <a:solidFill>
            <a:srgbClr val="CCCCCC"/>
          </a:solidFill>
        </p:spPr>
        <p:txBody>
          <a:bodyPr wrap="square" lIns="0" tIns="0" rIns="0" bIns="0" rtlCol="0">
            <a:spAutoFit/>
          </a:bodyPr>
          <a:lstStyle/>
          <a:p>
            <a:endParaRPr/>
          </a:p>
        </p:txBody>
      </p:sp>
      <p:sp>
        <p:nvSpPr>
          <p:cNvPr id="25" name="object 25"/>
          <p:cNvSpPr/>
          <p:nvPr/>
        </p:nvSpPr>
        <p:spPr>
          <a:xfrm>
            <a:off x="14811134" y="7347319"/>
            <a:ext cx="727710" cy="643890"/>
          </a:xfrm>
          <a:custGeom>
            <a:avLst/>
            <a:gdLst/>
            <a:ahLst/>
            <a:cxnLst/>
            <a:rect l="l" t="t" r="r" b="b"/>
            <a:pathLst>
              <a:path w="727709" h="643890">
                <a:moveTo>
                  <a:pt x="727100" y="0"/>
                </a:moveTo>
                <a:lnTo>
                  <a:pt x="0" y="0"/>
                </a:lnTo>
                <a:lnTo>
                  <a:pt x="0" y="643483"/>
                </a:lnTo>
                <a:lnTo>
                  <a:pt x="727100" y="643483"/>
                </a:lnTo>
                <a:lnTo>
                  <a:pt x="727100" y="0"/>
                </a:lnTo>
                <a:close/>
              </a:path>
            </a:pathLst>
          </a:custGeom>
          <a:solidFill>
            <a:srgbClr val="CCCCCC"/>
          </a:solidFill>
        </p:spPr>
        <p:txBody>
          <a:bodyPr wrap="square" lIns="0" tIns="0" rIns="0" bIns="0" rtlCol="0">
            <a:spAutoFit/>
          </a:bodyPr>
          <a:lstStyle/>
          <a:p>
            <a:endParaRPr/>
          </a:p>
        </p:txBody>
      </p:sp>
      <p:sp>
        <p:nvSpPr>
          <p:cNvPr id="26" name="object 26"/>
          <p:cNvSpPr/>
          <p:nvPr/>
        </p:nvSpPr>
        <p:spPr>
          <a:xfrm>
            <a:off x="15575852" y="7838009"/>
            <a:ext cx="75565" cy="153035"/>
          </a:xfrm>
          <a:custGeom>
            <a:avLst/>
            <a:gdLst/>
            <a:ahLst/>
            <a:cxnLst/>
            <a:rect l="l" t="t" r="r" b="b"/>
            <a:pathLst>
              <a:path w="75565" h="153034">
                <a:moveTo>
                  <a:pt x="75222" y="0"/>
                </a:moveTo>
                <a:lnTo>
                  <a:pt x="0" y="0"/>
                </a:lnTo>
                <a:lnTo>
                  <a:pt x="0" y="152793"/>
                </a:lnTo>
                <a:lnTo>
                  <a:pt x="75222" y="152793"/>
                </a:lnTo>
                <a:lnTo>
                  <a:pt x="75222" y="0"/>
                </a:lnTo>
                <a:close/>
              </a:path>
            </a:pathLst>
          </a:custGeom>
          <a:solidFill>
            <a:srgbClr val="CCCCCC"/>
          </a:solidFill>
        </p:spPr>
        <p:txBody>
          <a:bodyPr wrap="square" lIns="0" tIns="0" rIns="0" bIns="0" rtlCol="0">
            <a:spAutoFit/>
          </a:bodyPr>
          <a:lstStyle/>
          <a:p>
            <a:endParaRPr/>
          </a:p>
        </p:txBody>
      </p:sp>
      <p:sp>
        <p:nvSpPr>
          <p:cNvPr id="27" name="object 27"/>
          <p:cNvSpPr/>
          <p:nvPr/>
        </p:nvSpPr>
        <p:spPr>
          <a:xfrm>
            <a:off x="14911426" y="7204393"/>
            <a:ext cx="527050" cy="143510"/>
          </a:xfrm>
          <a:custGeom>
            <a:avLst/>
            <a:gdLst/>
            <a:ahLst/>
            <a:cxnLst/>
            <a:rect l="l" t="t" r="r" b="b"/>
            <a:pathLst>
              <a:path w="527050" h="143509">
                <a:moveTo>
                  <a:pt x="526529" y="0"/>
                </a:moveTo>
                <a:lnTo>
                  <a:pt x="0" y="0"/>
                </a:lnTo>
                <a:lnTo>
                  <a:pt x="0" y="142925"/>
                </a:lnTo>
                <a:lnTo>
                  <a:pt x="526529" y="142925"/>
                </a:lnTo>
                <a:lnTo>
                  <a:pt x="526529" y="0"/>
                </a:lnTo>
                <a:close/>
              </a:path>
            </a:pathLst>
          </a:custGeom>
          <a:solidFill>
            <a:srgbClr val="CCCCCC"/>
          </a:solidFill>
        </p:spPr>
        <p:txBody>
          <a:bodyPr wrap="square" lIns="0" tIns="0" rIns="0" bIns="0" rtlCol="0">
            <a:spAutoFit/>
          </a:bodyPr>
          <a:lstStyle/>
          <a:p>
            <a:endParaRPr/>
          </a:p>
        </p:txBody>
      </p:sp>
      <p:sp>
        <p:nvSpPr>
          <p:cNvPr id="28" name="object 28"/>
          <p:cNvSpPr/>
          <p:nvPr/>
        </p:nvSpPr>
        <p:spPr>
          <a:xfrm>
            <a:off x="14963661" y="6899352"/>
            <a:ext cx="422275" cy="305435"/>
          </a:xfrm>
          <a:custGeom>
            <a:avLst/>
            <a:gdLst/>
            <a:ahLst/>
            <a:cxnLst/>
            <a:rect l="l" t="t" r="r" b="b"/>
            <a:pathLst>
              <a:path w="422275" h="305434">
                <a:moveTo>
                  <a:pt x="422059" y="0"/>
                </a:moveTo>
                <a:lnTo>
                  <a:pt x="0" y="0"/>
                </a:lnTo>
                <a:lnTo>
                  <a:pt x="0" y="305041"/>
                </a:lnTo>
                <a:lnTo>
                  <a:pt x="422059" y="305041"/>
                </a:lnTo>
                <a:lnTo>
                  <a:pt x="422059" y="0"/>
                </a:lnTo>
                <a:close/>
              </a:path>
            </a:pathLst>
          </a:custGeom>
          <a:solidFill>
            <a:srgbClr val="CCCCCC"/>
          </a:solidFill>
        </p:spPr>
        <p:txBody>
          <a:bodyPr wrap="square" lIns="0" tIns="0" rIns="0" bIns="0" rtlCol="0">
            <a:spAutoFit/>
          </a:bodyPr>
          <a:lstStyle/>
          <a:p>
            <a:endParaRPr/>
          </a:p>
        </p:txBody>
      </p:sp>
      <p:sp>
        <p:nvSpPr>
          <p:cNvPr id="29" name="object 29"/>
          <p:cNvSpPr/>
          <p:nvPr/>
        </p:nvSpPr>
        <p:spPr>
          <a:xfrm>
            <a:off x="15012773" y="6686233"/>
            <a:ext cx="323850" cy="213360"/>
          </a:xfrm>
          <a:custGeom>
            <a:avLst/>
            <a:gdLst/>
            <a:ahLst/>
            <a:cxnLst/>
            <a:rect l="l" t="t" r="r" b="b"/>
            <a:pathLst>
              <a:path w="323850" h="213359">
                <a:moveTo>
                  <a:pt x="323837" y="0"/>
                </a:moveTo>
                <a:lnTo>
                  <a:pt x="0" y="0"/>
                </a:lnTo>
                <a:lnTo>
                  <a:pt x="0" y="213118"/>
                </a:lnTo>
                <a:lnTo>
                  <a:pt x="323837" y="213118"/>
                </a:lnTo>
                <a:lnTo>
                  <a:pt x="323837" y="0"/>
                </a:lnTo>
                <a:close/>
              </a:path>
            </a:pathLst>
          </a:custGeom>
          <a:solidFill>
            <a:srgbClr val="CCCCCC"/>
          </a:solidFill>
        </p:spPr>
        <p:txBody>
          <a:bodyPr wrap="square" lIns="0" tIns="0" rIns="0" bIns="0" rtlCol="0">
            <a:spAutoFit/>
          </a:bodyPr>
          <a:lstStyle/>
          <a:p>
            <a:endParaRPr/>
          </a:p>
        </p:txBody>
      </p:sp>
      <p:sp>
        <p:nvSpPr>
          <p:cNvPr id="30" name="object 30"/>
          <p:cNvSpPr/>
          <p:nvPr/>
        </p:nvSpPr>
        <p:spPr>
          <a:xfrm>
            <a:off x="15108873" y="6335739"/>
            <a:ext cx="132080" cy="350520"/>
          </a:xfrm>
          <a:custGeom>
            <a:avLst/>
            <a:gdLst/>
            <a:ahLst/>
            <a:cxnLst/>
            <a:rect l="l" t="t" r="r" b="b"/>
            <a:pathLst>
              <a:path w="132080" h="350520">
                <a:moveTo>
                  <a:pt x="131635" y="0"/>
                </a:moveTo>
                <a:lnTo>
                  <a:pt x="0" y="0"/>
                </a:lnTo>
                <a:lnTo>
                  <a:pt x="0" y="350494"/>
                </a:lnTo>
                <a:lnTo>
                  <a:pt x="131635" y="350494"/>
                </a:lnTo>
                <a:lnTo>
                  <a:pt x="131635" y="0"/>
                </a:lnTo>
                <a:close/>
              </a:path>
            </a:pathLst>
          </a:custGeom>
          <a:solidFill>
            <a:srgbClr val="CCCCCC"/>
          </a:solidFill>
        </p:spPr>
        <p:txBody>
          <a:bodyPr wrap="square" lIns="0" tIns="0" rIns="0" bIns="0" rtlCol="0">
            <a:spAutoFit/>
          </a:bodyPr>
          <a:lstStyle/>
          <a:p>
            <a:endParaRPr/>
          </a:p>
        </p:txBody>
      </p:sp>
      <p:sp>
        <p:nvSpPr>
          <p:cNvPr id="31" name="object 31"/>
          <p:cNvSpPr/>
          <p:nvPr/>
        </p:nvSpPr>
        <p:spPr>
          <a:xfrm>
            <a:off x="15129828" y="5918379"/>
            <a:ext cx="90170" cy="417830"/>
          </a:xfrm>
          <a:custGeom>
            <a:avLst/>
            <a:gdLst/>
            <a:ahLst/>
            <a:cxnLst/>
            <a:rect l="l" t="t" r="r" b="b"/>
            <a:pathLst>
              <a:path w="90169" h="417829">
                <a:moveTo>
                  <a:pt x="89712" y="0"/>
                </a:moveTo>
                <a:lnTo>
                  <a:pt x="0" y="0"/>
                </a:lnTo>
                <a:lnTo>
                  <a:pt x="0" y="417360"/>
                </a:lnTo>
                <a:lnTo>
                  <a:pt x="89712" y="417360"/>
                </a:lnTo>
                <a:lnTo>
                  <a:pt x="89712" y="0"/>
                </a:lnTo>
                <a:close/>
              </a:path>
            </a:pathLst>
          </a:custGeom>
          <a:solidFill>
            <a:srgbClr val="CCCCCC"/>
          </a:solidFill>
        </p:spPr>
        <p:txBody>
          <a:bodyPr wrap="square" lIns="0" tIns="0" rIns="0" bIns="0" rtlCol="0">
            <a:spAutoFit/>
          </a:bodyPr>
          <a:lstStyle/>
          <a:p>
            <a:endParaRPr/>
          </a:p>
        </p:txBody>
      </p:sp>
      <p:sp>
        <p:nvSpPr>
          <p:cNvPr id="32" name="object 32"/>
          <p:cNvSpPr/>
          <p:nvPr/>
        </p:nvSpPr>
        <p:spPr>
          <a:xfrm>
            <a:off x="15107693" y="5905837"/>
            <a:ext cx="133985" cy="0"/>
          </a:xfrm>
          <a:custGeom>
            <a:avLst/>
            <a:gdLst/>
            <a:ahLst/>
            <a:cxnLst/>
            <a:rect l="l" t="t" r="r" b="b"/>
            <a:pathLst>
              <a:path w="133984">
                <a:moveTo>
                  <a:pt x="0" y="0"/>
                </a:moveTo>
                <a:lnTo>
                  <a:pt x="133985" y="0"/>
                </a:lnTo>
              </a:path>
            </a:pathLst>
          </a:custGeom>
          <a:ln w="26352">
            <a:solidFill>
              <a:srgbClr val="CCCCCC"/>
            </a:solidFill>
          </a:ln>
        </p:spPr>
        <p:txBody>
          <a:bodyPr wrap="square" lIns="0" tIns="0" rIns="0" bIns="0" rtlCol="0">
            <a:spAutoFit/>
          </a:bodyPr>
          <a:lstStyle/>
          <a:p>
            <a:endParaRPr/>
          </a:p>
        </p:txBody>
      </p:sp>
      <p:sp>
        <p:nvSpPr>
          <p:cNvPr id="33" name="object 33"/>
          <p:cNvSpPr/>
          <p:nvPr/>
        </p:nvSpPr>
        <p:spPr>
          <a:xfrm>
            <a:off x="15084972" y="5823573"/>
            <a:ext cx="179705" cy="69850"/>
          </a:xfrm>
          <a:custGeom>
            <a:avLst/>
            <a:gdLst/>
            <a:ahLst/>
            <a:cxnLst/>
            <a:rect l="l" t="t" r="r" b="b"/>
            <a:pathLst>
              <a:path w="179705" h="69850">
                <a:moveTo>
                  <a:pt x="179438" y="0"/>
                </a:moveTo>
                <a:lnTo>
                  <a:pt x="0" y="0"/>
                </a:lnTo>
                <a:lnTo>
                  <a:pt x="0" y="69723"/>
                </a:lnTo>
                <a:lnTo>
                  <a:pt x="179438" y="69723"/>
                </a:lnTo>
                <a:lnTo>
                  <a:pt x="179438" y="0"/>
                </a:lnTo>
                <a:close/>
              </a:path>
            </a:pathLst>
          </a:custGeom>
          <a:solidFill>
            <a:srgbClr val="CCCCCC"/>
          </a:solidFill>
        </p:spPr>
        <p:txBody>
          <a:bodyPr wrap="square" lIns="0" tIns="0" rIns="0" bIns="0" rtlCol="0">
            <a:spAutoFit/>
          </a:bodyPr>
          <a:lstStyle/>
          <a:p>
            <a:endParaRPr/>
          </a:p>
        </p:txBody>
      </p:sp>
      <p:sp>
        <p:nvSpPr>
          <p:cNvPr id="34" name="Заголовок 1"/>
          <p:cNvSpPr>
            <a:spLocks noGrp="1"/>
          </p:cNvSpPr>
          <p:nvPr>
            <p:ph type="title"/>
          </p:nvPr>
        </p:nvSpPr>
        <p:spPr>
          <a:xfrm>
            <a:off x="1473413" y="497054"/>
            <a:ext cx="13309173" cy="507831"/>
          </a:xfrm>
        </p:spPr>
        <p:txBody>
          <a:bodyPr/>
          <a:lstStyle/>
          <a:p>
            <a:r>
              <a:rPr lang="en-US" dirty="0">
                <a:latin typeface="+mj-lt"/>
              </a:rPr>
              <a:t>Our Graduates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4" name="object 4"/>
          <p:cNvSpPr txBox="1"/>
          <p:nvPr/>
        </p:nvSpPr>
        <p:spPr>
          <a:xfrm>
            <a:off x="778309" y="2385668"/>
            <a:ext cx="13919998" cy="2585323"/>
          </a:xfrm>
          <a:prstGeom prst="rect">
            <a:avLst/>
          </a:prstGeom>
        </p:spPr>
        <p:txBody>
          <a:bodyPr vert="horz" wrap="square" lIns="0" tIns="0" rIns="0" bIns="0" rtlCol="0">
            <a:spAutoFit/>
          </a:bodyPr>
          <a:lstStyle/>
          <a:p>
            <a:pPr marL="12700" marR="3252470"/>
            <a:r>
              <a:rPr sz="2800" b="0" dirty="0">
                <a:solidFill>
                  <a:srgbClr val="2E2E2E"/>
                </a:solidFill>
                <a:cs typeface="Akrobat"/>
              </a:rPr>
              <a:t>For example, Kirill Zorin is on the staff of the RF Presidential Administration, Alexander Karavaitsev – working in the </a:t>
            </a:r>
            <a:r>
              <a:rPr sz="2800" b="0" dirty="0" smtClean="0">
                <a:solidFill>
                  <a:srgbClr val="2E2E2E"/>
                </a:solidFill>
                <a:cs typeface="Akrobat"/>
              </a:rPr>
              <a:t>International</a:t>
            </a:r>
            <a:r>
              <a:rPr lang="ru-RU" sz="2800" b="0" dirty="0" smtClean="0">
                <a:solidFill>
                  <a:srgbClr val="2E2E2E"/>
                </a:solidFill>
                <a:cs typeface="Akrobat"/>
              </a:rPr>
              <a:t> </a:t>
            </a:r>
            <a:r>
              <a:rPr sz="2800" b="0" dirty="0" smtClean="0">
                <a:solidFill>
                  <a:srgbClr val="2E2E2E"/>
                </a:solidFill>
                <a:cs typeface="Akrobat"/>
              </a:rPr>
              <a:t>grains</a:t>
            </a:r>
            <a:r>
              <a:rPr lang="ru-RU" sz="2800" dirty="0" smtClean="0">
                <a:cs typeface="Akrobat"/>
              </a:rPr>
              <a:t> </a:t>
            </a:r>
            <a:r>
              <a:rPr sz="2800" b="0" dirty="0" smtClean="0">
                <a:solidFill>
                  <a:srgbClr val="2E2E2E"/>
                </a:solidFill>
                <a:cs typeface="Akrobat"/>
              </a:rPr>
              <a:t>Council </a:t>
            </a:r>
            <a:r>
              <a:rPr sz="2800" b="0" dirty="0">
                <a:solidFill>
                  <a:srgbClr val="2E2E2E"/>
                </a:solidFill>
                <a:cs typeface="Akrobat"/>
              </a:rPr>
              <a:t>(London), Andrey Skubko - financial analyst at PPF Real Estate Russia, Sergey Agibalov is senior expert, Department of Economics, Institute of Energy and Finance. Darya Panchuk is leading expert in the Department for Economics and Business Planning, Rosneft Public JSC.</a:t>
            </a:r>
            <a:endParaRPr sz="2800" dirty="0">
              <a:cs typeface="Akrobat"/>
            </a:endParaRPr>
          </a:p>
        </p:txBody>
      </p:sp>
      <p:sp>
        <p:nvSpPr>
          <p:cNvPr id="5" name="object 5"/>
          <p:cNvSpPr/>
          <p:nvPr/>
        </p:nvSpPr>
        <p:spPr>
          <a:xfrm>
            <a:off x="12667412" y="8976983"/>
            <a:ext cx="3589020" cy="167005"/>
          </a:xfrm>
          <a:custGeom>
            <a:avLst/>
            <a:gdLst/>
            <a:ahLst/>
            <a:cxnLst/>
            <a:rect l="l" t="t" r="r" b="b"/>
            <a:pathLst>
              <a:path w="3589019" h="167004">
                <a:moveTo>
                  <a:pt x="3588586" y="0"/>
                </a:moveTo>
                <a:lnTo>
                  <a:pt x="0" y="0"/>
                </a:lnTo>
                <a:lnTo>
                  <a:pt x="0" y="167016"/>
                </a:lnTo>
                <a:lnTo>
                  <a:pt x="3588586" y="167016"/>
                </a:lnTo>
                <a:lnTo>
                  <a:pt x="3588586" y="0"/>
                </a:lnTo>
              </a:path>
            </a:pathLst>
          </a:custGeom>
          <a:solidFill>
            <a:srgbClr val="CCCCCC"/>
          </a:solidFill>
        </p:spPr>
        <p:txBody>
          <a:bodyPr wrap="square" lIns="0" tIns="0" rIns="0" bIns="0" rtlCol="0">
            <a:spAutoFit/>
          </a:bodyPr>
          <a:lstStyle/>
          <a:p>
            <a:endParaRPr/>
          </a:p>
        </p:txBody>
      </p:sp>
      <p:sp>
        <p:nvSpPr>
          <p:cNvPr id="6" name="object 6"/>
          <p:cNvSpPr/>
          <p:nvPr/>
        </p:nvSpPr>
        <p:spPr>
          <a:xfrm>
            <a:off x="12667412" y="8876653"/>
            <a:ext cx="915669" cy="100330"/>
          </a:xfrm>
          <a:custGeom>
            <a:avLst/>
            <a:gdLst/>
            <a:ahLst/>
            <a:cxnLst/>
            <a:rect l="l" t="t" r="r" b="b"/>
            <a:pathLst>
              <a:path w="915669" h="100329">
                <a:moveTo>
                  <a:pt x="0" y="100329"/>
                </a:moveTo>
                <a:lnTo>
                  <a:pt x="915149" y="100329"/>
                </a:lnTo>
                <a:lnTo>
                  <a:pt x="915149" y="0"/>
                </a:lnTo>
                <a:lnTo>
                  <a:pt x="0" y="0"/>
                </a:lnTo>
                <a:lnTo>
                  <a:pt x="0" y="100329"/>
                </a:lnTo>
                <a:close/>
              </a:path>
            </a:pathLst>
          </a:custGeom>
          <a:solidFill>
            <a:srgbClr val="CCCCCC"/>
          </a:solidFill>
        </p:spPr>
        <p:txBody>
          <a:bodyPr wrap="square" lIns="0" tIns="0" rIns="0" bIns="0" rtlCol="0">
            <a:spAutoFit/>
          </a:bodyPr>
          <a:lstStyle/>
          <a:p>
            <a:endParaRPr/>
          </a:p>
        </p:txBody>
      </p:sp>
      <p:sp>
        <p:nvSpPr>
          <p:cNvPr id="7" name="object 7"/>
          <p:cNvSpPr/>
          <p:nvPr/>
        </p:nvSpPr>
        <p:spPr>
          <a:xfrm>
            <a:off x="12667412" y="8815693"/>
            <a:ext cx="543560" cy="60960"/>
          </a:xfrm>
          <a:custGeom>
            <a:avLst/>
            <a:gdLst/>
            <a:ahLst/>
            <a:cxnLst/>
            <a:rect l="l" t="t" r="r" b="b"/>
            <a:pathLst>
              <a:path w="543559" h="60959">
                <a:moveTo>
                  <a:pt x="0" y="60959"/>
                </a:moveTo>
                <a:lnTo>
                  <a:pt x="543369" y="60959"/>
                </a:lnTo>
                <a:lnTo>
                  <a:pt x="543369" y="0"/>
                </a:lnTo>
                <a:lnTo>
                  <a:pt x="0" y="0"/>
                </a:lnTo>
                <a:lnTo>
                  <a:pt x="0" y="60959"/>
                </a:lnTo>
                <a:close/>
              </a:path>
            </a:pathLst>
          </a:custGeom>
          <a:solidFill>
            <a:srgbClr val="CCCCCC"/>
          </a:solidFill>
        </p:spPr>
        <p:txBody>
          <a:bodyPr wrap="square" lIns="0" tIns="0" rIns="0" bIns="0" rtlCol="0">
            <a:spAutoFit/>
          </a:bodyPr>
          <a:lstStyle/>
          <a:p>
            <a:endParaRPr/>
          </a:p>
        </p:txBody>
      </p:sp>
      <p:sp>
        <p:nvSpPr>
          <p:cNvPr id="8" name="object 8"/>
          <p:cNvSpPr/>
          <p:nvPr/>
        </p:nvSpPr>
        <p:spPr>
          <a:xfrm>
            <a:off x="12667412" y="8739493"/>
            <a:ext cx="113030" cy="76200"/>
          </a:xfrm>
          <a:custGeom>
            <a:avLst/>
            <a:gdLst/>
            <a:ahLst/>
            <a:cxnLst/>
            <a:rect l="l" t="t" r="r" b="b"/>
            <a:pathLst>
              <a:path w="113029" h="76200">
                <a:moveTo>
                  <a:pt x="0" y="76199"/>
                </a:moveTo>
                <a:lnTo>
                  <a:pt x="112814" y="76199"/>
                </a:lnTo>
                <a:lnTo>
                  <a:pt x="112814" y="0"/>
                </a:lnTo>
                <a:lnTo>
                  <a:pt x="0" y="0"/>
                </a:lnTo>
                <a:lnTo>
                  <a:pt x="0" y="76199"/>
                </a:lnTo>
                <a:close/>
              </a:path>
            </a:pathLst>
          </a:custGeom>
          <a:solidFill>
            <a:srgbClr val="CCCCCC"/>
          </a:solidFill>
        </p:spPr>
        <p:txBody>
          <a:bodyPr wrap="square" lIns="0" tIns="0" rIns="0" bIns="0" rtlCol="0">
            <a:spAutoFit/>
          </a:bodyPr>
          <a:lstStyle/>
          <a:p>
            <a:endParaRPr/>
          </a:p>
        </p:txBody>
      </p:sp>
      <p:sp>
        <p:nvSpPr>
          <p:cNvPr id="9" name="object 9"/>
          <p:cNvSpPr/>
          <p:nvPr/>
        </p:nvSpPr>
        <p:spPr>
          <a:xfrm>
            <a:off x="14196848" y="8801723"/>
            <a:ext cx="175895" cy="175895"/>
          </a:xfrm>
          <a:custGeom>
            <a:avLst/>
            <a:gdLst/>
            <a:ahLst/>
            <a:cxnLst/>
            <a:rect l="l" t="t" r="r" b="b"/>
            <a:pathLst>
              <a:path w="175894" h="175895">
                <a:moveTo>
                  <a:pt x="175501" y="0"/>
                </a:moveTo>
                <a:lnTo>
                  <a:pt x="0" y="0"/>
                </a:lnTo>
                <a:lnTo>
                  <a:pt x="0" y="175539"/>
                </a:lnTo>
                <a:lnTo>
                  <a:pt x="175501" y="175539"/>
                </a:lnTo>
                <a:lnTo>
                  <a:pt x="175501" y="0"/>
                </a:lnTo>
                <a:close/>
              </a:path>
            </a:pathLst>
          </a:custGeom>
          <a:solidFill>
            <a:srgbClr val="CCCCCC"/>
          </a:solidFill>
        </p:spPr>
        <p:txBody>
          <a:bodyPr wrap="square" lIns="0" tIns="0" rIns="0" bIns="0" rtlCol="0">
            <a:spAutoFit/>
          </a:bodyPr>
          <a:lstStyle/>
          <a:p>
            <a:endParaRPr/>
          </a:p>
        </p:txBody>
      </p:sp>
      <p:sp>
        <p:nvSpPr>
          <p:cNvPr id="10" name="object 10"/>
          <p:cNvSpPr/>
          <p:nvPr/>
        </p:nvSpPr>
        <p:spPr>
          <a:xfrm>
            <a:off x="14496149" y="8124775"/>
            <a:ext cx="1357630" cy="852805"/>
          </a:xfrm>
          <a:custGeom>
            <a:avLst/>
            <a:gdLst/>
            <a:ahLst/>
            <a:cxnLst/>
            <a:rect l="l" t="t" r="r" b="b"/>
            <a:pathLst>
              <a:path w="1357630" h="852804">
                <a:moveTo>
                  <a:pt x="1357071" y="0"/>
                </a:moveTo>
                <a:lnTo>
                  <a:pt x="0" y="0"/>
                </a:lnTo>
                <a:lnTo>
                  <a:pt x="0" y="852487"/>
                </a:lnTo>
                <a:lnTo>
                  <a:pt x="1357071" y="852487"/>
                </a:lnTo>
                <a:lnTo>
                  <a:pt x="1357071" y="0"/>
                </a:lnTo>
                <a:close/>
              </a:path>
            </a:pathLst>
          </a:custGeom>
          <a:solidFill>
            <a:srgbClr val="CCCCCC"/>
          </a:solidFill>
        </p:spPr>
        <p:txBody>
          <a:bodyPr wrap="square" lIns="0" tIns="0" rIns="0" bIns="0" rtlCol="0">
            <a:spAutoFit/>
          </a:bodyPr>
          <a:lstStyle/>
          <a:p>
            <a:endParaRPr/>
          </a:p>
        </p:txBody>
      </p:sp>
      <p:sp>
        <p:nvSpPr>
          <p:cNvPr id="11" name="object 11"/>
          <p:cNvSpPr/>
          <p:nvPr/>
        </p:nvSpPr>
        <p:spPr>
          <a:xfrm>
            <a:off x="15977020" y="8801723"/>
            <a:ext cx="175895" cy="175895"/>
          </a:xfrm>
          <a:custGeom>
            <a:avLst/>
            <a:gdLst/>
            <a:ahLst/>
            <a:cxnLst/>
            <a:rect l="l" t="t" r="r" b="b"/>
            <a:pathLst>
              <a:path w="175894" h="175895">
                <a:moveTo>
                  <a:pt x="175488" y="0"/>
                </a:moveTo>
                <a:lnTo>
                  <a:pt x="0" y="0"/>
                </a:lnTo>
                <a:lnTo>
                  <a:pt x="0" y="175539"/>
                </a:lnTo>
                <a:lnTo>
                  <a:pt x="175488" y="175539"/>
                </a:lnTo>
                <a:lnTo>
                  <a:pt x="175488" y="0"/>
                </a:lnTo>
                <a:close/>
              </a:path>
            </a:pathLst>
          </a:custGeom>
          <a:solidFill>
            <a:srgbClr val="CCCCCC"/>
          </a:solidFill>
        </p:spPr>
        <p:txBody>
          <a:bodyPr wrap="square" lIns="0" tIns="0" rIns="0" bIns="0" rtlCol="0">
            <a:spAutoFit/>
          </a:bodyPr>
          <a:lstStyle/>
          <a:p>
            <a:endParaRPr/>
          </a:p>
        </p:txBody>
      </p:sp>
      <p:sp>
        <p:nvSpPr>
          <p:cNvPr id="12" name="object 12"/>
          <p:cNvSpPr/>
          <p:nvPr/>
        </p:nvSpPr>
        <p:spPr>
          <a:xfrm>
            <a:off x="13298399" y="8711896"/>
            <a:ext cx="250825" cy="165100"/>
          </a:xfrm>
          <a:custGeom>
            <a:avLst/>
            <a:gdLst/>
            <a:ahLst/>
            <a:cxnLst/>
            <a:rect l="l" t="t" r="r" b="b"/>
            <a:pathLst>
              <a:path w="250825" h="165100">
                <a:moveTo>
                  <a:pt x="250736" y="0"/>
                </a:moveTo>
                <a:lnTo>
                  <a:pt x="0" y="0"/>
                </a:lnTo>
                <a:lnTo>
                  <a:pt x="0" y="165049"/>
                </a:lnTo>
                <a:lnTo>
                  <a:pt x="250736" y="165049"/>
                </a:lnTo>
                <a:lnTo>
                  <a:pt x="250736" y="0"/>
                </a:lnTo>
                <a:close/>
              </a:path>
            </a:pathLst>
          </a:custGeom>
          <a:solidFill>
            <a:srgbClr val="CCCCCC"/>
          </a:solidFill>
        </p:spPr>
        <p:txBody>
          <a:bodyPr wrap="square" lIns="0" tIns="0" rIns="0" bIns="0" rtlCol="0">
            <a:spAutoFit/>
          </a:bodyPr>
          <a:lstStyle/>
          <a:p>
            <a:endParaRPr/>
          </a:p>
        </p:txBody>
      </p:sp>
      <p:sp>
        <p:nvSpPr>
          <p:cNvPr id="13" name="object 13"/>
          <p:cNvSpPr/>
          <p:nvPr/>
        </p:nvSpPr>
        <p:spPr>
          <a:xfrm>
            <a:off x="12837796" y="8375511"/>
            <a:ext cx="373380" cy="440055"/>
          </a:xfrm>
          <a:custGeom>
            <a:avLst/>
            <a:gdLst/>
            <a:ahLst/>
            <a:cxnLst/>
            <a:rect l="l" t="t" r="r" b="b"/>
            <a:pathLst>
              <a:path w="373380" h="440054">
                <a:moveTo>
                  <a:pt x="372986" y="0"/>
                </a:moveTo>
                <a:lnTo>
                  <a:pt x="0" y="0"/>
                </a:lnTo>
                <a:lnTo>
                  <a:pt x="0" y="439750"/>
                </a:lnTo>
                <a:lnTo>
                  <a:pt x="372986" y="439750"/>
                </a:lnTo>
                <a:lnTo>
                  <a:pt x="372986" y="0"/>
                </a:lnTo>
                <a:close/>
              </a:path>
            </a:pathLst>
          </a:custGeom>
          <a:solidFill>
            <a:srgbClr val="CCCCCC"/>
          </a:solidFill>
        </p:spPr>
        <p:txBody>
          <a:bodyPr wrap="square" lIns="0" tIns="0" rIns="0" bIns="0" rtlCol="0">
            <a:spAutoFit/>
          </a:bodyPr>
          <a:lstStyle/>
          <a:p>
            <a:endParaRPr/>
          </a:p>
        </p:txBody>
      </p:sp>
      <p:sp>
        <p:nvSpPr>
          <p:cNvPr id="14" name="object 14"/>
          <p:cNvSpPr/>
          <p:nvPr/>
        </p:nvSpPr>
        <p:spPr>
          <a:xfrm>
            <a:off x="14284605" y="8742960"/>
            <a:ext cx="0" cy="59055"/>
          </a:xfrm>
          <a:custGeom>
            <a:avLst/>
            <a:gdLst/>
            <a:ahLst/>
            <a:cxnLst/>
            <a:rect l="l" t="t" r="r" b="b"/>
            <a:pathLst>
              <a:path h="59054">
                <a:moveTo>
                  <a:pt x="0" y="0"/>
                </a:moveTo>
                <a:lnTo>
                  <a:pt x="0" y="58762"/>
                </a:lnTo>
              </a:path>
            </a:pathLst>
          </a:custGeom>
          <a:ln w="51409">
            <a:solidFill>
              <a:srgbClr val="CCCCCC"/>
            </a:solidFill>
          </a:ln>
        </p:spPr>
        <p:txBody>
          <a:bodyPr wrap="square" lIns="0" tIns="0" rIns="0" bIns="0" rtlCol="0">
            <a:spAutoFit/>
          </a:bodyPr>
          <a:lstStyle/>
          <a:p>
            <a:endParaRPr/>
          </a:p>
        </p:txBody>
      </p:sp>
      <p:sp>
        <p:nvSpPr>
          <p:cNvPr id="15" name="object 15"/>
          <p:cNvSpPr/>
          <p:nvPr/>
        </p:nvSpPr>
        <p:spPr>
          <a:xfrm>
            <a:off x="16064777" y="8742960"/>
            <a:ext cx="0" cy="59055"/>
          </a:xfrm>
          <a:custGeom>
            <a:avLst/>
            <a:gdLst/>
            <a:ahLst/>
            <a:cxnLst/>
            <a:rect l="l" t="t" r="r" b="b"/>
            <a:pathLst>
              <a:path h="59054">
                <a:moveTo>
                  <a:pt x="0" y="0"/>
                </a:moveTo>
                <a:lnTo>
                  <a:pt x="0" y="58762"/>
                </a:lnTo>
              </a:path>
            </a:pathLst>
          </a:custGeom>
          <a:ln w="51409">
            <a:solidFill>
              <a:srgbClr val="CCCCCC"/>
            </a:solidFill>
          </a:ln>
        </p:spPr>
        <p:txBody>
          <a:bodyPr wrap="square" lIns="0" tIns="0" rIns="0" bIns="0" rtlCol="0">
            <a:spAutoFit/>
          </a:bodyPr>
          <a:lstStyle/>
          <a:p>
            <a:endParaRPr/>
          </a:p>
        </p:txBody>
      </p:sp>
      <p:sp>
        <p:nvSpPr>
          <p:cNvPr id="16" name="object 16"/>
          <p:cNvSpPr/>
          <p:nvPr/>
        </p:nvSpPr>
        <p:spPr>
          <a:xfrm>
            <a:off x="13354291" y="8561452"/>
            <a:ext cx="139065" cy="150495"/>
          </a:xfrm>
          <a:custGeom>
            <a:avLst/>
            <a:gdLst/>
            <a:ahLst/>
            <a:cxnLst/>
            <a:rect l="l" t="t" r="r" b="b"/>
            <a:pathLst>
              <a:path w="139065" h="150495">
                <a:moveTo>
                  <a:pt x="138950" y="0"/>
                </a:moveTo>
                <a:lnTo>
                  <a:pt x="0" y="0"/>
                </a:lnTo>
                <a:lnTo>
                  <a:pt x="0" y="150444"/>
                </a:lnTo>
                <a:lnTo>
                  <a:pt x="138950" y="150444"/>
                </a:lnTo>
                <a:lnTo>
                  <a:pt x="138950" y="0"/>
                </a:lnTo>
                <a:close/>
              </a:path>
            </a:pathLst>
          </a:custGeom>
          <a:solidFill>
            <a:srgbClr val="CCCCCC"/>
          </a:solidFill>
        </p:spPr>
        <p:txBody>
          <a:bodyPr wrap="square" lIns="0" tIns="0" rIns="0" bIns="0" rtlCol="0">
            <a:spAutoFit/>
          </a:bodyPr>
          <a:lstStyle/>
          <a:p>
            <a:endParaRPr/>
          </a:p>
        </p:txBody>
      </p:sp>
      <p:sp>
        <p:nvSpPr>
          <p:cNvPr id="17" name="object 17"/>
          <p:cNvSpPr/>
          <p:nvPr/>
        </p:nvSpPr>
        <p:spPr>
          <a:xfrm>
            <a:off x="13390867" y="8462735"/>
            <a:ext cx="66040" cy="99060"/>
          </a:xfrm>
          <a:custGeom>
            <a:avLst/>
            <a:gdLst/>
            <a:ahLst/>
            <a:cxnLst/>
            <a:rect l="l" t="t" r="r" b="b"/>
            <a:pathLst>
              <a:path w="66040" h="99059">
                <a:moveTo>
                  <a:pt x="65811" y="0"/>
                </a:moveTo>
                <a:lnTo>
                  <a:pt x="0" y="0"/>
                </a:lnTo>
                <a:lnTo>
                  <a:pt x="0" y="98717"/>
                </a:lnTo>
                <a:lnTo>
                  <a:pt x="65811" y="98717"/>
                </a:lnTo>
                <a:lnTo>
                  <a:pt x="65811" y="0"/>
                </a:lnTo>
                <a:close/>
              </a:path>
            </a:pathLst>
          </a:custGeom>
          <a:solidFill>
            <a:srgbClr val="CCCCCC"/>
          </a:solidFill>
        </p:spPr>
        <p:txBody>
          <a:bodyPr wrap="square" lIns="0" tIns="0" rIns="0" bIns="0" rtlCol="0">
            <a:spAutoFit/>
          </a:bodyPr>
          <a:lstStyle/>
          <a:p>
            <a:endParaRPr/>
          </a:p>
        </p:txBody>
      </p:sp>
      <p:sp>
        <p:nvSpPr>
          <p:cNvPr id="18" name="object 18"/>
          <p:cNvSpPr/>
          <p:nvPr/>
        </p:nvSpPr>
        <p:spPr>
          <a:xfrm>
            <a:off x="12936551" y="8174928"/>
            <a:ext cx="175895" cy="200660"/>
          </a:xfrm>
          <a:custGeom>
            <a:avLst/>
            <a:gdLst/>
            <a:ahLst/>
            <a:cxnLst/>
            <a:rect l="l" t="t" r="r" b="b"/>
            <a:pathLst>
              <a:path w="175894" h="200659">
                <a:moveTo>
                  <a:pt x="175501" y="0"/>
                </a:moveTo>
                <a:lnTo>
                  <a:pt x="0" y="0"/>
                </a:lnTo>
                <a:lnTo>
                  <a:pt x="0" y="200583"/>
                </a:lnTo>
                <a:lnTo>
                  <a:pt x="175501" y="200583"/>
                </a:lnTo>
                <a:lnTo>
                  <a:pt x="175501" y="0"/>
                </a:lnTo>
                <a:close/>
              </a:path>
            </a:pathLst>
          </a:custGeom>
          <a:solidFill>
            <a:srgbClr val="CCCCCC"/>
          </a:solidFill>
        </p:spPr>
        <p:txBody>
          <a:bodyPr wrap="square" lIns="0" tIns="0" rIns="0" bIns="0" rtlCol="0">
            <a:spAutoFit/>
          </a:bodyPr>
          <a:lstStyle/>
          <a:p>
            <a:endParaRPr/>
          </a:p>
        </p:txBody>
      </p:sp>
      <p:sp>
        <p:nvSpPr>
          <p:cNvPr id="19" name="object 19"/>
          <p:cNvSpPr/>
          <p:nvPr/>
        </p:nvSpPr>
        <p:spPr>
          <a:xfrm>
            <a:off x="12986703" y="8146918"/>
            <a:ext cx="75565" cy="0"/>
          </a:xfrm>
          <a:custGeom>
            <a:avLst/>
            <a:gdLst/>
            <a:ahLst/>
            <a:cxnLst/>
            <a:rect l="l" t="t" r="r" b="b"/>
            <a:pathLst>
              <a:path w="75565">
                <a:moveTo>
                  <a:pt x="0" y="0"/>
                </a:moveTo>
                <a:lnTo>
                  <a:pt x="75209" y="0"/>
                </a:lnTo>
              </a:path>
            </a:pathLst>
          </a:custGeom>
          <a:ln w="57289">
            <a:solidFill>
              <a:srgbClr val="CCCCCC"/>
            </a:solidFill>
          </a:ln>
        </p:spPr>
        <p:txBody>
          <a:bodyPr wrap="square" lIns="0" tIns="0" rIns="0" bIns="0" rtlCol="0">
            <a:spAutoFit/>
          </a:bodyPr>
          <a:lstStyle/>
          <a:p>
            <a:endParaRPr/>
          </a:p>
        </p:txBody>
      </p:sp>
      <p:sp>
        <p:nvSpPr>
          <p:cNvPr id="20" name="object 20"/>
          <p:cNvSpPr/>
          <p:nvPr/>
        </p:nvSpPr>
        <p:spPr>
          <a:xfrm>
            <a:off x="14660703" y="8124693"/>
            <a:ext cx="1028065" cy="0"/>
          </a:xfrm>
          <a:custGeom>
            <a:avLst/>
            <a:gdLst/>
            <a:ahLst/>
            <a:cxnLst/>
            <a:rect l="l" t="t" r="r" b="b"/>
            <a:pathLst>
              <a:path w="1028065">
                <a:moveTo>
                  <a:pt x="0" y="0"/>
                </a:moveTo>
                <a:lnTo>
                  <a:pt x="1027976" y="0"/>
                </a:lnTo>
              </a:path>
            </a:pathLst>
          </a:custGeom>
          <a:ln w="3175">
            <a:solidFill>
              <a:srgbClr val="CCCCCC"/>
            </a:solidFill>
          </a:ln>
        </p:spPr>
        <p:txBody>
          <a:bodyPr wrap="square" lIns="0" tIns="0" rIns="0" bIns="0" rtlCol="0">
            <a:spAutoFit/>
          </a:bodyPr>
          <a:lstStyle/>
          <a:p>
            <a:endParaRPr/>
          </a:p>
        </p:txBody>
      </p:sp>
      <p:sp>
        <p:nvSpPr>
          <p:cNvPr id="21" name="object 21"/>
          <p:cNvSpPr/>
          <p:nvPr/>
        </p:nvSpPr>
        <p:spPr>
          <a:xfrm>
            <a:off x="14608201" y="8064450"/>
            <a:ext cx="1133475" cy="60325"/>
          </a:xfrm>
          <a:custGeom>
            <a:avLst/>
            <a:gdLst/>
            <a:ahLst/>
            <a:cxnLst/>
            <a:rect l="l" t="t" r="r" b="b"/>
            <a:pathLst>
              <a:path w="1133475" h="60325">
                <a:moveTo>
                  <a:pt x="1132979" y="0"/>
                </a:moveTo>
                <a:lnTo>
                  <a:pt x="0" y="0"/>
                </a:lnTo>
                <a:lnTo>
                  <a:pt x="0" y="60159"/>
                </a:lnTo>
                <a:lnTo>
                  <a:pt x="1132979" y="60159"/>
                </a:lnTo>
                <a:lnTo>
                  <a:pt x="1132979" y="0"/>
                </a:lnTo>
                <a:close/>
              </a:path>
            </a:pathLst>
          </a:custGeom>
          <a:solidFill>
            <a:srgbClr val="CCCCCC"/>
          </a:solidFill>
        </p:spPr>
        <p:txBody>
          <a:bodyPr wrap="square" lIns="0" tIns="0" rIns="0" bIns="0" rtlCol="0">
            <a:spAutoFit/>
          </a:bodyPr>
          <a:lstStyle/>
          <a:p>
            <a:endParaRPr/>
          </a:p>
        </p:txBody>
      </p:sp>
      <p:sp>
        <p:nvSpPr>
          <p:cNvPr id="22" name="object 22"/>
          <p:cNvSpPr/>
          <p:nvPr/>
        </p:nvSpPr>
        <p:spPr>
          <a:xfrm>
            <a:off x="12949098" y="8093838"/>
            <a:ext cx="150495" cy="0"/>
          </a:xfrm>
          <a:custGeom>
            <a:avLst/>
            <a:gdLst/>
            <a:ahLst/>
            <a:cxnLst/>
            <a:rect l="l" t="t" r="r" b="b"/>
            <a:pathLst>
              <a:path w="150494">
                <a:moveTo>
                  <a:pt x="0" y="0"/>
                </a:moveTo>
                <a:lnTo>
                  <a:pt x="150406" y="0"/>
                </a:lnTo>
              </a:path>
            </a:pathLst>
          </a:custGeom>
          <a:ln w="51409">
            <a:solidFill>
              <a:srgbClr val="CCCCCC"/>
            </a:solidFill>
          </a:ln>
        </p:spPr>
        <p:txBody>
          <a:bodyPr wrap="square" lIns="0" tIns="0" rIns="0" bIns="0" rtlCol="0">
            <a:spAutoFit/>
          </a:bodyPr>
          <a:lstStyle/>
          <a:p>
            <a:endParaRPr/>
          </a:p>
        </p:txBody>
      </p:sp>
      <p:sp>
        <p:nvSpPr>
          <p:cNvPr id="23" name="object 23"/>
          <p:cNvSpPr/>
          <p:nvPr/>
        </p:nvSpPr>
        <p:spPr>
          <a:xfrm>
            <a:off x="14660703" y="7990802"/>
            <a:ext cx="1028065" cy="73660"/>
          </a:xfrm>
          <a:custGeom>
            <a:avLst/>
            <a:gdLst/>
            <a:ahLst/>
            <a:cxnLst/>
            <a:rect l="l" t="t" r="r" b="b"/>
            <a:pathLst>
              <a:path w="1028065" h="73659">
                <a:moveTo>
                  <a:pt x="1027976" y="0"/>
                </a:moveTo>
                <a:lnTo>
                  <a:pt x="0" y="0"/>
                </a:lnTo>
                <a:lnTo>
                  <a:pt x="0" y="73647"/>
                </a:lnTo>
                <a:lnTo>
                  <a:pt x="1027976" y="73647"/>
                </a:lnTo>
                <a:lnTo>
                  <a:pt x="1027976" y="0"/>
                </a:lnTo>
                <a:close/>
              </a:path>
            </a:pathLst>
          </a:custGeom>
          <a:solidFill>
            <a:srgbClr val="CCCCCC"/>
          </a:solidFill>
        </p:spPr>
        <p:txBody>
          <a:bodyPr wrap="square" lIns="0" tIns="0" rIns="0" bIns="0" rtlCol="0">
            <a:spAutoFit/>
          </a:bodyPr>
          <a:lstStyle/>
          <a:p>
            <a:endParaRPr/>
          </a:p>
        </p:txBody>
      </p:sp>
      <p:sp>
        <p:nvSpPr>
          <p:cNvPr id="24" name="object 24"/>
          <p:cNvSpPr/>
          <p:nvPr/>
        </p:nvSpPr>
        <p:spPr>
          <a:xfrm>
            <a:off x="14698307" y="7838009"/>
            <a:ext cx="75565" cy="153035"/>
          </a:xfrm>
          <a:custGeom>
            <a:avLst/>
            <a:gdLst/>
            <a:ahLst/>
            <a:cxnLst/>
            <a:rect l="l" t="t" r="r" b="b"/>
            <a:pathLst>
              <a:path w="75565" h="153034">
                <a:moveTo>
                  <a:pt x="75222" y="0"/>
                </a:moveTo>
                <a:lnTo>
                  <a:pt x="0" y="0"/>
                </a:lnTo>
                <a:lnTo>
                  <a:pt x="0" y="152793"/>
                </a:lnTo>
                <a:lnTo>
                  <a:pt x="75222" y="152793"/>
                </a:lnTo>
                <a:lnTo>
                  <a:pt x="75222" y="0"/>
                </a:lnTo>
                <a:close/>
              </a:path>
            </a:pathLst>
          </a:custGeom>
          <a:solidFill>
            <a:srgbClr val="CCCCCC"/>
          </a:solidFill>
        </p:spPr>
        <p:txBody>
          <a:bodyPr wrap="square" lIns="0" tIns="0" rIns="0" bIns="0" rtlCol="0">
            <a:spAutoFit/>
          </a:bodyPr>
          <a:lstStyle/>
          <a:p>
            <a:endParaRPr/>
          </a:p>
        </p:txBody>
      </p:sp>
      <p:sp>
        <p:nvSpPr>
          <p:cNvPr id="25" name="object 25"/>
          <p:cNvSpPr/>
          <p:nvPr/>
        </p:nvSpPr>
        <p:spPr>
          <a:xfrm>
            <a:off x="14811134" y="7347319"/>
            <a:ext cx="727710" cy="643890"/>
          </a:xfrm>
          <a:custGeom>
            <a:avLst/>
            <a:gdLst/>
            <a:ahLst/>
            <a:cxnLst/>
            <a:rect l="l" t="t" r="r" b="b"/>
            <a:pathLst>
              <a:path w="727709" h="643890">
                <a:moveTo>
                  <a:pt x="727100" y="0"/>
                </a:moveTo>
                <a:lnTo>
                  <a:pt x="0" y="0"/>
                </a:lnTo>
                <a:lnTo>
                  <a:pt x="0" y="643483"/>
                </a:lnTo>
                <a:lnTo>
                  <a:pt x="727100" y="643483"/>
                </a:lnTo>
                <a:lnTo>
                  <a:pt x="727100" y="0"/>
                </a:lnTo>
                <a:close/>
              </a:path>
            </a:pathLst>
          </a:custGeom>
          <a:solidFill>
            <a:srgbClr val="CCCCCC"/>
          </a:solidFill>
        </p:spPr>
        <p:txBody>
          <a:bodyPr wrap="square" lIns="0" tIns="0" rIns="0" bIns="0" rtlCol="0">
            <a:spAutoFit/>
          </a:bodyPr>
          <a:lstStyle/>
          <a:p>
            <a:endParaRPr/>
          </a:p>
        </p:txBody>
      </p:sp>
      <p:sp>
        <p:nvSpPr>
          <p:cNvPr id="26" name="object 26"/>
          <p:cNvSpPr/>
          <p:nvPr/>
        </p:nvSpPr>
        <p:spPr>
          <a:xfrm>
            <a:off x="15575852" y="7838009"/>
            <a:ext cx="75565" cy="153035"/>
          </a:xfrm>
          <a:custGeom>
            <a:avLst/>
            <a:gdLst/>
            <a:ahLst/>
            <a:cxnLst/>
            <a:rect l="l" t="t" r="r" b="b"/>
            <a:pathLst>
              <a:path w="75565" h="153034">
                <a:moveTo>
                  <a:pt x="75222" y="0"/>
                </a:moveTo>
                <a:lnTo>
                  <a:pt x="0" y="0"/>
                </a:lnTo>
                <a:lnTo>
                  <a:pt x="0" y="152793"/>
                </a:lnTo>
                <a:lnTo>
                  <a:pt x="75222" y="152793"/>
                </a:lnTo>
                <a:lnTo>
                  <a:pt x="75222" y="0"/>
                </a:lnTo>
                <a:close/>
              </a:path>
            </a:pathLst>
          </a:custGeom>
          <a:solidFill>
            <a:srgbClr val="CCCCCC"/>
          </a:solidFill>
        </p:spPr>
        <p:txBody>
          <a:bodyPr wrap="square" lIns="0" tIns="0" rIns="0" bIns="0" rtlCol="0">
            <a:spAutoFit/>
          </a:bodyPr>
          <a:lstStyle/>
          <a:p>
            <a:endParaRPr/>
          </a:p>
        </p:txBody>
      </p:sp>
      <p:sp>
        <p:nvSpPr>
          <p:cNvPr id="27" name="object 27"/>
          <p:cNvSpPr/>
          <p:nvPr/>
        </p:nvSpPr>
        <p:spPr>
          <a:xfrm>
            <a:off x="14911426" y="7204393"/>
            <a:ext cx="527050" cy="143510"/>
          </a:xfrm>
          <a:custGeom>
            <a:avLst/>
            <a:gdLst/>
            <a:ahLst/>
            <a:cxnLst/>
            <a:rect l="l" t="t" r="r" b="b"/>
            <a:pathLst>
              <a:path w="527050" h="143509">
                <a:moveTo>
                  <a:pt x="526529" y="0"/>
                </a:moveTo>
                <a:lnTo>
                  <a:pt x="0" y="0"/>
                </a:lnTo>
                <a:lnTo>
                  <a:pt x="0" y="142925"/>
                </a:lnTo>
                <a:lnTo>
                  <a:pt x="526529" y="142925"/>
                </a:lnTo>
                <a:lnTo>
                  <a:pt x="526529" y="0"/>
                </a:lnTo>
                <a:close/>
              </a:path>
            </a:pathLst>
          </a:custGeom>
          <a:solidFill>
            <a:srgbClr val="CCCCCC"/>
          </a:solidFill>
        </p:spPr>
        <p:txBody>
          <a:bodyPr wrap="square" lIns="0" tIns="0" rIns="0" bIns="0" rtlCol="0">
            <a:spAutoFit/>
          </a:bodyPr>
          <a:lstStyle/>
          <a:p>
            <a:endParaRPr/>
          </a:p>
        </p:txBody>
      </p:sp>
      <p:sp>
        <p:nvSpPr>
          <p:cNvPr id="28" name="object 28"/>
          <p:cNvSpPr/>
          <p:nvPr/>
        </p:nvSpPr>
        <p:spPr>
          <a:xfrm>
            <a:off x="14963661" y="6899352"/>
            <a:ext cx="422275" cy="305435"/>
          </a:xfrm>
          <a:custGeom>
            <a:avLst/>
            <a:gdLst/>
            <a:ahLst/>
            <a:cxnLst/>
            <a:rect l="l" t="t" r="r" b="b"/>
            <a:pathLst>
              <a:path w="422275" h="305434">
                <a:moveTo>
                  <a:pt x="422059" y="0"/>
                </a:moveTo>
                <a:lnTo>
                  <a:pt x="0" y="0"/>
                </a:lnTo>
                <a:lnTo>
                  <a:pt x="0" y="305041"/>
                </a:lnTo>
                <a:lnTo>
                  <a:pt x="422059" y="305041"/>
                </a:lnTo>
                <a:lnTo>
                  <a:pt x="422059" y="0"/>
                </a:lnTo>
                <a:close/>
              </a:path>
            </a:pathLst>
          </a:custGeom>
          <a:solidFill>
            <a:srgbClr val="CCCCCC"/>
          </a:solidFill>
        </p:spPr>
        <p:txBody>
          <a:bodyPr wrap="square" lIns="0" tIns="0" rIns="0" bIns="0" rtlCol="0">
            <a:spAutoFit/>
          </a:bodyPr>
          <a:lstStyle/>
          <a:p>
            <a:endParaRPr/>
          </a:p>
        </p:txBody>
      </p:sp>
      <p:sp>
        <p:nvSpPr>
          <p:cNvPr id="29" name="object 29"/>
          <p:cNvSpPr/>
          <p:nvPr/>
        </p:nvSpPr>
        <p:spPr>
          <a:xfrm>
            <a:off x="15012773" y="6686246"/>
            <a:ext cx="323850" cy="213360"/>
          </a:xfrm>
          <a:custGeom>
            <a:avLst/>
            <a:gdLst/>
            <a:ahLst/>
            <a:cxnLst/>
            <a:rect l="l" t="t" r="r" b="b"/>
            <a:pathLst>
              <a:path w="323850" h="213359">
                <a:moveTo>
                  <a:pt x="323837" y="0"/>
                </a:moveTo>
                <a:lnTo>
                  <a:pt x="0" y="0"/>
                </a:lnTo>
                <a:lnTo>
                  <a:pt x="0" y="213105"/>
                </a:lnTo>
                <a:lnTo>
                  <a:pt x="323837" y="213105"/>
                </a:lnTo>
                <a:lnTo>
                  <a:pt x="323837" y="0"/>
                </a:lnTo>
                <a:close/>
              </a:path>
            </a:pathLst>
          </a:custGeom>
          <a:solidFill>
            <a:srgbClr val="CCCCCC"/>
          </a:solidFill>
        </p:spPr>
        <p:txBody>
          <a:bodyPr wrap="square" lIns="0" tIns="0" rIns="0" bIns="0" rtlCol="0">
            <a:spAutoFit/>
          </a:bodyPr>
          <a:lstStyle/>
          <a:p>
            <a:endParaRPr/>
          </a:p>
        </p:txBody>
      </p:sp>
      <p:sp>
        <p:nvSpPr>
          <p:cNvPr id="30" name="object 30"/>
          <p:cNvSpPr/>
          <p:nvPr/>
        </p:nvSpPr>
        <p:spPr>
          <a:xfrm>
            <a:off x="15108873" y="6335739"/>
            <a:ext cx="132080" cy="350520"/>
          </a:xfrm>
          <a:custGeom>
            <a:avLst/>
            <a:gdLst/>
            <a:ahLst/>
            <a:cxnLst/>
            <a:rect l="l" t="t" r="r" b="b"/>
            <a:pathLst>
              <a:path w="132080" h="350520">
                <a:moveTo>
                  <a:pt x="131635" y="0"/>
                </a:moveTo>
                <a:lnTo>
                  <a:pt x="0" y="0"/>
                </a:lnTo>
                <a:lnTo>
                  <a:pt x="0" y="350507"/>
                </a:lnTo>
                <a:lnTo>
                  <a:pt x="131635" y="350507"/>
                </a:lnTo>
                <a:lnTo>
                  <a:pt x="131635" y="0"/>
                </a:lnTo>
                <a:close/>
              </a:path>
            </a:pathLst>
          </a:custGeom>
          <a:solidFill>
            <a:srgbClr val="CCCCCC"/>
          </a:solidFill>
        </p:spPr>
        <p:txBody>
          <a:bodyPr wrap="square" lIns="0" tIns="0" rIns="0" bIns="0" rtlCol="0">
            <a:spAutoFit/>
          </a:bodyPr>
          <a:lstStyle/>
          <a:p>
            <a:endParaRPr/>
          </a:p>
        </p:txBody>
      </p:sp>
      <p:sp>
        <p:nvSpPr>
          <p:cNvPr id="31" name="object 31"/>
          <p:cNvSpPr/>
          <p:nvPr/>
        </p:nvSpPr>
        <p:spPr>
          <a:xfrm>
            <a:off x="15129828" y="5918379"/>
            <a:ext cx="90170" cy="417830"/>
          </a:xfrm>
          <a:custGeom>
            <a:avLst/>
            <a:gdLst/>
            <a:ahLst/>
            <a:cxnLst/>
            <a:rect l="l" t="t" r="r" b="b"/>
            <a:pathLst>
              <a:path w="90169" h="417829">
                <a:moveTo>
                  <a:pt x="89712" y="0"/>
                </a:moveTo>
                <a:lnTo>
                  <a:pt x="0" y="0"/>
                </a:lnTo>
                <a:lnTo>
                  <a:pt x="0" y="417360"/>
                </a:lnTo>
                <a:lnTo>
                  <a:pt x="89712" y="417360"/>
                </a:lnTo>
                <a:lnTo>
                  <a:pt x="89712" y="0"/>
                </a:lnTo>
                <a:close/>
              </a:path>
            </a:pathLst>
          </a:custGeom>
          <a:solidFill>
            <a:srgbClr val="CCCCCC"/>
          </a:solidFill>
        </p:spPr>
        <p:txBody>
          <a:bodyPr wrap="square" lIns="0" tIns="0" rIns="0" bIns="0" rtlCol="0">
            <a:spAutoFit/>
          </a:bodyPr>
          <a:lstStyle/>
          <a:p>
            <a:endParaRPr/>
          </a:p>
        </p:txBody>
      </p:sp>
      <p:sp>
        <p:nvSpPr>
          <p:cNvPr id="32" name="object 32"/>
          <p:cNvSpPr/>
          <p:nvPr/>
        </p:nvSpPr>
        <p:spPr>
          <a:xfrm>
            <a:off x="15107693" y="5905837"/>
            <a:ext cx="133985" cy="0"/>
          </a:xfrm>
          <a:custGeom>
            <a:avLst/>
            <a:gdLst/>
            <a:ahLst/>
            <a:cxnLst/>
            <a:rect l="l" t="t" r="r" b="b"/>
            <a:pathLst>
              <a:path w="133984">
                <a:moveTo>
                  <a:pt x="0" y="0"/>
                </a:moveTo>
                <a:lnTo>
                  <a:pt x="133985" y="0"/>
                </a:lnTo>
              </a:path>
            </a:pathLst>
          </a:custGeom>
          <a:ln w="26352">
            <a:solidFill>
              <a:srgbClr val="CCCCCC"/>
            </a:solidFill>
          </a:ln>
        </p:spPr>
        <p:txBody>
          <a:bodyPr wrap="square" lIns="0" tIns="0" rIns="0" bIns="0" rtlCol="0">
            <a:spAutoFit/>
          </a:bodyPr>
          <a:lstStyle/>
          <a:p>
            <a:endParaRPr/>
          </a:p>
        </p:txBody>
      </p:sp>
      <p:sp>
        <p:nvSpPr>
          <p:cNvPr id="33" name="object 33"/>
          <p:cNvSpPr/>
          <p:nvPr/>
        </p:nvSpPr>
        <p:spPr>
          <a:xfrm>
            <a:off x="15084972" y="5823573"/>
            <a:ext cx="179705" cy="69850"/>
          </a:xfrm>
          <a:custGeom>
            <a:avLst/>
            <a:gdLst/>
            <a:ahLst/>
            <a:cxnLst/>
            <a:rect l="l" t="t" r="r" b="b"/>
            <a:pathLst>
              <a:path w="179705" h="69850">
                <a:moveTo>
                  <a:pt x="179438" y="0"/>
                </a:moveTo>
                <a:lnTo>
                  <a:pt x="0" y="0"/>
                </a:lnTo>
                <a:lnTo>
                  <a:pt x="0" y="69723"/>
                </a:lnTo>
                <a:lnTo>
                  <a:pt x="179438" y="69723"/>
                </a:lnTo>
                <a:lnTo>
                  <a:pt x="179438" y="0"/>
                </a:lnTo>
                <a:close/>
              </a:path>
            </a:pathLst>
          </a:custGeom>
          <a:solidFill>
            <a:srgbClr val="CCCCCC"/>
          </a:solidFill>
        </p:spPr>
        <p:txBody>
          <a:bodyPr wrap="square" lIns="0" tIns="0" rIns="0" bIns="0" rtlCol="0">
            <a:spAutoFit/>
          </a:bodyPr>
          <a:lstStyle/>
          <a:p>
            <a:endParaRPr/>
          </a:p>
        </p:txBody>
      </p:sp>
      <p:sp>
        <p:nvSpPr>
          <p:cNvPr id="34" name="Заголовок 1"/>
          <p:cNvSpPr>
            <a:spLocks noGrp="1"/>
          </p:cNvSpPr>
          <p:nvPr>
            <p:ph type="title"/>
          </p:nvPr>
        </p:nvSpPr>
        <p:spPr>
          <a:xfrm>
            <a:off x="1473413" y="497054"/>
            <a:ext cx="13309173" cy="507831"/>
          </a:xfrm>
        </p:spPr>
        <p:txBody>
          <a:bodyPr/>
          <a:lstStyle/>
          <a:p>
            <a:r>
              <a:rPr lang="en-US" dirty="0">
                <a:latin typeface="+mj-lt"/>
              </a:rPr>
              <a:t>Our Graduates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841"/>
          </a:solidFill>
        </p:spPr>
        <p:txBody>
          <a:bodyPr wrap="square" lIns="0" tIns="0" rIns="0" bIns="0" rtlCol="0">
            <a:spAutoFit/>
          </a:bodyPr>
          <a:lstStyle/>
          <a:p>
            <a:endParaRPr/>
          </a:p>
        </p:txBody>
      </p:sp>
      <p:sp>
        <p:nvSpPr>
          <p:cNvPr id="4" name="object 4"/>
          <p:cNvSpPr txBox="1"/>
          <p:nvPr/>
        </p:nvSpPr>
        <p:spPr>
          <a:xfrm>
            <a:off x="778309" y="2191035"/>
            <a:ext cx="15286468" cy="6463308"/>
          </a:xfrm>
          <a:prstGeom prst="rect">
            <a:avLst/>
          </a:prstGeom>
        </p:spPr>
        <p:txBody>
          <a:bodyPr vert="horz" wrap="square" lIns="0" tIns="0" rIns="0" bIns="0" rtlCol="0">
            <a:spAutoFit/>
          </a:bodyPr>
          <a:lstStyle/>
          <a:p>
            <a:pPr marL="12700" marR="170815" indent="-635"/>
            <a:r>
              <a:rPr sz="2800" b="0" dirty="0">
                <a:solidFill>
                  <a:srgbClr val="2E2E2E"/>
                </a:solidFill>
                <a:cs typeface="Akrobat"/>
              </a:rPr>
              <a:t>Our graduates, after completing their post-graduates studies at the Institute of Economics RAS, defended their Candidate Theses: in April 2009 Kirill Zorin (2006 Master’s Program graduate), in October 2010 Darya Panchuk (2009 Master’s Program graduate), in December 2010 Tatyana Podolyako (2006 Master’s Program graduate), in June 2013 Andrey Beletskiy (2011 Master’s Program graduate), in July 2016 Violetta Arkhipove (2012 Master’s Program graduate). 2010 Master’s Program graduate Alexander Zaitsev completed </a:t>
            </a:r>
            <a:r>
              <a:rPr sz="2800" b="0" dirty="0" smtClean="0">
                <a:solidFill>
                  <a:srgbClr val="2E2E2E"/>
                </a:solidFill>
                <a:cs typeface="Akrobat"/>
              </a:rPr>
              <a:t>his</a:t>
            </a:r>
            <a:r>
              <a:rPr lang="ru-RU" sz="2800" dirty="0">
                <a:cs typeface="Akrobat"/>
              </a:rPr>
              <a:t> </a:t>
            </a:r>
            <a:r>
              <a:rPr sz="2800" b="0" dirty="0" smtClean="0">
                <a:solidFill>
                  <a:srgbClr val="2E2E2E"/>
                </a:solidFill>
                <a:cs typeface="Akrobat"/>
              </a:rPr>
              <a:t>post-graduate </a:t>
            </a:r>
            <a:r>
              <a:rPr sz="2800" b="0" dirty="0">
                <a:solidFill>
                  <a:srgbClr val="2E2E2E"/>
                </a:solidFill>
                <a:cs typeface="Akrobat"/>
              </a:rPr>
              <a:t>studies at the Institute of Economics RAS, now he holds seminars with MSE MSU Master’s Program students. Since 2011 MSE MSU has its own post-graduate courses. In June 2015 Marina Leschaikina (graduate from MSE MSU post graduate courses) defended her thesis at the Central </a:t>
            </a:r>
            <a:r>
              <a:rPr sz="2800" b="0" dirty="0" smtClean="0">
                <a:solidFill>
                  <a:srgbClr val="2E2E2E"/>
                </a:solidFill>
                <a:cs typeface="Akrobat"/>
              </a:rPr>
              <a:t>Economics</a:t>
            </a:r>
            <a:r>
              <a:rPr lang="ru-RU" sz="2800" dirty="0">
                <a:cs typeface="Akrobat"/>
              </a:rPr>
              <a:t> </a:t>
            </a:r>
            <a:r>
              <a:rPr sz="2800" b="0" dirty="0" smtClean="0">
                <a:solidFill>
                  <a:srgbClr val="2E2E2E"/>
                </a:solidFill>
                <a:cs typeface="Akrobat"/>
              </a:rPr>
              <a:t>and </a:t>
            </a:r>
            <a:r>
              <a:rPr sz="2800" b="0" dirty="0">
                <a:solidFill>
                  <a:srgbClr val="2E2E2E"/>
                </a:solidFill>
                <a:cs typeface="Akrobat"/>
              </a:rPr>
              <a:t>Mathematics Institute RAS; in September 2016 Irina Bogatova (2009 Bachelor’s Program, 2011 Master’s Program and MSE MSU Post-graduate courses </a:t>
            </a:r>
            <a:r>
              <a:rPr sz="2800" b="0" dirty="0" smtClean="0">
                <a:solidFill>
                  <a:srgbClr val="2E2E2E"/>
                </a:solidFill>
                <a:cs typeface="Akrobat"/>
              </a:rPr>
              <a:t>graduate)</a:t>
            </a:r>
            <a:endParaRPr lang="ru-RU" sz="2800" b="0" dirty="0" smtClean="0">
              <a:solidFill>
                <a:srgbClr val="2E2E2E"/>
              </a:solidFill>
              <a:cs typeface="Akrobat"/>
            </a:endParaRPr>
          </a:p>
          <a:p>
            <a:pPr marL="12700" marR="170815" indent="-635"/>
            <a:r>
              <a:rPr sz="2800" b="0" dirty="0" smtClean="0">
                <a:solidFill>
                  <a:srgbClr val="2E2E2E"/>
                </a:solidFill>
                <a:cs typeface="Akrobat"/>
              </a:rPr>
              <a:t>defended </a:t>
            </a:r>
            <a:r>
              <a:rPr sz="2800" b="0" dirty="0">
                <a:solidFill>
                  <a:srgbClr val="2E2E2E"/>
                </a:solidFill>
                <a:cs typeface="Akrobat"/>
              </a:rPr>
              <a:t>her </a:t>
            </a:r>
            <a:r>
              <a:rPr sz="2800" b="0" dirty="0" smtClean="0">
                <a:solidFill>
                  <a:srgbClr val="2E2E2E"/>
                </a:solidFill>
                <a:cs typeface="Akrobat"/>
              </a:rPr>
              <a:t>thesis</a:t>
            </a:r>
            <a:r>
              <a:rPr lang="ru-RU" sz="2800" dirty="0">
                <a:cs typeface="Akrobat"/>
              </a:rPr>
              <a:t> </a:t>
            </a:r>
            <a:r>
              <a:rPr sz="2800" b="0" dirty="0" smtClean="0">
                <a:solidFill>
                  <a:srgbClr val="2E2E2E"/>
                </a:solidFill>
                <a:cs typeface="Akrobat"/>
              </a:rPr>
              <a:t>at </a:t>
            </a:r>
            <a:r>
              <a:rPr sz="2800" b="0" dirty="0">
                <a:solidFill>
                  <a:srgbClr val="2E2E2E"/>
                </a:solidFill>
                <a:cs typeface="Akrobat"/>
              </a:rPr>
              <a:t>the Institute of Economics RAS. Anna Hvorostyanaya and Nikita </a:t>
            </a:r>
            <a:r>
              <a:rPr sz="2800" b="0" dirty="0" err="1" smtClean="0">
                <a:solidFill>
                  <a:srgbClr val="2E2E2E"/>
                </a:solidFill>
                <a:cs typeface="Akrobat"/>
              </a:rPr>
              <a:t>Sasaev</a:t>
            </a:r>
            <a:endParaRPr lang="ru-RU" sz="2800" b="0" dirty="0" smtClean="0">
              <a:solidFill>
                <a:srgbClr val="2E2E2E"/>
              </a:solidFill>
              <a:cs typeface="Akrobat"/>
            </a:endParaRPr>
          </a:p>
          <a:p>
            <a:pPr marL="12700" marR="170815" indent="-635"/>
            <a:r>
              <a:rPr sz="2800" b="0" dirty="0" smtClean="0">
                <a:solidFill>
                  <a:srgbClr val="2E2E2E"/>
                </a:solidFill>
                <a:cs typeface="Akrobat"/>
              </a:rPr>
              <a:t>also </a:t>
            </a:r>
            <a:r>
              <a:rPr sz="2800" b="0" dirty="0">
                <a:solidFill>
                  <a:srgbClr val="2E2E2E"/>
                </a:solidFill>
                <a:cs typeface="Akrobat"/>
              </a:rPr>
              <a:t>successfully defended their candidate thesis recently. Former MSE MSU students </a:t>
            </a:r>
            <a:r>
              <a:rPr sz="2800" b="0" dirty="0" smtClean="0">
                <a:solidFill>
                  <a:srgbClr val="2E2E2E"/>
                </a:solidFill>
                <a:cs typeface="Akrobat"/>
              </a:rPr>
              <a:t>neither</a:t>
            </a:r>
            <a:endParaRPr lang="ru-RU" sz="2800" b="0" dirty="0" smtClean="0">
              <a:solidFill>
                <a:srgbClr val="2E2E2E"/>
              </a:solidFill>
              <a:cs typeface="Akrobat"/>
            </a:endParaRPr>
          </a:p>
          <a:p>
            <a:pPr marL="12700" marR="170815" indent="-635"/>
            <a:r>
              <a:rPr sz="2800" b="0" dirty="0" smtClean="0">
                <a:solidFill>
                  <a:srgbClr val="2E2E2E"/>
                </a:solidFill>
                <a:cs typeface="Akrobat"/>
              </a:rPr>
              <a:t>lose </a:t>
            </a:r>
            <a:r>
              <a:rPr sz="2800" b="0" dirty="0">
                <a:solidFill>
                  <a:srgbClr val="2E2E2E"/>
                </a:solidFill>
                <a:cs typeface="Akrobat"/>
              </a:rPr>
              <a:t>contacts with each other, nor with their Alma Mater. They are always welcome at </a:t>
            </a:r>
            <a:r>
              <a:rPr sz="2800" b="0" dirty="0" smtClean="0">
                <a:solidFill>
                  <a:srgbClr val="2E2E2E"/>
                </a:solidFill>
                <a:cs typeface="Akrobat"/>
              </a:rPr>
              <a:t>the</a:t>
            </a:r>
            <a:endParaRPr lang="ru-RU" sz="2800" b="0" dirty="0" smtClean="0">
              <a:solidFill>
                <a:srgbClr val="2E2E2E"/>
              </a:solidFill>
              <a:cs typeface="Akrobat"/>
            </a:endParaRPr>
          </a:p>
          <a:p>
            <a:pPr marL="12700" marR="170815" indent="-635"/>
            <a:r>
              <a:rPr sz="2800" b="0" dirty="0" smtClean="0">
                <a:solidFill>
                  <a:srgbClr val="2E2E2E"/>
                </a:solidFill>
                <a:cs typeface="Akrobat"/>
              </a:rPr>
              <a:t>Diploma </a:t>
            </a:r>
            <a:r>
              <a:rPr sz="2800" b="0" dirty="0">
                <a:solidFill>
                  <a:srgbClr val="2E2E2E"/>
                </a:solidFill>
                <a:cs typeface="Akrobat"/>
              </a:rPr>
              <a:t>delivery ceremony, </a:t>
            </a:r>
            <a:r>
              <a:rPr sz="2800" b="0" dirty="0" smtClean="0">
                <a:solidFill>
                  <a:srgbClr val="2E2E2E"/>
                </a:solidFill>
                <a:cs typeface="Akrobat"/>
              </a:rPr>
              <a:t>Faculty</a:t>
            </a:r>
            <a:r>
              <a:rPr lang="ru-RU" sz="2800" dirty="0">
                <a:cs typeface="Akrobat"/>
              </a:rPr>
              <a:t> </a:t>
            </a:r>
            <a:r>
              <a:rPr sz="2800" b="0" dirty="0" smtClean="0">
                <a:solidFill>
                  <a:srgbClr val="2E2E2E"/>
                </a:solidFill>
                <a:cs typeface="Akrobat"/>
              </a:rPr>
              <a:t>Day </a:t>
            </a:r>
            <a:r>
              <a:rPr sz="2800" b="0" dirty="0">
                <a:solidFill>
                  <a:srgbClr val="2E2E2E"/>
                </a:solidFill>
                <a:cs typeface="Akrobat"/>
              </a:rPr>
              <a:t>festivities, International Conferences </a:t>
            </a:r>
            <a:r>
              <a:rPr sz="2800" b="0" dirty="0" smtClean="0">
                <a:solidFill>
                  <a:srgbClr val="2E2E2E"/>
                </a:solidFill>
                <a:cs typeface="Akrobat"/>
              </a:rPr>
              <a:t>and</a:t>
            </a:r>
            <a:endParaRPr lang="ru-RU" sz="2800" b="0" dirty="0" smtClean="0">
              <a:solidFill>
                <a:srgbClr val="2E2E2E"/>
              </a:solidFill>
              <a:cs typeface="Akrobat"/>
            </a:endParaRPr>
          </a:p>
          <a:p>
            <a:pPr marL="12700" marR="170815" indent="-635"/>
            <a:r>
              <a:rPr sz="2800" b="0" dirty="0" smtClean="0">
                <a:solidFill>
                  <a:srgbClr val="2E2E2E"/>
                </a:solidFill>
                <a:cs typeface="Akrobat"/>
              </a:rPr>
              <a:t>round </a:t>
            </a:r>
            <a:r>
              <a:rPr sz="2800" b="0" dirty="0">
                <a:solidFill>
                  <a:srgbClr val="2E2E2E"/>
                </a:solidFill>
                <a:cs typeface="Akrobat"/>
              </a:rPr>
              <a:t>table discussion held by MSU MSE.</a:t>
            </a:r>
            <a:endParaRPr sz="2800" dirty="0">
              <a:cs typeface="Akrobat"/>
            </a:endParaRPr>
          </a:p>
        </p:txBody>
      </p:sp>
      <p:sp>
        <p:nvSpPr>
          <p:cNvPr id="5" name="object 5"/>
          <p:cNvSpPr/>
          <p:nvPr/>
        </p:nvSpPr>
        <p:spPr>
          <a:xfrm>
            <a:off x="12667412" y="8976983"/>
            <a:ext cx="3589020" cy="167005"/>
          </a:xfrm>
          <a:custGeom>
            <a:avLst/>
            <a:gdLst/>
            <a:ahLst/>
            <a:cxnLst/>
            <a:rect l="l" t="t" r="r" b="b"/>
            <a:pathLst>
              <a:path w="3589019" h="167004">
                <a:moveTo>
                  <a:pt x="3588586" y="0"/>
                </a:moveTo>
                <a:lnTo>
                  <a:pt x="0" y="0"/>
                </a:lnTo>
                <a:lnTo>
                  <a:pt x="0" y="167016"/>
                </a:lnTo>
                <a:lnTo>
                  <a:pt x="3588586" y="167016"/>
                </a:lnTo>
                <a:lnTo>
                  <a:pt x="3588586" y="0"/>
                </a:lnTo>
              </a:path>
            </a:pathLst>
          </a:custGeom>
          <a:solidFill>
            <a:srgbClr val="CCCCCC"/>
          </a:solidFill>
        </p:spPr>
        <p:txBody>
          <a:bodyPr wrap="square" lIns="0" tIns="0" rIns="0" bIns="0" rtlCol="0">
            <a:spAutoFit/>
          </a:bodyPr>
          <a:lstStyle/>
          <a:p>
            <a:endParaRPr/>
          </a:p>
        </p:txBody>
      </p:sp>
      <p:sp>
        <p:nvSpPr>
          <p:cNvPr id="6" name="object 6"/>
          <p:cNvSpPr/>
          <p:nvPr/>
        </p:nvSpPr>
        <p:spPr>
          <a:xfrm>
            <a:off x="12667412" y="8876653"/>
            <a:ext cx="915669" cy="100330"/>
          </a:xfrm>
          <a:custGeom>
            <a:avLst/>
            <a:gdLst/>
            <a:ahLst/>
            <a:cxnLst/>
            <a:rect l="l" t="t" r="r" b="b"/>
            <a:pathLst>
              <a:path w="915669" h="100329">
                <a:moveTo>
                  <a:pt x="0" y="100329"/>
                </a:moveTo>
                <a:lnTo>
                  <a:pt x="915149" y="100329"/>
                </a:lnTo>
                <a:lnTo>
                  <a:pt x="915149" y="0"/>
                </a:lnTo>
                <a:lnTo>
                  <a:pt x="0" y="0"/>
                </a:lnTo>
                <a:lnTo>
                  <a:pt x="0" y="100329"/>
                </a:lnTo>
                <a:close/>
              </a:path>
            </a:pathLst>
          </a:custGeom>
          <a:solidFill>
            <a:srgbClr val="CCCCCC"/>
          </a:solidFill>
        </p:spPr>
        <p:txBody>
          <a:bodyPr wrap="square" lIns="0" tIns="0" rIns="0" bIns="0" rtlCol="0">
            <a:spAutoFit/>
          </a:bodyPr>
          <a:lstStyle/>
          <a:p>
            <a:endParaRPr/>
          </a:p>
        </p:txBody>
      </p:sp>
      <p:sp>
        <p:nvSpPr>
          <p:cNvPr id="7" name="object 7"/>
          <p:cNvSpPr/>
          <p:nvPr/>
        </p:nvSpPr>
        <p:spPr>
          <a:xfrm>
            <a:off x="12667412" y="8815693"/>
            <a:ext cx="543560" cy="60960"/>
          </a:xfrm>
          <a:custGeom>
            <a:avLst/>
            <a:gdLst/>
            <a:ahLst/>
            <a:cxnLst/>
            <a:rect l="l" t="t" r="r" b="b"/>
            <a:pathLst>
              <a:path w="543559" h="60959">
                <a:moveTo>
                  <a:pt x="0" y="60959"/>
                </a:moveTo>
                <a:lnTo>
                  <a:pt x="543369" y="60959"/>
                </a:lnTo>
                <a:lnTo>
                  <a:pt x="543369" y="0"/>
                </a:lnTo>
                <a:lnTo>
                  <a:pt x="0" y="0"/>
                </a:lnTo>
                <a:lnTo>
                  <a:pt x="0" y="60959"/>
                </a:lnTo>
                <a:close/>
              </a:path>
            </a:pathLst>
          </a:custGeom>
          <a:solidFill>
            <a:srgbClr val="CCCCCC"/>
          </a:solidFill>
        </p:spPr>
        <p:txBody>
          <a:bodyPr wrap="square" lIns="0" tIns="0" rIns="0" bIns="0" rtlCol="0">
            <a:spAutoFit/>
          </a:bodyPr>
          <a:lstStyle/>
          <a:p>
            <a:endParaRPr/>
          </a:p>
        </p:txBody>
      </p:sp>
      <p:sp>
        <p:nvSpPr>
          <p:cNvPr id="8" name="object 8"/>
          <p:cNvSpPr/>
          <p:nvPr/>
        </p:nvSpPr>
        <p:spPr>
          <a:xfrm>
            <a:off x="12667412" y="8739493"/>
            <a:ext cx="113030" cy="76200"/>
          </a:xfrm>
          <a:custGeom>
            <a:avLst/>
            <a:gdLst/>
            <a:ahLst/>
            <a:cxnLst/>
            <a:rect l="l" t="t" r="r" b="b"/>
            <a:pathLst>
              <a:path w="113029" h="76200">
                <a:moveTo>
                  <a:pt x="0" y="76199"/>
                </a:moveTo>
                <a:lnTo>
                  <a:pt x="112814" y="76199"/>
                </a:lnTo>
                <a:lnTo>
                  <a:pt x="112814" y="0"/>
                </a:lnTo>
                <a:lnTo>
                  <a:pt x="0" y="0"/>
                </a:lnTo>
                <a:lnTo>
                  <a:pt x="0" y="76199"/>
                </a:lnTo>
                <a:close/>
              </a:path>
            </a:pathLst>
          </a:custGeom>
          <a:solidFill>
            <a:srgbClr val="CCCCCC"/>
          </a:solidFill>
        </p:spPr>
        <p:txBody>
          <a:bodyPr wrap="square" lIns="0" tIns="0" rIns="0" bIns="0" rtlCol="0">
            <a:spAutoFit/>
          </a:bodyPr>
          <a:lstStyle/>
          <a:p>
            <a:endParaRPr/>
          </a:p>
        </p:txBody>
      </p:sp>
      <p:sp>
        <p:nvSpPr>
          <p:cNvPr id="9" name="object 9"/>
          <p:cNvSpPr/>
          <p:nvPr/>
        </p:nvSpPr>
        <p:spPr>
          <a:xfrm>
            <a:off x="14196848" y="8801723"/>
            <a:ext cx="175895" cy="175895"/>
          </a:xfrm>
          <a:custGeom>
            <a:avLst/>
            <a:gdLst/>
            <a:ahLst/>
            <a:cxnLst/>
            <a:rect l="l" t="t" r="r" b="b"/>
            <a:pathLst>
              <a:path w="175894" h="175895">
                <a:moveTo>
                  <a:pt x="175501" y="0"/>
                </a:moveTo>
                <a:lnTo>
                  <a:pt x="0" y="0"/>
                </a:lnTo>
                <a:lnTo>
                  <a:pt x="0" y="175539"/>
                </a:lnTo>
                <a:lnTo>
                  <a:pt x="175501" y="175539"/>
                </a:lnTo>
                <a:lnTo>
                  <a:pt x="175501" y="0"/>
                </a:lnTo>
                <a:close/>
              </a:path>
            </a:pathLst>
          </a:custGeom>
          <a:solidFill>
            <a:srgbClr val="CCCCCC"/>
          </a:solidFill>
        </p:spPr>
        <p:txBody>
          <a:bodyPr wrap="square" lIns="0" tIns="0" rIns="0" bIns="0" rtlCol="0">
            <a:spAutoFit/>
          </a:bodyPr>
          <a:lstStyle/>
          <a:p>
            <a:endParaRPr/>
          </a:p>
        </p:txBody>
      </p:sp>
      <p:sp>
        <p:nvSpPr>
          <p:cNvPr id="10" name="object 10"/>
          <p:cNvSpPr/>
          <p:nvPr/>
        </p:nvSpPr>
        <p:spPr>
          <a:xfrm>
            <a:off x="14496149" y="8124775"/>
            <a:ext cx="1357630" cy="852805"/>
          </a:xfrm>
          <a:custGeom>
            <a:avLst/>
            <a:gdLst/>
            <a:ahLst/>
            <a:cxnLst/>
            <a:rect l="l" t="t" r="r" b="b"/>
            <a:pathLst>
              <a:path w="1357630" h="852804">
                <a:moveTo>
                  <a:pt x="1357071" y="0"/>
                </a:moveTo>
                <a:lnTo>
                  <a:pt x="0" y="0"/>
                </a:lnTo>
                <a:lnTo>
                  <a:pt x="0" y="852487"/>
                </a:lnTo>
                <a:lnTo>
                  <a:pt x="1357071" y="852487"/>
                </a:lnTo>
                <a:lnTo>
                  <a:pt x="1357071" y="0"/>
                </a:lnTo>
                <a:close/>
              </a:path>
            </a:pathLst>
          </a:custGeom>
          <a:solidFill>
            <a:srgbClr val="CCCCCC"/>
          </a:solidFill>
        </p:spPr>
        <p:txBody>
          <a:bodyPr wrap="square" lIns="0" tIns="0" rIns="0" bIns="0" rtlCol="0">
            <a:spAutoFit/>
          </a:bodyPr>
          <a:lstStyle/>
          <a:p>
            <a:endParaRPr/>
          </a:p>
        </p:txBody>
      </p:sp>
      <p:sp>
        <p:nvSpPr>
          <p:cNvPr id="11" name="object 11"/>
          <p:cNvSpPr/>
          <p:nvPr/>
        </p:nvSpPr>
        <p:spPr>
          <a:xfrm>
            <a:off x="15977020" y="8801723"/>
            <a:ext cx="175895" cy="175895"/>
          </a:xfrm>
          <a:custGeom>
            <a:avLst/>
            <a:gdLst/>
            <a:ahLst/>
            <a:cxnLst/>
            <a:rect l="l" t="t" r="r" b="b"/>
            <a:pathLst>
              <a:path w="175894" h="175895">
                <a:moveTo>
                  <a:pt x="175488" y="0"/>
                </a:moveTo>
                <a:lnTo>
                  <a:pt x="0" y="0"/>
                </a:lnTo>
                <a:lnTo>
                  <a:pt x="0" y="175539"/>
                </a:lnTo>
                <a:lnTo>
                  <a:pt x="175488" y="175539"/>
                </a:lnTo>
                <a:lnTo>
                  <a:pt x="175488" y="0"/>
                </a:lnTo>
                <a:close/>
              </a:path>
            </a:pathLst>
          </a:custGeom>
          <a:solidFill>
            <a:srgbClr val="CCCCCC"/>
          </a:solidFill>
        </p:spPr>
        <p:txBody>
          <a:bodyPr wrap="square" lIns="0" tIns="0" rIns="0" bIns="0" rtlCol="0">
            <a:spAutoFit/>
          </a:bodyPr>
          <a:lstStyle/>
          <a:p>
            <a:endParaRPr/>
          </a:p>
        </p:txBody>
      </p:sp>
      <p:sp>
        <p:nvSpPr>
          <p:cNvPr id="12" name="object 12"/>
          <p:cNvSpPr/>
          <p:nvPr/>
        </p:nvSpPr>
        <p:spPr>
          <a:xfrm>
            <a:off x="13298399" y="8711896"/>
            <a:ext cx="250825" cy="165100"/>
          </a:xfrm>
          <a:custGeom>
            <a:avLst/>
            <a:gdLst/>
            <a:ahLst/>
            <a:cxnLst/>
            <a:rect l="l" t="t" r="r" b="b"/>
            <a:pathLst>
              <a:path w="250825" h="165100">
                <a:moveTo>
                  <a:pt x="250736" y="0"/>
                </a:moveTo>
                <a:lnTo>
                  <a:pt x="0" y="0"/>
                </a:lnTo>
                <a:lnTo>
                  <a:pt x="0" y="165049"/>
                </a:lnTo>
                <a:lnTo>
                  <a:pt x="250736" y="165049"/>
                </a:lnTo>
                <a:lnTo>
                  <a:pt x="250736" y="0"/>
                </a:lnTo>
                <a:close/>
              </a:path>
            </a:pathLst>
          </a:custGeom>
          <a:solidFill>
            <a:srgbClr val="CCCCCC"/>
          </a:solidFill>
        </p:spPr>
        <p:txBody>
          <a:bodyPr wrap="square" lIns="0" tIns="0" rIns="0" bIns="0" rtlCol="0">
            <a:spAutoFit/>
          </a:bodyPr>
          <a:lstStyle/>
          <a:p>
            <a:endParaRPr/>
          </a:p>
        </p:txBody>
      </p:sp>
      <p:sp>
        <p:nvSpPr>
          <p:cNvPr id="13" name="object 13"/>
          <p:cNvSpPr/>
          <p:nvPr/>
        </p:nvSpPr>
        <p:spPr>
          <a:xfrm>
            <a:off x="12837796" y="8375511"/>
            <a:ext cx="373380" cy="440055"/>
          </a:xfrm>
          <a:custGeom>
            <a:avLst/>
            <a:gdLst/>
            <a:ahLst/>
            <a:cxnLst/>
            <a:rect l="l" t="t" r="r" b="b"/>
            <a:pathLst>
              <a:path w="373380" h="440054">
                <a:moveTo>
                  <a:pt x="372986" y="0"/>
                </a:moveTo>
                <a:lnTo>
                  <a:pt x="0" y="0"/>
                </a:lnTo>
                <a:lnTo>
                  <a:pt x="0" y="439750"/>
                </a:lnTo>
                <a:lnTo>
                  <a:pt x="372986" y="439750"/>
                </a:lnTo>
                <a:lnTo>
                  <a:pt x="372986" y="0"/>
                </a:lnTo>
                <a:close/>
              </a:path>
            </a:pathLst>
          </a:custGeom>
          <a:solidFill>
            <a:srgbClr val="CCCCCC"/>
          </a:solidFill>
        </p:spPr>
        <p:txBody>
          <a:bodyPr wrap="square" lIns="0" tIns="0" rIns="0" bIns="0" rtlCol="0">
            <a:spAutoFit/>
          </a:bodyPr>
          <a:lstStyle/>
          <a:p>
            <a:endParaRPr/>
          </a:p>
        </p:txBody>
      </p:sp>
      <p:sp>
        <p:nvSpPr>
          <p:cNvPr id="14" name="object 14"/>
          <p:cNvSpPr/>
          <p:nvPr/>
        </p:nvSpPr>
        <p:spPr>
          <a:xfrm>
            <a:off x="14284605" y="8742960"/>
            <a:ext cx="0" cy="59055"/>
          </a:xfrm>
          <a:custGeom>
            <a:avLst/>
            <a:gdLst/>
            <a:ahLst/>
            <a:cxnLst/>
            <a:rect l="l" t="t" r="r" b="b"/>
            <a:pathLst>
              <a:path h="59054">
                <a:moveTo>
                  <a:pt x="0" y="0"/>
                </a:moveTo>
                <a:lnTo>
                  <a:pt x="0" y="58762"/>
                </a:lnTo>
              </a:path>
            </a:pathLst>
          </a:custGeom>
          <a:ln w="51409">
            <a:solidFill>
              <a:srgbClr val="CCCCCC"/>
            </a:solidFill>
          </a:ln>
        </p:spPr>
        <p:txBody>
          <a:bodyPr wrap="square" lIns="0" tIns="0" rIns="0" bIns="0" rtlCol="0">
            <a:spAutoFit/>
          </a:bodyPr>
          <a:lstStyle/>
          <a:p>
            <a:endParaRPr/>
          </a:p>
        </p:txBody>
      </p:sp>
      <p:sp>
        <p:nvSpPr>
          <p:cNvPr id="15" name="object 15"/>
          <p:cNvSpPr/>
          <p:nvPr/>
        </p:nvSpPr>
        <p:spPr>
          <a:xfrm>
            <a:off x="16064777" y="8742960"/>
            <a:ext cx="0" cy="59055"/>
          </a:xfrm>
          <a:custGeom>
            <a:avLst/>
            <a:gdLst/>
            <a:ahLst/>
            <a:cxnLst/>
            <a:rect l="l" t="t" r="r" b="b"/>
            <a:pathLst>
              <a:path h="59054">
                <a:moveTo>
                  <a:pt x="0" y="0"/>
                </a:moveTo>
                <a:lnTo>
                  <a:pt x="0" y="58762"/>
                </a:lnTo>
              </a:path>
            </a:pathLst>
          </a:custGeom>
          <a:ln w="51409">
            <a:solidFill>
              <a:srgbClr val="CCCCCC"/>
            </a:solidFill>
          </a:ln>
        </p:spPr>
        <p:txBody>
          <a:bodyPr wrap="square" lIns="0" tIns="0" rIns="0" bIns="0" rtlCol="0">
            <a:spAutoFit/>
          </a:bodyPr>
          <a:lstStyle/>
          <a:p>
            <a:endParaRPr/>
          </a:p>
        </p:txBody>
      </p:sp>
      <p:sp>
        <p:nvSpPr>
          <p:cNvPr id="16" name="object 16"/>
          <p:cNvSpPr/>
          <p:nvPr/>
        </p:nvSpPr>
        <p:spPr>
          <a:xfrm>
            <a:off x="13354291" y="8561452"/>
            <a:ext cx="139065" cy="150495"/>
          </a:xfrm>
          <a:custGeom>
            <a:avLst/>
            <a:gdLst/>
            <a:ahLst/>
            <a:cxnLst/>
            <a:rect l="l" t="t" r="r" b="b"/>
            <a:pathLst>
              <a:path w="139065" h="150495">
                <a:moveTo>
                  <a:pt x="138950" y="0"/>
                </a:moveTo>
                <a:lnTo>
                  <a:pt x="0" y="0"/>
                </a:lnTo>
                <a:lnTo>
                  <a:pt x="0" y="150444"/>
                </a:lnTo>
                <a:lnTo>
                  <a:pt x="138950" y="150444"/>
                </a:lnTo>
                <a:lnTo>
                  <a:pt x="138950" y="0"/>
                </a:lnTo>
                <a:close/>
              </a:path>
            </a:pathLst>
          </a:custGeom>
          <a:solidFill>
            <a:srgbClr val="CCCCCC"/>
          </a:solidFill>
        </p:spPr>
        <p:txBody>
          <a:bodyPr wrap="square" lIns="0" tIns="0" rIns="0" bIns="0" rtlCol="0">
            <a:spAutoFit/>
          </a:bodyPr>
          <a:lstStyle/>
          <a:p>
            <a:endParaRPr/>
          </a:p>
        </p:txBody>
      </p:sp>
      <p:sp>
        <p:nvSpPr>
          <p:cNvPr id="17" name="object 17"/>
          <p:cNvSpPr/>
          <p:nvPr/>
        </p:nvSpPr>
        <p:spPr>
          <a:xfrm>
            <a:off x="13390867" y="8462735"/>
            <a:ext cx="66040" cy="99060"/>
          </a:xfrm>
          <a:custGeom>
            <a:avLst/>
            <a:gdLst/>
            <a:ahLst/>
            <a:cxnLst/>
            <a:rect l="l" t="t" r="r" b="b"/>
            <a:pathLst>
              <a:path w="66040" h="99059">
                <a:moveTo>
                  <a:pt x="65811" y="0"/>
                </a:moveTo>
                <a:lnTo>
                  <a:pt x="0" y="0"/>
                </a:lnTo>
                <a:lnTo>
                  <a:pt x="0" y="98717"/>
                </a:lnTo>
                <a:lnTo>
                  <a:pt x="65811" y="98717"/>
                </a:lnTo>
                <a:lnTo>
                  <a:pt x="65811" y="0"/>
                </a:lnTo>
                <a:close/>
              </a:path>
            </a:pathLst>
          </a:custGeom>
          <a:solidFill>
            <a:srgbClr val="CCCCCC"/>
          </a:solidFill>
        </p:spPr>
        <p:txBody>
          <a:bodyPr wrap="square" lIns="0" tIns="0" rIns="0" bIns="0" rtlCol="0">
            <a:spAutoFit/>
          </a:bodyPr>
          <a:lstStyle/>
          <a:p>
            <a:endParaRPr/>
          </a:p>
        </p:txBody>
      </p:sp>
      <p:sp>
        <p:nvSpPr>
          <p:cNvPr id="18" name="object 18"/>
          <p:cNvSpPr/>
          <p:nvPr/>
        </p:nvSpPr>
        <p:spPr>
          <a:xfrm>
            <a:off x="12936551" y="8174928"/>
            <a:ext cx="175895" cy="200660"/>
          </a:xfrm>
          <a:custGeom>
            <a:avLst/>
            <a:gdLst/>
            <a:ahLst/>
            <a:cxnLst/>
            <a:rect l="l" t="t" r="r" b="b"/>
            <a:pathLst>
              <a:path w="175894" h="200659">
                <a:moveTo>
                  <a:pt x="175501" y="0"/>
                </a:moveTo>
                <a:lnTo>
                  <a:pt x="0" y="0"/>
                </a:lnTo>
                <a:lnTo>
                  <a:pt x="0" y="200583"/>
                </a:lnTo>
                <a:lnTo>
                  <a:pt x="175501" y="200583"/>
                </a:lnTo>
                <a:lnTo>
                  <a:pt x="175501" y="0"/>
                </a:lnTo>
                <a:close/>
              </a:path>
            </a:pathLst>
          </a:custGeom>
          <a:solidFill>
            <a:srgbClr val="CCCCCC"/>
          </a:solidFill>
        </p:spPr>
        <p:txBody>
          <a:bodyPr wrap="square" lIns="0" tIns="0" rIns="0" bIns="0" rtlCol="0">
            <a:spAutoFit/>
          </a:bodyPr>
          <a:lstStyle/>
          <a:p>
            <a:endParaRPr/>
          </a:p>
        </p:txBody>
      </p:sp>
      <p:sp>
        <p:nvSpPr>
          <p:cNvPr id="19" name="object 19"/>
          <p:cNvSpPr/>
          <p:nvPr/>
        </p:nvSpPr>
        <p:spPr>
          <a:xfrm>
            <a:off x="12986703" y="8146918"/>
            <a:ext cx="75565" cy="0"/>
          </a:xfrm>
          <a:custGeom>
            <a:avLst/>
            <a:gdLst/>
            <a:ahLst/>
            <a:cxnLst/>
            <a:rect l="l" t="t" r="r" b="b"/>
            <a:pathLst>
              <a:path w="75565">
                <a:moveTo>
                  <a:pt x="0" y="0"/>
                </a:moveTo>
                <a:lnTo>
                  <a:pt x="75209" y="0"/>
                </a:lnTo>
              </a:path>
            </a:pathLst>
          </a:custGeom>
          <a:ln w="57289">
            <a:solidFill>
              <a:srgbClr val="CCCCCC"/>
            </a:solidFill>
          </a:ln>
        </p:spPr>
        <p:txBody>
          <a:bodyPr wrap="square" lIns="0" tIns="0" rIns="0" bIns="0" rtlCol="0">
            <a:spAutoFit/>
          </a:bodyPr>
          <a:lstStyle/>
          <a:p>
            <a:endParaRPr/>
          </a:p>
        </p:txBody>
      </p:sp>
      <p:sp>
        <p:nvSpPr>
          <p:cNvPr id="20" name="object 20"/>
          <p:cNvSpPr/>
          <p:nvPr/>
        </p:nvSpPr>
        <p:spPr>
          <a:xfrm>
            <a:off x="14660703" y="8124693"/>
            <a:ext cx="1028065" cy="0"/>
          </a:xfrm>
          <a:custGeom>
            <a:avLst/>
            <a:gdLst/>
            <a:ahLst/>
            <a:cxnLst/>
            <a:rect l="l" t="t" r="r" b="b"/>
            <a:pathLst>
              <a:path w="1028065">
                <a:moveTo>
                  <a:pt x="0" y="0"/>
                </a:moveTo>
                <a:lnTo>
                  <a:pt x="1027976" y="0"/>
                </a:lnTo>
              </a:path>
            </a:pathLst>
          </a:custGeom>
          <a:ln w="3175">
            <a:solidFill>
              <a:srgbClr val="CCCCCC"/>
            </a:solidFill>
          </a:ln>
        </p:spPr>
        <p:txBody>
          <a:bodyPr wrap="square" lIns="0" tIns="0" rIns="0" bIns="0" rtlCol="0">
            <a:spAutoFit/>
          </a:bodyPr>
          <a:lstStyle/>
          <a:p>
            <a:endParaRPr/>
          </a:p>
        </p:txBody>
      </p:sp>
      <p:sp>
        <p:nvSpPr>
          <p:cNvPr id="21" name="object 21"/>
          <p:cNvSpPr/>
          <p:nvPr/>
        </p:nvSpPr>
        <p:spPr>
          <a:xfrm>
            <a:off x="14608201" y="8064450"/>
            <a:ext cx="1133475" cy="60325"/>
          </a:xfrm>
          <a:custGeom>
            <a:avLst/>
            <a:gdLst/>
            <a:ahLst/>
            <a:cxnLst/>
            <a:rect l="l" t="t" r="r" b="b"/>
            <a:pathLst>
              <a:path w="1133475" h="60325">
                <a:moveTo>
                  <a:pt x="1132979" y="0"/>
                </a:moveTo>
                <a:lnTo>
                  <a:pt x="0" y="0"/>
                </a:lnTo>
                <a:lnTo>
                  <a:pt x="0" y="60159"/>
                </a:lnTo>
                <a:lnTo>
                  <a:pt x="1132979" y="60159"/>
                </a:lnTo>
                <a:lnTo>
                  <a:pt x="1132979" y="0"/>
                </a:lnTo>
                <a:close/>
              </a:path>
            </a:pathLst>
          </a:custGeom>
          <a:solidFill>
            <a:srgbClr val="CCCCCC"/>
          </a:solidFill>
        </p:spPr>
        <p:txBody>
          <a:bodyPr wrap="square" lIns="0" tIns="0" rIns="0" bIns="0" rtlCol="0">
            <a:spAutoFit/>
          </a:bodyPr>
          <a:lstStyle/>
          <a:p>
            <a:endParaRPr/>
          </a:p>
        </p:txBody>
      </p:sp>
      <p:sp>
        <p:nvSpPr>
          <p:cNvPr id="22" name="object 22"/>
          <p:cNvSpPr/>
          <p:nvPr/>
        </p:nvSpPr>
        <p:spPr>
          <a:xfrm>
            <a:off x="12949098" y="8093838"/>
            <a:ext cx="150495" cy="0"/>
          </a:xfrm>
          <a:custGeom>
            <a:avLst/>
            <a:gdLst/>
            <a:ahLst/>
            <a:cxnLst/>
            <a:rect l="l" t="t" r="r" b="b"/>
            <a:pathLst>
              <a:path w="150494">
                <a:moveTo>
                  <a:pt x="0" y="0"/>
                </a:moveTo>
                <a:lnTo>
                  <a:pt x="150406" y="0"/>
                </a:lnTo>
              </a:path>
            </a:pathLst>
          </a:custGeom>
          <a:ln w="51409">
            <a:solidFill>
              <a:srgbClr val="CCCCCC"/>
            </a:solidFill>
          </a:ln>
        </p:spPr>
        <p:txBody>
          <a:bodyPr wrap="square" lIns="0" tIns="0" rIns="0" bIns="0" rtlCol="0">
            <a:spAutoFit/>
          </a:bodyPr>
          <a:lstStyle/>
          <a:p>
            <a:endParaRPr/>
          </a:p>
        </p:txBody>
      </p:sp>
      <p:sp>
        <p:nvSpPr>
          <p:cNvPr id="23" name="object 23"/>
          <p:cNvSpPr/>
          <p:nvPr/>
        </p:nvSpPr>
        <p:spPr>
          <a:xfrm>
            <a:off x="14660703" y="7990802"/>
            <a:ext cx="1028065" cy="73660"/>
          </a:xfrm>
          <a:custGeom>
            <a:avLst/>
            <a:gdLst/>
            <a:ahLst/>
            <a:cxnLst/>
            <a:rect l="l" t="t" r="r" b="b"/>
            <a:pathLst>
              <a:path w="1028065" h="73659">
                <a:moveTo>
                  <a:pt x="1027976" y="0"/>
                </a:moveTo>
                <a:lnTo>
                  <a:pt x="0" y="0"/>
                </a:lnTo>
                <a:lnTo>
                  <a:pt x="0" y="73647"/>
                </a:lnTo>
                <a:lnTo>
                  <a:pt x="1027976" y="73647"/>
                </a:lnTo>
                <a:lnTo>
                  <a:pt x="1027976" y="0"/>
                </a:lnTo>
                <a:close/>
              </a:path>
            </a:pathLst>
          </a:custGeom>
          <a:solidFill>
            <a:srgbClr val="CCCCCC"/>
          </a:solidFill>
        </p:spPr>
        <p:txBody>
          <a:bodyPr wrap="square" lIns="0" tIns="0" rIns="0" bIns="0" rtlCol="0">
            <a:spAutoFit/>
          </a:bodyPr>
          <a:lstStyle/>
          <a:p>
            <a:endParaRPr/>
          </a:p>
        </p:txBody>
      </p:sp>
      <p:sp>
        <p:nvSpPr>
          <p:cNvPr id="24" name="object 24"/>
          <p:cNvSpPr/>
          <p:nvPr/>
        </p:nvSpPr>
        <p:spPr>
          <a:xfrm>
            <a:off x="14698307" y="7838009"/>
            <a:ext cx="75565" cy="153035"/>
          </a:xfrm>
          <a:custGeom>
            <a:avLst/>
            <a:gdLst/>
            <a:ahLst/>
            <a:cxnLst/>
            <a:rect l="l" t="t" r="r" b="b"/>
            <a:pathLst>
              <a:path w="75565" h="153034">
                <a:moveTo>
                  <a:pt x="75222" y="0"/>
                </a:moveTo>
                <a:lnTo>
                  <a:pt x="0" y="0"/>
                </a:lnTo>
                <a:lnTo>
                  <a:pt x="0" y="152793"/>
                </a:lnTo>
                <a:lnTo>
                  <a:pt x="75222" y="152793"/>
                </a:lnTo>
                <a:lnTo>
                  <a:pt x="75222" y="0"/>
                </a:lnTo>
                <a:close/>
              </a:path>
            </a:pathLst>
          </a:custGeom>
          <a:solidFill>
            <a:srgbClr val="CCCCCC"/>
          </a:solidFill>
        </p:spPr>
        <p:txBody>
          <a:bodyPr wrap="square" lIns="0" tIns="0" rIns="0" bIns="0" rtlCol="0">
            <a:spAutoFit/>
          </a:bodyPr>
          <a:lstStyle/>
          <a:p>
            <a:endParaRPr/>
          </a:p>
        </p:txBody>
      </p:sp>
      <p:sp>
        <p:nvSpPr>
          <p:cNvPr id="25" name="object 25"/>
          <p:cNvSpPr/>
          <p:nvPr/>
        </p:nvSpPr>
        <p:spPr>
          <a:xfrm>
            <a:off x="14811134" y="7347319"/>
            <a:ext cx="727710" cy="643890"/>
          </a:xfrm>
          <a:custGeom>
            <a:avLst/>
            <a:gdLst/>
            <a:ahLst/>
            <a:cxnLst/>
            <a:rect l="l" t="t" r="r" b="b"/>
            <a:pathLst>
              <a:path w="727709" h="643890">
                <a:moveTo>
                  <a:pt x="727100" y="0"/>
                </a:moveTo>
                <a:lnTo>
                  <a:pt x="0" y="0"/>
                </a:lnTo>
                <a:lnTo>
                  <a:pt x="0" y="643483"/>
                </a:lnTo>
                <a:lnTo>
                  <a:pt x="727100" y="643483"/>
                </a:lnTo>
                <a:lnTo>
                  <a:pt x="727100" y="0"/>
                </a:lnTo>
                <a:close/>
              </a:path>
            </a:pathLst>
          </a:custGeom>
          <a:solidFill>
            <a:srgbClr val="CCCCCC"/>
          </a:solidFill>
        </p:spPr>
        <p:txBody>
          <a:bodyPr wrap="square" lIns="0" tIns="0" rIns="0" bIns="0" rtlCol="0">
            <a:spAutoFit/>
          </a:bodyPr>
          <a:lstStyle/>
          <a:p>
            <a:endParaRPr/>
          </a:p>
        </p:txBody>
      </p:sp>
      <p:sp>
        <p:nvSpPr>
          <p:cNvPr id="26" name="object 26"/>
          <p:cNvSpPr/>
          <p:nvPr/>
        </p:nvSpPr>
        <p:spPr>
          <a:xfrm>
            <a:off x="15575852" y="7838009"/>
            <a:ext cx="75565" cy="153035"/>
          </a:xfrm>
          <a:custGeom>
            <a:avLst/>
            <a:gdLst/>
            <a:ahLst/>
            <a:cxnLst/>
            <a:rect l="l" t="t" r="r" b="b"/>
            <a:pathLst>
              <a:path w="75565" h="153034">
                <a:moveTo>
                  <a:pt x="75222" y="0"/>
                </a:moveTo>
                <a:lnTo>
                  <a:pt x="0" y="0"/>
                </a:lnTo>
                <a:lnTo>
                  <a:pt x="0" y="152793"/>
                </a:lnTo>
                <a:lnTo>
                  <a:pt x="75222" y="152793"/>
                </a:lnTo>
                <a:lnTo>
                  <a:pt x="75222" y="0"/>
                </a:lnTo>
                <a:close/>
              </a:path>
            </a:pathLst>
          </a:custGeom>
          <a:solidFill>
            <a:srgbClr val="CCCCCC"/>
          </a:solidFill>
        </p:spPr>
        <p:txBody>
          <a:bodyPr wrap="square" lIns="0" tIns="0" rIns="0" bIns="0" rtlCol="0">
            <a:spAutoFit/>
          </a:bodyPr>
          <a:lstStyle/>
          <a:p>
            <a:endParaRPr/>
          </a:p>
        </p:txBody>
      </p:sp>
      <p:sp>
        <p:nvSpPr>
          <p:cNvPr id="27" name="object 27"/>
          <p:cNvSpPr/>
          <p:nvPr/>
        </p:nvSpPr>
        <p:spPr>
          <a:xfrm>
            <a:off x="14911426" y="7204393"/>
            <a:ext cx="527050" cy="143510"/>
          </a:xfrm>
          <a:custGeom>
            <a:avLst/>
            <a:gdLst/>
            <a:ahLst/>
            <a:cxnLst/>
            <a:rect l="l" t="t" r="r" b="b"/>
            <a:pathLst>
              <a:path w="527050" h="143509">
                <a:moveTo>
                  <a:pt x="526529" y="0"/>
                </a:moveTo>
                <a:lnTo>
                  <a:pt x="0" y="0"/>
                </a:lnTo>
                <a:lnTo>
                  <a:pt x="0" y="142925"/>
                </a:lnTo>
                <a:lnTo>
                  <a:pt x="526529" y="142925"/>
                </a:lnTo>
                <a:lnTo>
                  <a:pt x="526529" y="0"/>
                </a:lnTo>
                <a:close/>
              </a:path>
            </a:pathLst>
          </a:custGeom>
          <a:solidFill>
            <a:srgbClr val="CCCCCC"/>
          </a:solidFill>
        </p:spPr>
        <p:txBody>
          <a:bodyPr wrap="square" lIns="0" tIns="0" rIns="0" bIns="0" rtlCol="0">
            <a:spAutoFit/>
          </a:bodyPr>
          <a:lstStyle/>
          <a:p>
            <a:endParaRPr/>
          </a:p>
        </p:txBody>
      </p:sp>
      <p:sp>
        <p:nvSpPr>
          <p:cNvPr id="28" name="object 28"/>
          <p:cNvSpPr/>
          <p:nvPr/>
        </p:nvSpPr>
        <p:spPr>
          <a:xfrm>
            <a:off x="14963661" y="6899352"/>
            <a:ext cx="422275" cy="305435"/>
          </a:xfrm>
          <a:custGeom>
            <a:avLst/>
            <a:gdLst/>
            <a:ahLst/>
            <a:cxnLst/>
            <a:rect l="l" t="t" r="r" b="b"/>
            <a:pathLst>
              <a:path w="422275" h="305434">
                <a:moveTo>
                  <a:pt x="422059" y="0"/>
                </a:moveTo>
                <a:lnTo>
                  <a:pt x="0" y="0"/>
                </a:lnTo>
                <a:lnTo>
                  <a:pt x="0" y="305041"/>
                </a:lnTo>
                <a:lnTo>
                  <a:pt x="422059" y="305041"/>
                </a:lnTo>
                <a:lnTo>
                  <a:pt x="422059" y="0"/>
                </a:lnTo>
                <a:close/>
              </a:path>
            </a:pathLst>
          </a:custGeom>
          <a:solidFill>
            <a:srgbClr val="CCCCCC"/>
          </a:solidFill>
        </p:spPr>
        <p:txBody>
          <a:bodyPr wrap="square" lIns="0" tIns="0" rIns="0" bIns="0" rtlCol="0">
            <a:spAutoFit/>
          </a:bodyPr>
          <a:lstStyle/>
          <a:p>
            <a:endParaRPr/>
          </a:p>
        </p:txBody>
      </p:sp>
      <p:sp>
        <p:nvSpPr>
          <p:cNvPr id="29" name="object 29"/>
          <p:cNvSpPr/>
          <p:nvPr/>
        </p:nvSpPr>
        <p:spPr>
          <a:xfrm>
            <a:off x="15012773" y="6686246"/>
            <a:ext cx="323850" cy="213360"/>
          </a:xfrm>
          <a:custGeom>
            <a:avLst/>
            <a:gdLst/>
            <a:ahLst/>
            <a:cxnLst/>
            <a:rect l="l" t="t" r="r" b="b"/>
            <a:pathLst>
              <a:path w="323850" h="213359">
                <a:moveTo>
                  <a:pt x="323837" y="0"/>
                </a:moveTo>
                <a:lnTo>
                  <a:pt x="0" y="0"/>
                </a:lnTo>
                <a:lnTo>
                  <a:pt x="0" y="213105"/>
                </a:lnTo>
                <a:lnTo>
                  <a:pt x="323837" y="213105"/>
                </a:lnTo>
                <a:lnTo>
                  <a:pt x="323837" y="0"/>
                </a:lnTo>
                <a:close/>
              </a:path>
            </a:pathLst>
          </a:custGeom>
          <a:solidFill>
            <a:srgbClr val="CCCCCC"/>
          </a:solidFill>
        </p:spPr>
        <p:txBody>
          <a:bodyPr wrap="square" lIns="0" tIns="0" rIns="0" bIns="0" rtlCol="0">
            <a:spAutoFit/>
          </a:bodyPr>
          <a:lstStyle/>
          <a:p>
            <a:endParaRPr/>
          </a:p>
        </p:txBody>
      </p:sp>
      <p:sp>
        <p:nvSpPr>
          <p:cNvPr id="30" name="object 30"/>
          <p:cNvSpPr/>
          <p:nvPr/>
        </p:nvSpPr>
        <p:spPr>
          <a:xfrm>
            <a:off x="15108873" y="6335739"/>
            <a:ext cx="132080" cy="350520"/>
          </a:xfrm>
          <a:custGeom>
            <a:avLst/>
            <a:gdLst/>
            <a:ahLst/>
            <a:cxnLst/>
            <a:rect l="l" t="t" r="r" b="b"/>
            <a:pathLst>
              <a:path w="132080" h="350520">
                <a:moveTo>
                  <a:pt x="131635" y="0"/>
                </a:moveTo>
                <a:lnTo>
                  <a:pt x="0" y="0"/>
                </a:lnTo>
                <a:lnTo>
                  <a:pt x="0" y="350507"/>
                </a:lnTo>
                <a:lnTo>
                  <a:pt x="131635" y="350507"/>
                </a:lnTo>
                <a:lnTo>
                  <a:pt x="131635" y="0"/>
                </a:lnTo>
                <a:close/>
              </a:path>
            </a:pathLst>
          </a:custGeom>
          <a:solidFill>
            <a:srgbClr val="CCCCCC"/>
          </a:solidFill>
        </p:spPr>
        <p:txBody>
          <a:bodyPr wrap="square" lIns="0" tIns="0" rIns="0" bIns="0" rtlCol="0">
            <a:spAutoFit/>
          </a:bodyPr>
          <a:lstStyle/>
          <a:p>
            <a:endParaRPr/>
          </a:p>
        </p:txBody>
      </p:sp>
      <p:sp>
        <p:nvSpPr>
          <p:cNvPr id="31" name="object 31"/>
          <p:cNvSpPr/>
          <p:nvPr/>
        </p:nvSpPr>
        <p:spPr>
          <a:xfrm>
            <a:off x="15129828" y="5918379"/>
            <a:ext cx="90170" cy="417830"/>
          </a:xfrm>
          <a:custGeom>
            <a:avLst/>
            <a:gdLst/>
            <a:ahLst/>
            <a:cxnLst/>
            <a:rect l="l" t="t" r="r" b="b"/>
            <a:pathLst>
              <a:path w="90169" h="417829">
                <a:moveTo>
                  <a:pt x="89712" y="0"/>
                </a:moveTo>
                <a:lnTo>
                  <a:pt x="0" y="0"/>
                </a:lnTo>
                <a:lnTo>
                  <a:pt x="0" y="417360"/>
                </a:lnTo>
                <a:lnTo>
                  <a:pt x="89712" y="417360"/>
                </a:lnTo>
                <a:lnTo>
                  <a:pt x="89712" y="0"/>
                </a:lnTo>
                <a:close/>
              </a:path>
            </a:pathLst>
          </a:custGeom>
          <a:solidFill>
            <a:srgbClr val="CCCCCC"/>
          </a:solidFill>
        </p:spPr>
        <p:txBody>
          <a:bodyPr wrap="square" lIns="0" tIns="0" rIns="0" bIns="0" rtlCol="0">
            <a:spAutoFit/>
          </a:bodyPr>
          <a:lstStyle/>
          <a:p>
            <a:endParaRPr/>
          </a:p>
        </p:txBody>
      </p:sp>
      <p:sp>
        <p:nvSpPr>
          <p:cNvPr id="32" name="object 32"/>
          <p:cNvSpPr/>
          <p:nvPr/>
        </p:nvSpPr>
        <p:spPr>
          <a:xfrm>
            <a:off x="15107693" y="5905837"/>
            <a:ext cx="133985" cy="0"/>
          </a:xfrm>
          <a:custGeom>
            <a:avLst/>
            <a:gdLst/>
            <a:ahLst/>
            <a:cxnLst/>
            <a:rect l="l" t="t" r="r" b="b"/>
            <a:pathLst>
              <a:path w="133984">
                <a:moveTo>
                  <a:pt x="0" y="0"/>
                </a:moveTo>
                <a:lnTo>
                  <a:pt x="133985" y="0"/>
                </a:lnTo>
              </a:path>
            </a:pathLst>
          </a:custGeom>
          <a:ln w="26352">
            <a:solidFill>
              <a:srgbClr val="CCCCCC"/>
            </a:solidFill>
          </a:ln>
        </p:spPr>
        <p:txBody>
          <a:bodyPr wrap="square" lIns="0" tIns="0" rIns="0" bIns="0" rtlCol="0">
            <a:spAutoFit/>
          </a:bodyPr>
          <a:lstStyle/>
          <a:p>
            <a:endParaRPr/>
          </a:p>
        </p:txBody>
      </p:sp>
      <p:sp>
        <p:nvSpPr>
          <p:cNvPr id="33" name="object 33"/>
          <p:cNvSpPr/>
          <p:nvPr/>
        </p:nvSpPr>
        <p:spPr>
          <a:xfrm>
            <a:off x="15084972" y="5823573"/>
            <a:ext cx="179705" cy="69850"/>
          </a:xfrm>
          <a:custGeom>
            <a:avLst/>
            <a:gdLst/>
            <a:ahLst/>
            <a:cxnLst/>
            <a:rect l="l" t="t" r="r" b="b"/>
            <a:pathLst>
              <a:path w="179705" h="69850">
                <a:moveTo>
                  <a:pt x="179438" y="0"/>
                </a:moveTo>
                <a:lnTo>
                  <a:pt x="0" y="0"/>
                </a:lnTo>
                <a:lnTo>
                  <a:pt x="0" y="69723"/>
                </a:lnTo>
                <a:lnTo>
                  <a:pt x="179438" y="69723"/>
                </a:lnTo>
                <a:lnTo>
                  <a:pt x="179438" y="0"/>
                </a:lnTo>
                <a:close/>
              </a:path>
            </a:pathLst>
          </a:custGeom>
          <a:solidFill>
            <a:srgbClr val="CCCCCC"/>
          </a:solidFill>
        </p:spPr>
        <p:txBody>
          <a:bodyPr wrap="square" lIns="0" tIns="0" rIns="0" bIns="0" rtlCol="0">
            <a:spAutoFit/>
          </a:bodyPr>
          <a:lstStyle/>
          <a:p>
            <a:endParaRPr/>
          </a:p>
        </p:txBody>
      </p:sp>
      <p:sp>
        <p:nvSpPr>
          <p:cNvPr id="34" name="Заголовок 1"/>
          <p:cNvSpPr>
            <a:spLocks noGrp="1"/>
          </p:cNvSpPr>
          <p:nvPr>
            <p:ph type="title"/>
          </p:nvPr>
        </p:nvSpPr>
        <p:spPr>
          <a:xfrm>
            <a:off x="1473413" y="497054"/>
            <a:ext cx="13309173" cy="507831"/>
          </a:xfrm>
        </p:spPr>
        <p:txBody>
          <a:bodyPr/>
          <a:lstStyle/>
          <a:p>
            <a:r>
              <a:rPr lang="en-US" dirty="0">
                <a:latin typeface="+mj-lt"/>
              </a:rPr>
              <a:t>Our Graduates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63922" y="1752600"/>
            <a:ext cx="250825" cy="5638800"/>
          </a:xfrm>
          <a:custGeom>
            <a:avLst/>
            <a:gdLst/>
            <a:ahLst/>
            <a:cxnLst/>
            <a:rect l="l" t="t" r="r" b="b"/>
            <a:pathLst>
              <a:path w="250825" h="5638800">
                <a:moveTo>
                  <a:pt x="0" y="5638800"/>
                </a:moveTo>
                <a:lnTo>
                  <a:pt x="250355" y="5638800"/>
                </a:lnTo>
                <a:lnTo>
                  <a:pt x="250355" y="0"/>
                </a:lnTo>
                <a:lnTo>
                  <a:pt x="0" y="0"/>
                </a:lnTo>
                <a:lnTo>
                  <a:pt x="0" y="5638800"/>
                </a:lnTo>
                <a:close/>
              </a:path>
            </a:pathLst>
          </a:custGeom>
          <a:solidFill>
            <a:srgbClr val="C34841"/>
          </a:solidFill>
        </p:spPr>
        <p:txBody>
          <a:bodyPr wrap="square" lIns="0" tIns="0" rIns="0" bIns="0" rtlCol="0">
            <a:spAutoFit/>
          </a:bodyPr>
          <a:lstStyle/>
          <a:p>
            <a:endParaRPr/>
          </a:p>
        </p:txBody>
      </p:sp>
      <p:sp>
        <p:nvSpPr>
          <p:cNvPr id="8" name="object 8"/>
          <p:cNvSpPr txBox="1"/>
          <p:nvPr/>
        </p:nvSpPr>
        <p:spPr>
          <a:xfrm>
            <a:off x="2184400" y="1981200"/>
            <a:ext cx="12725400" cy="5309595"/>
          </a:xfrm>
          <a:prstGeom prst="rect">
            <a:avLst/>
          </a:prstGeom>
        </p:spPr>
        <p:txBody>
          <a:bodyPr vert="horz" wrap="square" lIns="0" tIns="0" rIns="0" bIns="0" rtlCol="0">
            <a:spAutoFit/>
          </a:bodyPr>
          <a:lstStyle/>
          <a:p>
            <a:pPr marL="12700">
              <a:lnSpc>
                <a:spcPct val="100000"/>
              </a:lnSpc>
            </a:pPr>
            <a:r>
              <a:rPr sz="2400" b="1" dirty="0">
                <a:solidFill>
                  <a:srgbClr val="C34841"/>
                </a:solidFill>
                <a:cs typeface="Akrobat Black"/>
              </a:rPr>
              <a:t>• </a:t>
            </a:r>
            <a:r>
              <a:rPr sz="2400" b="0" dirty="0">
                <a:solidFill>
                  <a:srgbClr val="2E2E2E"/>
                </a:solidFill>
                <a:cs typeface="Akrobat"/>
              </a:rPr>
              <a:t>2004</a:t>
            </a:r>
            <a:endParaRPr sz="2400" dirty="0">
              <a:cs typeface="Akrobat"/>
            </a:endParaRPr>
          </a:p>
          <a:p>
            <a:pPr marL="390525" marR="3186430" indent="-635">
              <a:lnSpc>
                <a:spcPct val="100000"/>
              </a:lnSpc>
            </a:pPr>
            <a:r>
              <a:rPr sz="2400" b="0" dirty="0">
                <a:solidFill>
                  <a:srgbClr val="2E2E2E"/>
                </a:solidFill>
                <a:cs typeface="Akrobat"/>
              </a:rPr>
              <a:t>April: </a:t>
            </a:r>
            <a:r>
              <a:rPr sz="2400" b="0" spc="-95" dirty="0">
                <a:solidFill>
                  <a:srgbClr val="2E2E2E"/>
                </a:solidFill>
                <a:cs typeface="Akrobat"/>
              </a:rPr>
              <a:t>T</a:t>
            </a:r>
            <a:r>
              <a:rPr sz="2400" b="0" dirty="0">
                <a:solidFill>
                  <a:srgbClr val="2E2E2E"/>
                </a:solidFill>
                <a:cs typeface="Akrobat"/>
              </a:rPr>
              <a:t>he o</a:t>
            </a:r>
            <a:r>
              <a:rPr sz="2400" b="0" spc="-25" dirty="0">
                <a:solidFill>
                  <a:srgbClr val="2E2E2E"/>
                </a:solidFill>
                <a:cs typeface="Akrobat"/>
              </a:rPr>
              <a:t>r</a:t>
            </a:r>
            <a:r>
              <a:rPr sz="2400" b="0" dirty="0">
                <a:solidFill>
                  <a:srgbClr val="2E2E2E"/>
                </a:solidFill>
                <a:cs typeface="Akrobat"/>
              </a:rPr>
              <a:t>der on founding Mosc</a:t>
            </a:r>
            <a:r>
              <a:rPr sz="2400" b="0" spc="-55" dirty="0">
                <a:solidFill>
                  <a:srgbClr val="2E2E2E"/>
                </a:solidFill>
                <a:cs typeface="Akrobat"/>
              </a:rPr>
              <a:t>o</a:t>
            </a:r>
            <a:r>
              <a:rPr sz="2400" b="0" dirty="0">
                <a:solidFill>
                  <a:srgbClr val="2E2E2E"/>
                </a:solidFill>
                <a:cs typeface="Akrobat"/>
              </a:rPr>
              <a:t>w </a:t>
            </a:r>
            <a:r>
              <a:rPr sz="2400" b="0" spc="-10" dirty="0">
                <a:solidFill>
                  <a:srgbClr val="2E2E2E"/>
                </a:solidFill>
                <a:cs typeface="Akrobat"/>
              </a:rPr>
              <a:t>S</a:t>
            </a:r>
            <a:r>
              <a:rPr sz="2400" b="0" spc="-15" dirty="0">
                <a:solidFill>
                  <a:srgbClr val="2E2E2E"/>
                </a:solidFill>
                <a:cs typeface="Akrobat"/>
              </a:rPr>
              <a:t>c</a:t>
            </a:r>
            <a:r>
              <a:rPr sz="2400" b="0" dirty="0">
                <a:solidFill>
                  <a:srgbClr val="2E2E2E"/>
                </a:solidFill>
                <a:cs typeface="Akrobat"/>
              </a:rPr>
              <a:t>hool </a:t>
            </a:r>
            <a:r>
              <a:rPr sz="2400" b="0" spc="-15" dirty="0">
                <a:solidFill>
                  <a:srgbClr val="2E2E2E"/>
                </a:solidFill>
                <a:cs typeface="Akrobat"/>
              </a:rPr>
              <a:t>o</a:t>
            </a:r>
            <a:r>
              <a:rPr sz="2400" b="0" dirty="0">
                <a:solidFill>
                  <a:srgbClr val="2E2E2E"/>
                </a:solidFill>
                <a:cs typeface="Akrobat"/>
              </a:rPr>
              <a:t>f </a:t>
            </a:r>
            <a:r>
              <a:rPr sz="2400" b="0" spc="-80" dirty="0">
                <a:solidFill>
                  <a:srgbClr val="2E2E2E"/>
                </a:solidFill>
                <a:cs typeface="Akrobat"/>
              </a:rPr>
              <a:t>E</a:t>
            </a:r>
            <a:r>
              <a:rPr sz="2400" b="0" dirty="0">
                <a:solidFill>
                  <a:srgbClr val="2E2E2E"/>
                </a:solidFill>
                <a:cs typeface="Akrobat"/>
              </a:rPr>
              <a:t>conomics </a:t>
            </a:r>
            <a:r>
              <a:rPr sz="2400" b="0" spc="-5" dirty="0" smtClean="0">
                <a:solidFill>
                  <a:srgbClr val="2E2E2E"/>
                </a:solidFill>
                <a:cs typeface="Akrobat"/>
              </a:rPr>
              <a:t>w</a:t>
            </a:r>
            <a:r>
              <a:rPr sz="2400" b="0" dirty="0" smtClean="0">
                <a:solidFill>
                  <a:srgbClr val="2E2E2E"/>
                </a:solidFill>
                <a:cs typeface="Akrobat"/>
              </a:rPr>
              <a:t>as</a:t>
            </a:r>
            <a:r>
              <a:rPr lang="ru-RU" sz="2400" dirty="0">
                <a:solidFill>
                  <a:srgbClr val="2E2E2E"/>
                </a:solidFill>
                <a:cs typeface="Akrobat"/>
              </a:rPr>
              <a:t> </a:t>
            </a:r>
            <a:r>
              <a:rPr sz="2400" b="0" dirty="0" smtClean="0">
                <a:solidFill>
                  <a:srgbClr val="2E2E2E"/>
                </a:solidFill>
                <a:cs typeface="Akrobat"/>
              </a:rPr>
              <a:t>signed </a:t>
            </a:r>
            <a:r>
              <a:rPr sz="2400" b="0" dirty="0">
                <a:solidFill>
                  <a:srgbClr val="2E2E2E"/>
                </a:solidFill>
                <a:cs typeface="Akrobat"/>
              </a:rPr>
              <a:t>July: </a:t>
            </a:r>
            <a:r>
              <a:rPr sz="2400" b="0" spc="-40" dirty="0">
                <a:solidFill>
                  <a:srgbClr val="2E2E2E"/>
                </a:solidFill>
                <a:cs typeface="Akrobat"/>
              </a:rPr>
              <a:t>F</a:t>
            </a:r>
            <a:r>
              <a:rPr sz="2400" b="0" dirty="0">
                <a:solidFill>
                  <a:srgbClr val="2E2E2E"/>
                </a:solidFill>
                <a:cs typeface="Akrobat"/>
              </a:rPr>
              <a:t>irst students joined M</a:t>
            </a:r>
            <a:r>
              <a:rPr sz="2400" b="0" spc="-25" dirty="0">
                <a:solidFill>
                  <a:srgbClr val="2E2E2E"/>
                </a:solidFill>
                <a:cs typeface="Akrobat"/>
              </a:rPr>
              <a:t>S</a:t>
            </a:r>
            <a:r>
              <a:rPr sz="2400" b="0" dirty="0">
                <a:solidFill>
                  <a:srgbClr val="2E2E2E"/>
                </a:solidFill>
                <a:cs typeface="Akrobat"/>
              </a:rPr>
              <a:t>E Mas</a:t>
            </a:r>
            <a:r>
              <a:rPr sz="2400" b="0" spc="5" dirty="0">
                <a:solidFill>
                  <a:srgbClr val="2E2E2E"/>
                </a:solidFill>
                <a:cs typeface="Akrobat"/>
              </a:rPr>
              <a:t>t</a:t>
            </a:r>
            <a:r>
              <a:rPr sz="2400" b="0" dirty="0">
                <a:solidFill>
                  <a:srgbClr val="2E2E2E"/>
                </a:solidFill>
                <a:cs typeface="Akrobat"/>
              </a:rPr>
              <a:t>er’s </a:t>
            </a:r>
            <a:r>
              <a:rPr sz="2400" b="0" spc="-20" dirty="0">
                <a:solidFill>
                  <a:srgbClr val="2E2E2E"/>
                </a:solidFill>
                <a:cs typeface="Akrobat"/>
              </a:rPr>
              <a:t>P</a:t>
            </a:r>
            <a:r>
              <a:rPr sz="2400" b="0" spc="-25" dirty="0">
                <a:solidFill>
                  <a:srgbClr val="2E2E2E"/>
                </a:solidFill>
                <a:cs typeface="Akrobat"/>
              </a:rPr>
              <a:t>r</a:t>
            </a:r>
            <a:r>
              <a:rPr sz="2400" b="0" dirty="0">
                <a:solidFill>
                  <a:srgbClr val="2E2E2E"/>
                </a:solidFill>
                <a:cs typeface="Akrobat"/>
              </a:rPr>
              <a:t>og</a:t>
            </a:r>
            <a:r>
              <a:rPr sz="2400" b="0" spc="-25" dirty="0">
                <a:solidFill>
                  <a:srgbClr val="2E2E2E"/>
                </a:solidFill>
                <a:cs typeface="Akrobat"/>
              </a:rPr>
              <a:t>r</a:t>
            </a:r>
            <a:r>
              <a:rPr sz="2400" b="0" dirty="0">
                <a:solidFill>
                  <a:srgbClr val="2E2E2E"/>
                </a:solidFill>
                <a:cs typeface="Akrobat"/>
              </a:rPr>
              <a:t>am </a:t>
            </a:r>
            <a:r>
              <a:rPr sz="2400" b="0" dirty="0" smtClean="0">
                <a:solidFill>
                  <a:srgbClr val="2E2E2E"/>
                </a:solidFill>
                <a:cs typeface="Akrobat"/>
              </a:rPr>
              <a:t>in</a:t>
            </a:r>
            <a:r>
              <a:rPr lang="ru-RU" sz="2400" b="0" dirty="0" smtClean="0">
                <a:solidFill>
                  <a:srgbClr val="2E2E2E"/>
                </a:solidFill>
                <a:cs typeface="Akrobat"/>
              </a:rPr>
              <a:t> </a:t>
            </a:r>
            <a:r>
              <a:rPr sz="2400" b="0" spc="-80" dirty="0" smtClean="0">
                <a:solidFill>
                  <a:srgbClr val="2E2E2E"/>
                </a:solidFill>
                <a:cs typeface="Akrobat"/>
              </a:rPr>
              <a:t>E</a:t>
            </a:r>
            <a:r>
              <a:rPr sz="2400" b="0" dirty="0" smtClean="0">
                <a:solidFill>
                  <a:srgbClr val="2E2E2E"/>
                </a:solidFill>
                <a:cs typeface="Akrobat"/>
              </a:rPr>
              <a:t>conomics</a:t>
            </a:r>
            <a:endParaRPr sz="2400" dirty="0">
              <a:cs typeface="Akrobat"/>
            </a:endParaRPr>
          </a:p>
          <a:p>
            <a:pPr marL="12700">
              <a:lnSpc>
                <a:spcPct val="100000"/>
              </a:lnSpc>
            </a:pPr>
            <a:r>
              <a:rPr sz="2400" b="1" dirty="0">
                <a:solidFill>
                  <a:srgbClr val="C34841"/>
                </a:solidFill>
                <a:cs typeface="Akrobat Black"/>
              </a:rPr>
              <a:t>• </a:t>
            </a:r>
            <a:r>
              <a:rPr sz="2400" b="0" dirty="0">
                <a:solidFill>
                  <a:srgbClr val="2E2E2E"/>
                </a:solidFill>
                <a:cs typeface="Akrobat"/>
              </a:rPr>
              <a:t>2005</a:t>
            </a:r>
            <a:endParaRPr sz="2400" dirty="0">
              <a:cs typeface="Akrobat"/>
            </a:endParaRPr>
          </a:p>
          <a:p>
            <a:pPr marL="390525">
              <a:lnSpc>
                <a:spcPct val="100000"/>
              </a:lnSpc>
            </a:pPr>
            <a:r>
              <a:rPr sz="2400" b="0" spc="-35" dirty="0">
                <a:solidFill>
                  <a:srgbClr val="2E2E2E"/>
                </a:solidFill>
                <a:cs typeface="Akrobat"/>
              </a:rPr>
              <a:t>F</a:t>
            </a:r>
            <a:r>
              <a:rPr sz="2400" b="0" dirty="0">
                <a:solidFill>
                  <a:srgbClr val="2E2E2E"/>
                </a:solidFill>
                <a:cs typeface="Akrobat"/>
              </a:rPr>
              <a:t>irst students joined M</a:t>
            </a:r>
            <a:r>
              <a:rPr sz="2400" b="0" spc="-25" dirty="0">
                <a:solidFill>
                  <a:srgbClr val="2E2E2E"/>
                </a:solidFill>
                <a:cs typeface="Akrobat"/>
              </a:rPr>
              <a:t>S</a:t>
            </a:r>
            <a:r>
              <a:rPr sz="2400" b="0" dirty="0">
                <a:solidFill>
                  <a:srgbClr val="2E2E2E"/>
                </a:solidFill>
                <a:cs typeface="Akrobat"/>
              </a:rPr>
              <a:t>E </a:t>
            </a:r>
            <a:r>
              <a:rPr sz="2400" b="0" spc="-15" dirty="0">
                <a:solidFill>
                  <a:srgbClr val="2E2E2E"/>
                </a:solidFill>
                <a:cs typeface="Akrobat"/>
              </a:rPr>
              <a:t>B</a:t>
            </a:r>
            <a:r>
              <a:rPr sz="2400" b="0" dirty="0">
                <a:solidFill>
                  <a:srgbClr val="2E2E2E"/>
                </a:solidFill>
                <a:cs typeface="Akrobat"/>
              </a:rPr>
              <a:t>a</a:t>
            </a:r>
            <a:r>
              <a:rPr sz="2400" b="0" spc="-15" dirty="0">
                <a:solidFill>
                  <a:srgbClr val="2E2E2E"/>
                </a:solidFill>
                <a:cs typeface="Akrobat"/>
              </a:rPr>
              <a:t>c</a:t>
            </a:r>
            <a:r>
              <a:rPr sz="2400" b="0" dirty="0">
                <a:solidFill>
                  <a:srgbClr val="2E2E2E"/>
                </a:solidFill>
                <a:cs typeface="Akrobat"/>
              </a:rPr>
              <a:t>helor’s </a:t>
            </a:r>
            <a:r>
              <a:rPr sz="2400" b="0" spc="-25" dirty="0">
                <a:solidFill>
                  <a:srgbClr val="2E2E2E"/>
                </a:solidFill>
                <a:cs typeface="Akrobat"/>
              </a:rPr>
              <a:t>Pr</a:t>
            </a:r>
            <a:r>
              <a:rPr sz="2400" b="0" dirty="0">
                <a:solidFill>
                  <a:srgbClr val="2E2E2E"/>
                </a:solidFill>
                <a:cs typeface="Akrobat"/>
              </a:rPr>
              <a:t>og</a:t>
            </a:r>
            <a:r>
              <a:rPr sz="2400" b="0" spc="-20" dirty="0">
                <a:solidFill>
                  <a:srgbClr val="2E2E2E"/>
                </a:solidFill>
                <a:cs typeface="Akrobat"/>
              </a:rPr>
              <a:t>r</a:t>
            </a:r>
            <a:r>
              <a:rPr sz="2400" b="0" dirty="0">
                <a:solidFill>
                  <a:srgbClr val="2E2E2E"/>
                </a:solidFill>
                <a:cs typeface="Akrobat"/>
              </a:rPr>
              <a:t>am in </a:t>
            </a:r>
            <a:r>
              <a:rPr sz="2400" b="0" spc="-80" dirty="0">
                <a:solidFill>
                  <a:srgbClr val="2E2E2E"/>
                </a:solidFill>
                <a:cs typeface="Akrobat"/>
              </a:rPr>
              <a:t>E</a:t>
            </a:r>
            <a:r>
              <a:rPr sz="2400" b="0" dirty="0">
                <a:solidFill>
                  <a:srgbClr val="2E2E2E"/>
                </a:solidFill>
                <a:cs typeface="Akrobat"/>
              </a:rPr>
              <a:t>conomics</a:t>
            </a:r>
            <a:endParaRPr sz="2400" dirty="0">
              <a:cs typeface="Akrobat"/>
            </a:endParaRPr>
          </a:p>
          <a:p>
            <a:pPr marL="12700">
              <a:lnSpc>
                <a:spcPct val="100000"/>
              </a:lnSpc>
            </a:pPr>
            <a:r>
              <a:rPr sz="2400" b="1" dirty="0">
                <a:solidFill>
                  <a:srgbClr val="C34841"/>
                </a:solidFill>
                <a:cs typeface="Akrobat Black"/>
              </a:rPr>
              <a:t>• </a:t>
            </a:r>
            <a:r>
              <a:rPr sz="2400" b="0" dirty="0">
                <a:solidFill>
                  <a:srgbClr val="2E2E2E"/>
                </a:solidFill>
                <a:cs typeface="Akrobat"/>
              </a:rPr>
              <a:t>2006</a:t>
            </a:r>
            <a:endParaRPr sz="2400" dirty="0">
              <a:cs typeface="Akrobat"/>
            </a:endParaRPr>
          </a:p>
          <a:p>
            <a:pPr marL="391160" marR="1793239" indent="-635">
              <a:lnSpc>
                <a:spcPct val="100000"/>
              </a:lnSpc>
            </a:pPr>
            <a:r>
              <a:rPr sz="2400" b="0" spc="-95" dirty="0">
                <a:solidFill>
                  <a:srgbClr val="2E2E2E"/>
                </a:solidFill>
                <a:cs typeface="Akrobat"/>
              </a:rPr>
              <a:t>T</a:t>
            </a:r>
            <a:r>
              <a:rPr sz="2400" b="0" dirty="0">
                <a:solidFill>
                  <a:srgbClr val="2E2E2E"/>
                </a:solidFill>
                <a:cs typeface="Akrobat"/>
              </a:rPr>
              <a:t>he first g</a:t>
            </a:r>
            <a:r>
              <a:rPr sz="2400" b="0" spc="-25" dirty="0">
                <a:solidFill>
                  <a:srgbClr val="2E2E2E"/>
                </a:solidFill>
                <a:cs typeface="Akrobat"/>
              </a:rPr>
              <a:t>r</a:t>
            </a:r>
            <a:r>
              <a:rPr sz="2400" b="0" dirty="0">
                <a:solidFill>
                  <a:srgbClr val="2E2E2E"/>
                </a:solidFill>
                <a:cs typeface="Akrobat"/>
              </a:rPr>
              <a:t>oup </a:t>
            </a:r>
            <a:r>
              <a:rPr sz="2400" b="0" spc="-15" dirty="0">
                <a:solidFill>
                  <a:srgbClr val="2E2E2E"/>
                </a:solidFill>
                <a:cs typeface="Akrobat"/>
              </a:rPr>
              <a:t>o</a:t>
            </a:r>
            <a:r>
              <a:rPr sz="2400" b="0" dirty="0">
                <a:solidFill>
                  <a:srgbClr val="2E2E2E"/>
                </a:solidFill>
                <a:cs typeface="Akrobat"/>
              </a:rPr>
              <a:t>f Mas</a:t>
            </a:r>
            <a:r>
              <a:rPr sz="2400" b="0" spc="5" dirty="0">
                <a:solidFill>
                  <a:srgbClr val="2E2E2E"/>
                </a:solidFill>
                <a:cs typeface="Akrobat"/>
              </a:rPr>
              <a:t>t</a:t>
            </a:r>
            <a:r>
              <a:rPr sz="2400" b="0" dirty="0">
                <a:solidFill>
                  <a:srgbClr val="2E2E2E"/>
                </a:solidFill>
                <a:cs typeface="Akrobat"/>
              </a:rPr>
              <a:t>er’s </a:t>
            </a:r>
            <a:r>
              <a:rPr sz="2400" b="0" spc="-25" dirty="0">
                <a:solidFill>
                  <a:srgbClr val="2E2E2E"/>
                </a:solidFill>
                <a:cs typeface="Akrobat"/>
              </a:rPr>
              <a:t>Pr</a:t>
            </a:r>
            <a:r>
              <a:rPr sz="2400" b="0" dirty="0">
                <a:solidFill>
                  <a:srgbClr val="2E2E2E"/>
                </a:solidFill>
                <a:cs typeface="Akrobat"/>
              </a:rPr>
              <a:t>og</a:t>
            </a:r>
            <a:r>
              <a:rPr sz="2400" b="0" spc="-25" dirty="0">
                <a:solidFill>
                  <a:srgbClr val="2E2E2E"/>
                </a:solidFill>
                <a:cs typeface="Akrobat"/>
              </a:rPr>
              <a:t>r</a:t>
            </a:r>
            <a:r>
              <a:rPr sz="2400" b="0" dirty="0">
                <a:solidFill>
                  <a:srgbClr val="2E2E2E"/>
                </a:solidFill>
                <a:cs typeface="Akrobat"/>
              </a:rPr>
              <a:t>am g</a:t>
            </a:r>
            <a:r>
              <a:rPr sz="2400" b="0" spc="-25" dirty="0">
                <a:solidFill>
                  <a:srgbClr val="2E2E2E"/>
                </a:solidFill>
                <a:cs typeface="Akrobat"/>
              </a:rPr>
              <a:t>r</a:t>
            </a:r>
            <a:r>
              <a:rPr sz="2400" b="0" dirty="0">
                <a:solidFill>
                  <a:srgbClr val="2E2E2E"/>
                </a:solidFill>
                <a:cs typeface="Akrobat"/>
              </a:rPr>
              <a:t>adua</a:t>
            </a:r>
            <a:r>
              <a:rPr sz="2400" b="0" spc="5" dirty="0">
                <a:solidFill>
                  <a:srgbClr val="2E2E2E"/>
                </a:solidFill>
                <a:cs typeface="Akrobat"/>
              </a:rPr>
              <a:t>t</a:t>
            </a:r>
            <a:r>
              <a:rPr sz="2400" b="0" dirty="0">
                <a:solidFill>
                  <a:srgbClr val="2E2E2E"/>
                </a:solidFill>
                <a:cs typeface="Akrobat"/>
              </a:rPr>
              <a:t>es in </a:t>
            </a:r>
            <a:r>
              <a:rPr sz="2400" b="0" spc="-80" dirty="0">
                <a:solidFill>
                  <a:srgbClr val="2E2E2E"/>
                </a:solidFill>
                <a:cs typeface="Akrobat"/>
              </a:rPr>
              <a:t>E</a:t>
            </a:r>
            <a:r>
              <a:rPr sz="2400" b="0" dirty="0">
                <a:solidFill>
                  <a:srgbClr val="2E2E2E"/>
                </a:solidFill>
                <a:cs typeface="Akrobat"/>
              </a:rPr>
              <a:t>conomic </a:t>
            </a:r>
            <a:r>
              <a:rPr sz="2400" b="0" spc="-95" dirty="0">
                <a:solidFill>
                  <a:srgbClr val="2E2E2E"/>
                </a:solidFill>
                <a:cs typeface="Akrobat"/>
              </a:rPr>
              <a:t>T</a:t>
            </a:r>
            <a:r>
              <a:rPr sz="2400" b="0" dirty="0">
                <a:solidFill>
                  <a:srgbClr val="2E2E2E"/>
                </a:solidFill>
                <a:cs typeface="Akrobat"/>
              </a:rPr>
              <a:t>heory and </a:t>
            </a:r>
            <a:r>
              <a:rPr sz="2400" b="0" spc="-25" dirty="0">
                <a:solidFill>
                  <a:srgbClr val="2E2E2E"/>
                </a:solidFill>
                <a:cs typeface="Akrobat"/>
              </a:rPr>
              <a:t>P</a:t>
            </a:r>
            <a:r>
              <a:rPr sz="2400" b="0" spc="-20" dirty="0">
                <a:solidFill>
                  <a:srgbClr val="2E2E2E"/>
                </a:solidFill>
                <a:cs typeface="Akrobat"/>
              </a:rPr>
              <a:t>r</a:t>
            </a:r>
            <a:r>
              <a:rPr sz="2400" b="0" dirty="0">
                <a:solidFill>
                  <a:srgbClr val="2E2E2E"/>
                </a:solidFill>
                <a:cs typeface="Akrobat"/>
              </a:rPr>
              <a:t>oblems </a:t>
            </a:r>
            <a:r>
              <a:rPr sz="2400" b="0" spc="-15" dirty="0">
                <a:solidFill>
                  <a:srgbClr val="2E2E2E"/>
                </a:solidFill>
                <a:cs typeface="Akrobat"/>
              </a:rPr>
              <a:t>o</a:t>
            </a:r>
            <a:r>
              <a:rPr sz="2400" b="0" dirty="0">
                <a:solidFill>
                  <a:srgbClr val="2E2E2E"/>
                </a:solidFill>
                <a:cs typeface="Akrobat"/>
              </a:rPr>
              <a:t>f Modern Russia</a:t>
            </a:r>
            <a:endParaRPr sz="2400" dirty="0">
              <a:cs typeface="Akrobat"/>
            </a:endParaRPr>
          </a:p>
          <a:p>
            <a:pPr marL="13335">
              <a:lnSpc>
                <a:spcPct val="100000"/>
              </a:lnSpc>
              <a:buClr>
                <a:srgbClr val="C34841"/>
              </a:buClr>
              <a:tabLst>
                <a:tab pos="158750" algn="l"/>
              </a:tabLst>
            </a:pPr>
            <a:r>
              <a:rPr lang="ru-RU" sz="2400" b="1" dirty="0">
                <a:solidFill>
                  <a:srgbClr val="C34841"/>
                </a:solidFill>
                <a:cs typeface="Akrobat Black"/>
              </a:rPr>
              <a:t>• </a:t>
            </a:r>
            <a:r>
              <a:rPr sz="2400" b="0" spc="-35" dirty="0" smtClean="0">
                <a:solidFill>
                  <a:srgbClr val="2E2E2E"/>
                </a:solidFill>
                <a:cs typeface="Akrobat"/>
              </a:rPr>
              <a:t>F</a:t>
            </a:r>
            <a:r>
              <a:rPr sz="2400" b="0" spc="-20" dirty="0" smtClean="0">
                <a:solidFill>
                  <a:srgbClr val="2E2E2E"/>
                </a:solidFill>
                <a:cs typeface="Akrobat"/>
              </a:rPr>
              <a:t>r</a:t>
            </a:r>
            <a:r>
              <a:rPr sz="2400" b="0" dirty="0" smtClean="0">
                <a:solidFill>
                  <a:srgbClr val="2E2E2E"/>
                </a:solidFill>
                <a:cs typeface="Akrobat"/>
              </a:rPr>
              <a:t>om </a:t>
            </a:r>
            <a:r>
              <a:rPr sz="2400" b="0" dirty="0">
                <a:solidFill>
                  <a:srgbClr val="2E2E2E"/>
                </a:solidFill>
                <a:cs typeface="Akrobat"/>
              </a:rPr>
              <a:t>2004 </a:t>
            </a:r>
            <a:r>
              <a:rPr sz="2400" b="0" spc="5" dirty="0">
                <a:solidFill>
                  <a:srgbClr val="2E2E2E"/>
                </a:solidFill>
                <a:cs typeface="Akrobat"/>
              </a:rPr>
              <a:t>t</a:t>
            </a:r>
            <a:r>
              <a:rPr sz="2400" b="0" dirty="0">
                <a:solidFill>
                  <a:srgbClr val="2E2E2E"/>
                </a:solidFill>
                <a:cs typeface="Akrobat"/>
              </a:rPr>
              <a:t>o 2007 the foll</a:t>
            </a:r>
            <a:r>
              <a:rPr sz="2400" b="0" spc="-55" dirty="0">
                <a:solidFill>
                  <a:srgbClr val="2E2E2E"/>
                </a:solidFill>
                <a:cs typeface="Akrobat"/>
              </a:rPr>
              <a:t>o</a:t>
            </a:r>
            <a:r>
              <a:rPr sz="2400" b="0" dirty="0">
                <a:solidFill>
                  <a:srgbClr val="2E2E2E"/>
                </a:solidFill>
                <a:cs typeface="Akrobat"/>
              </a:rPr>
              <a:t>wing Departments we</a:t>
            </a:r>
            <a:r>
              <a:rPr sz="2400" b="0" spc="-25" dirty="0">
                <a:solidFill>
                  <a:srgbClr val="2E2E2E"/>
                </a:solidFill>
                <a:cs typeface="Akrobat"/>
              </a:rPr>
              <a:t>r</a:t>
            </a:r>
            <a:r>
              <a:rPr sz="2400" b="0" dirty="0">
                <a:solidFill>
                  <a:srgbClr val="2E2E2E"/>
                </a:solidFill>
                <a:cs typeface="Akrobat"/>
              </a:rPr>
              <a:t>e set up:</a:t>
            </a:r>
            <a:endParaRPr sz="2400" dirty="0">
              <a:cs typeface="Akrobat"/>
            </a:endParaRPr>
          </a:p>
          <a:p>
            <a:pPr marL="409575" marR="6350">
              <a:lnSpc>
                <a:spcPts val="3080"/>
              </a:lnSpc>
              <a:spcBef>
                <a:spcPts val="235"/>
              </a:spcBef>
            </a:pPr>
            <a:r>
              <a:rPr sz="2400" b="0" spc="-50" dirty="0">
                <a:solidFill>
                  <a:srgbClr val="2E2E2E"/>
                </a:solidFill>
                <a:cs typeface="Akrobat"/>
              </a:rPr>
              <a:t>Depa</a:t>
            </a:r>
            <a:r>
              <a:rPr sz="2400" b="0" spc="-55" dirty="0">
                <a:solidFill>
                  <a:srgbClr val="2E2E2E"/>
                </a:solidFill>
                <a:cs typeface="Akrobat"/>
              </a:rPr>
              <a:t>r</a:t>
            </a:r>
            <a:r>
              <a:rPr sz="2400" b="0" spc="-50" dirty="0">
                <a:solidFill>
                  <a:srgbClr val="2E2E2E"/>
                </a:solidFill>
                <a:cs typeface="Akrobat"/>
              </a:rPr>
              <a:t>tmen</a:t>
            </a:r>
            <a:r>
              <a:rPr sz="2400" b="0" dirty="0">
                <a:solidFill>
                  <a:srgbClr val="2E2E2E"/>
                </a:solidFill>
                <a:cs typeface="Akrobat"/>
              </a:rPr>
              <a:t>t</a:t>
            </a:r>
            <a:r>
              <a:rPr sz="2400" b="0" spc="-100" dirty="0">
                <a:solidFill>
                  <a:srgbClr val="2E2E2E"/>
                </a:solidFill>
                <a:cs typeface="Akrobat"/>
              </a:rPr>
              <a:t> </a:t>
            </a:r>
            <a:r>
              <a:rPr sz="2400" b="0" spc="-50" dirty="0">
                <a:solidFill>
                  <a:srgbClr val="2E2E2E"/>
                </a:solidFill>
                <a:cs typeface="Akrobat"/>
              </a:rPr>
              <a:t>o</a:t>
            </a:r>
            <a:r>
              <a:rPr sz="2400" b="0" dirty="0">
                <a:solidFill>
                  <a:srgbClr val="2E2E2E"/>
                </a:solidFill>
                <a:cs typeface="Akrobat"/>
              </a:rPr>
              <a:t>f</a:t>
            </a:r>
            <a:r>
              <a:rPr sz="2400" b="0" spc="-105" dirty="0">
                <a:solidFill>
                  <a:srgbClr val="2E2E2E"/>
                </a:solidFill>
                <a:cs typeface="Akrobat"/>
              </a:rPr>
              <a:t> </a:t>
            </a:r>
            <a:r>
              <a:rPr sz="2400" b="0" spc="-50" dirty="0">
                <a:solidFill>
                  <a:srgbClr val="2E2E2E"/>
                </a:solidFill>
                <a:cs typeface="Akrobat"/>
              </a:rPr>
              <a:t>G</a:t>
            </a:r>
            <a:r>
              <a:rPr sz="2400" b="0" spc="-55" dirty="0">
                <a:solidFill>
                  <a:srgbClr val="2E2E2E"/>
                </a:solidFill>
                <a:cs typeface="Akrobat"/>
              </a:rPr>
              <a:t>e</a:t>
            </a:r>
            <a:r>
              <a:rPr sz="2400" b="0" spc="-50" dirty="0">
                <a:solidFill>
                  <a:srgbClr val="2E2E2E"/>
                </a:solidFill>
                <a:cs typeface="Akrobat"/>
              </a:rPr>
              <a:t>nera</a:t>
            </a:r>
            <a:r>
              <a:rPr sz="2400" b="0" dirty="0">
                <a:solidFill>
                  <a:srgbClr val="2E2E2E"/>
                </a:solidFill>
                <a:cs typeface="Akrobat"/>
              </a:rPr>
              <a:t>l</a:t>
            </a:r>
            <a:r>
              <a:rPr sz="2400" b="0" spc="-100" dirty="0">
                <a:solidFill>
                  <a:srgbClr val="2E2E2E"/>
                </a:solidFill>
                <a:cs typeface="Akrobat"/>
              </a:rPr>
              <a:t> </a:t>
            </a:r>
            <a:r>
              <a:rPr sz="2400" b="0" spc="-50" dirty="0">
                <a:solidFill>
                  <a:srgbClr val="2E2E2E"/>
                </a:solidFill>
                <a:cs typeface="Akrobat"/>
              </a:rPr>
              <a:t>Economi</a:t>
            </a:r>
            <a:r>
              <a:rPr sz="2400" b="0" dirty="0">
                <a:solidFill>
                  <a:srgbClr val="2E2E2E"/>
                </a:solidFill>
                <a:cs typeface="Akrobat"/>
              </a:rPr>
              <a:t>c</a:t>
            </a:r>
            <a:r>
              <a:rPr sz="2400" b="0" spc="-105" dirty="0">
                <a:solidFill>
                  <a:srgbClr val="2E2E2E"/>
                </a:solidFill>
                <a:cs typeface="Akrobat"/>
              </a:rPr>
              <a:t> </a:t>
            </a:r>
            <a:r>
              <a:rPr sz="2400" b="0" spc="-50" dirty="0">
                <a:solidFill>
                  <a:srgbClr val="2E2E2E"/>
                </a:solidFill>
                <a:cs typeface="Akrobat"/>
              </a:rPr>
              <a:t>Theo</a:t>
            </a:r>
            <a:r>
              <a:rPr sz="2400" b="0" spc="-55" dirty="0">
                <a:solidFill>
                  <a:srgbClr val="2E2E2E"/>
                </a:solidFill>
                <a:cs typeface="Akrobat"/>
              </a:rPr>
              <a:t>r</a:t>
            </a:r>
            <a:r>
              <a:rPr sz="2400" b="0" dirty="0">
                <a:solidFill>
                  <a:srgbClr val="2E2E2E"/>
                </a:solidFill>
                <a:cs typeface="Akrobat"/>
              </a:rPr>
              <a:t>y</a:t>
            </a:r>
            <a:r>
              <a:rPr sz="2400" b="0" spc="-100" dirty="0">
                <a:solidFill>
                  <a:srgbClr val="2E2E2E"/>
                </a:solidFill>
                <a:cs typeface="Akrobat"/>
              </a:rPr>
              <a:t> </a:t>
            </a:r>
            <a:r>
              <a:rPr sz="2400" b="0" spc="-50" dirty="0">
                <a:solidFill>
                  <a:srgbClr val="2E2E2E"/>
                </a:solidFill>
                <a:cs typeface="Akrobat"/>
              </a:rPr>
              <a:t>chai</a:t>
            </a:r>
            <a:r>
              <a:rPr sz="2400" b="0" spc="-55" dirty="0">
                <a:solidFill>
                  <a:srgbClr val="2E2E2E"/>
                </a:solidFill>
                <a:cs typeface="Akrobat"/>
              </a:rPr>
              <a:t>r</a:t>
            </a:r>
            <a:r>
              <a:rPr sz="2400" b="0" spc="-50" dirty="0">
                <a:solidFill>
                  <a:srgbClr val="2E2E2E"/>
                </a:solidFill>
                <a:cs typeface="Akrobat"/>
              </a:rPr>
              <a:t>e</a:t>
            </a:r>
            <a:r>
              <a:rPr sz="2400" b="0" dirty="0">
                <a:solidFill>
                  <a:srgbClr val="2E2E2E"/>
                </a:solidFill>
                <a:cs typeface="Akrobat"/>
              </a:rPr>
              <a:t>d</a:t>
            </a:r>
            <a:r>
              <a:rPr sz="2400" b="0" spc="-100" dirty="0">
                <a:solidFill>
                  <a:srgbClr val="2E2E2E"/>
                </a:solidFill>
                <a:cs typeface="Akrobat"/>
              </a:rPr>
              <a:t> </a:t>
            </a:r>
            <a:r>
              <a:rPr sz="2400" b="0" spc="-50" dirty="0">
                <a:solidFill>
                  <a:srgbClr val="2E2E2E"/>
                </a:solidFill>
                <a:cs typeface="Akrobat"/>
              </a:rPr>
              <a:t>Ful</a:t>
            </a:r>
            <a:r>
              <a:rPr sz="2400" b="0" dirty="0">
                <a:solidFill>
                  <a:srgbClr val="2E2E2E"/>
                </a:solidFill>
                <a:cs typeface="Akrobat"/>
              </a:rPr>
              <a:t>l</a:t>
            </a:r>
            <a:r>
              <a:rPr sz="2400" b="0" spc="-100" dirty="0">
                <a:solidFill>
                  <a:srgbClr val="2E2E2E"/>
                </a:solidFill>
                <a:cs typeface="Akrobat"/>
              </a:rPr>
              <a:t> </a:t>
            </a:r>
            <a:r>
              <a:rPr sz="2400" b="0" spc="-50" dirty="0">
                <a:solidFill>
                  <a:srgbClr val="2E2E2E"/>
                </a:solidFill>
                <a:cs typeface="Akrobat"/>
              </a:rPr>
              <a:t>Membe</a:t>
            </a:r>
            <a:r>
              <a:rPr sz="2400" b="0" dirty="0">
                <a:solidFill>
                  <a:srgbClr val="2E2E2E"/>
                </a:solidFill>
                <a:cs typeface="Akrobat"/>
              </a:rPr>
              <a:t>r</a:t>
            </a:r>
            <a:r>
              <a:rPr sz="2400" b="0" spc="-105" dirty="0">
                <a:solidFill>
                  <a:srgbClr val="2E2E2E"/>
                </a:solidFill>
                <a:cs typeface="Akrobat"/>
              </a:rPr>
              <a:t> </a:t>
            </a:r>
            <a:r>
              <a:rPr sz="2400" b="0" spc="-50" dirty="0">
                <a:solidFill>
                  <a:srgbClr val="2E2E2E"/>
                </a:solidFill>
                <a:cs typeface="Akrobat"/>
              </a:rPr>
              <a:t>o</a:t>
            </a:r>
            <a:r>
              <a:rPr sz="2400" b="0" dirty="0">
                <a:solidFill>
                  <a:srgbClr val="2E2E2E"/>
                </a:solidFill>
                <a:cs typeface="Akrobat"/>
              </a:rPr>
              <a:t>f</a:t>
            </a:r>
            <a:r>
              <a:rPr sz="2400" b="0" spc="-100" dirty="0">
                <a:solidFill>
                  <a:srgbClr val="2E2E2E"/>
                </a:solidFill>
                <a:cs typeface="Akrobat"/>
              </a:rPr>
              <a:t> </a:t>
            </a:r>
            <a:r>
              <a:rPr sz="2400" b="0" spc="-50" dirty="0">
                <a:solidFill>
                  <a:srgbClr val="2E2E2E"/>
                </a:solidFill>
                <a:cs typeface="Akrobat"/>
              </a:rPr>
              <a:t>RA</a:t>
            </a:r>
            <a:r>
              <a:rPr sz="2400" b="0" dirty="0">
                <a:solidFill>
                  <a:srgbClr val="2E2E2E"/>
                </a:solidFill>
                <a:cs typeface="Akrobat"/>
              </a:rPr>
              <a:t>S</a:t>
            </a:r>
            <a:r>
              <a:rPr sz="2400" b="0" spc="-105" dirty="0">
                <a:solidFill>
                  <a:srgbClr val="2E2E2E"/>
                </a:solidFill>
                <a:cs typeface="Akrobat"/>
              </a:rPr>
              <a:t> </a:t>
            </a:r>
            <a:r>
              <a:rPr sz="2400" b="0" spc="-50" dirty="0">
                <a:solidFill>
                  <a:srgbClr val="2E2E2E"/>
                </a:solidFill>
                <a:cs typeface="Akrobat"/>
              </a:rPr>
              <a:t>Alexan</a:t>
            </a:r>
            <a:r>
              <a:rPr sz="2400" b="0" spc="-55" dirty="0">
                <a:solidFill>
                  <a:srgbClr val="2E2E2E"/>
                </a:solidFill>
                <a:cs typeface="Akrobat"/>
              </a:rPr>
              <a:t>d</a:t>
            </a:r>
            <a:r>
              <a:rPr sz="2400" b="0" spc="-50" dirty="0">
                <a:solidFill>
                  <a:srgbClr val="2E2E2E"/>
                </a:solidFill>
                <a:cs typeface="Akrobat"/>
              </a:rPr>
              <a:t>e</a:t>
            </a:r>
            <a:r>
              <a:rPr sz="2400" b="0" dirty="0">
                <a:solidFill>
                  <a:srgbClr val="2E2E2E"/>
                </a:solidFill>
                <a:cs typeface="Akrobat"/>
              </a:rPr>
              <a:t>r</a:t>
            </a:r>
            <a:r>
              <a:rPr sz="2400" b="0" spc="-100" dirty="0">
                <a:solidFill>
                  <a:srgbClr val="2E2E2E"/>
                </a:solidFill>
                <a:cs typeface="Akrobat"/>
              </a:rPr>
              <a:t> </a:t>
            </a:r>
            <a:r>
              <a:rPr sz="2400" b="0" spc="-50" dirty="0">
                <a:solidFill>
                  <a:srgbClr val="2E2E2E"/>
                </a:solidFill>
                <a:cs typeface="Akrobat"/>
              </a:rPr>
              <a:t>D</a:t>
            </a:r>
            <a:r>
              <a:rPr sz="2400" b="0" dirty="0">
                <a:solidFill>
                  <a:srgbClr val="2E2E2E"/>
                </a:solidFill>
                <a:cs typeface="Akrobat"/>
              </a:rPr>
              <a:t>.</a:t>
            </a:r>
            <a:r>
              <a:rPr sz="2400" b="0" spc="-100" dirty="0">
                <a:solidFill>
                  <a:srgbClr val="2E2E2E"/>
                </a:solidFill>
                <a:cs typeface="Akrobat"/>
              </a:rPr>
              <a:t> </a:t>
            </a:r>
            <a:r>
              <a:rPr sz="2400" b="0" spc="-50" dirty="0">
                <a:solidFill>
                  <a:srgbClr val="2E2E2E"/>
                </a:solidFill>
                <a:cs typeface="Akrobat"/>
              </a:rPr>
              <a:t>N</a:t>
            </a:r>
            <a:r>
              <a:rPr sz="2400" b="0" spc="-55" dirty="0">
                <a:solidFill>
                  <a:srgbClr val="2E2E2E"/>
                </a:solidFill>
                <a:cs typeface="Akrobat"/>
              </a:rPr>
              <a:t>e</a:t>
            </a:r>
            <a:r>
              <a:rPr sz="2400" b="0" spc="-50" dirty="0">
                <a:solidFill>
                  <a:srgbClr val="2E2E2E"/>
                </a:solidFill>
                <a:cs typeface="Akrobat"/>
              </a:rPr>
              <a:t>kipelov Depa</a:t>
            </a:r>
            <a:r>
              <a:rPr sz="2400" b="0" spc="-55" dirty="0">
                <a:solidFill>
                  <a:srgbClr val="2E2E2E"/>
                </a:solidFill>
                <a:cs typeface="Akrobat"/>
              </a:rPr>
              <a:t>r</a:t>
            </a:r>
            <a:r>
              <a:rPr sz="2400" b="0" spc="-50" dirty="0">
                <a:solidFill>
                  <a:srgbClr val="2E2E2E"/>
                </a:solidFill>
                <a:cs typeface="Akrobat"/>
              </a:rPr>
              <a:t>tmen</a:t>
            </a:r>
            <a:r>
              <a:rPr sz="2400" b="0" dirty="0">
                <a:solidFill>
                  <a:srgbClr val="2E2E2E"/>
                </a:solidFill>
                <a:cs typeface="Akrobat"/>
              </a:rPr>
              <a:t>t</a:t>
            </a:r>
            <a:r>
              <a:rPr sz="2400" b="0" spc="-100" dirty="0">
                <a:solidFill>
                  <a:srgbClr val="2E2E2E"/>
                </a:solidFill>
                <a:cs typeface="Akrobat"/>
              </a:rPr>
              <a:t> </a:t>
            </a:r>
            <a:r>
              <a:rPr sz="2400" b="0" spc="-50" dirty="0">
                <a:solidFill>
                  <a:srgbClr val="2E2E2E"/>
                </a:solidFill>
                <a:cs typeface="Akrobat"/>
              </a:rPr>
              <a:t>o</a:t>
            </a:r>
            <a:r>
              <a:rPr sz="2400" b="0" dirty="0">
                <a:solidFill>
                  <a:srgbClr val="2E2E2E"/>
                </a:solidFill>
                <a:cs typeface="Akrobat"/>
              </a:rPr>
              <a:t>f</a:t>
            </a:r>
            <a:r>
              <a:rPr sz="2400" b="0" spc="-105" dirty="0">
                <a:solidFill>
                  <a:srgbClr val="2E2E2E"/>
                </a:solidFill>
                <a:cs typeface="Akrobat"/>
              </a:rPr>
              <a:t> </a:t>
            </a:r>
            <a:r>
              <a:rPr sz="2400" b="0" spc="-50" dirty="0">
                <a:solidFill>
                  <a:srgbClr val="2E2E2E"/>
                </a:solidFill>
                <a:cs typeface="Akrobat"/>
              </a:rPr>
              <a:t>Eco</a:t>
            </a:r>
            <a:r>
              <a:rPr sz="2400" b="0" spc="-55" dirty="0">
                <a:solidFill>
                  <a:srgbClr val="2E2E2E"/>
                </a:solidFill>
                <a:cs typeface="Akrobat"/>
              </a:rPr>
              <a:t>n</a:t>
            </a:r>
            <a:r>
              <a:rPr sz="2400" b="0" spc="-50" dirty="0">
                <a:solidFill>
                  <a:srgbClr val="2E2E2E"/>
                </a:solidFill>
                <a:cs typeface="Akrobat"/>
              </a:rPr>
              <a:t>ometr</a:t>
            </a:r>
            <a:r>
              <a:rPr sz="2400" b="0" spc="-55" dirty="0">
                <a:solidFill>
                  <a:srgbClr val="2E2E2E"/>
                </a:solidFill>
                <a:cs typeface="Akrobat"/>
              </a:rPr>
              <a:t>i</a:t>
            </a:r>
            <a:r>
              <a:rPr sz="2400" b="0" spc="-50" dirty="0">
                <a:solidFill>
                  <a:srgbClr val="2E2E2E"/>
                </a:solidFill>
                <a:cs typeface="Akrobat"/>
              </a:rPr>
              <a:t>c</a:t>
            </a:r>
            <a:r>
              <a:rPr sz="2400" b="0" dirty="0">
                <a:solidFill>
                  <a:srgbClr val="2E2E2E"/>
                </a:solidFill>
                <a:cs typeface="Akrobat"/>
              </a:rPr>
              <a:t>s</a:t>
            </a:r>
            <a:r>
              <a:rPr sz="2400" b="0" spc="-100" dirty="0">
                <a:solidFill>
                  <a:srgbClr val="2E2E2E"/>
                </a:solidFill>
                <a:cs typeface="Akrobat"/>
              </a:rPr>
              <a:t> </a:t>
            </a:r>
            <a:r>
              <a:rPr sz="2400" b="0" spc="-55" dirty="0">
                <a:solidFill>
                  <a:srgbClr val="2E2E2E"/>
                </a:solidFill>
                <a:cs typeface="Akrobat"/>
              </a:rPr>
              <a:t>a</a:t>
            </a:r>
            <a:r>
              <a:rPr sz="2400" b="0" spc="-50" dirty="0">
                <a:solidFill>
                  <a:srgbClr val="2E2E2E"/>
                </a:solidFill>
                <a:cs typeface="Akrobat"/>
              </a:rPr>
              <a:t>n</a:t>
            </a:r>
            <a:r>
              <a:rPr sz="2400" b="0" dirty="0">
                <a:solidFill>
                  <a:srgbClr val="2E2E2E"/>
                </a:solidFill>
                <a:cs typeface="Akrobat"/>
              </a:rPr>
              <a:t>d</a:t>
            </a:r>
            <a:r>
              <a:rPr sz="2400" b="0" spc="-100" dirty="0">
                <a:solidFill>
                  <a:srgbClr val="2E2E2E"/>
                </a:solidFill>
                <a:cs typeface="Akrobat"/>
              </a:rPr>
              <a:t> </a:t>
            </a:r>
            <a:r>
              <a:rPr sz="2400" b="0" spc="-50" dirty="0">
                <a:solidFill>
                  <a:srgbClr val="2E2E2E"/>
                </a:solidFill>
                <a:cs typeface="Akrobat"/>
              </a:rPr>
              <a:t>Mat</a:t>
            </a:r>
            <a:r>
              <a:rPr sz="2400" b="0" spc="-55" dirty="0">
                <a:solidFill>
                  <a:srgbClr val="2E2E2E"/>
                </a:solidFill>
                <a:cs typeface="Akrobat"/>
              </a:rPr>
              <a:t>h</a:t>
            </a:r>
            <a:r>
              <a:rPr sz="2400" b="0" spc="-50" dirty="0">
                <a:solidFill>
                  <a:srgbClr val="2E2E2E"/>
                </a:solidFill>
                <a:cs typeface="Akrobat"/>
              </a:rPr>
              <a:t>ema</a:t>
            </a:r>
            <a:r>
              <a:rPr sz="2400" b="0" spc="-55" dirty="0">
                <a:solidFill>
                  <a:srgbClr val="2E2E2E"/>
                </a:solidFill>
                <a:cs typeface="Akrobat"/>
              </a:rPr>
              <a:t>t</a:t>
            </a:r>
            <a:r>
              <a:rPr sz="2400" b="0" spc="-50" dirty="0">
                <a:solidFill>
                  <a:srgbClr val="2E2E2E"/>
                </a:solidFill>
                <a:cs typeface="Akrobat"/>
              </a:rPr>
              <a:t>ica</a:t>
            </a:r>
            <a:r>
              <a:rPr sz="2400" b="0" dirty="0">
                <a:solidFill>
                  <a:srgbClr val="2E2E2E"/>
                </a:solidFill>
                <a:cs typeface="Akrobat"/>
              </a:rPr>
              <a:t>l</a:t>
            </a:r>
            <a:r>
              <a:rPr sz="2400" b="0" spc="-100" dirty="0">
                <a:solidFill>
                  <a:srgbClr val="2E2E2E"/>
                </a:solidFill>
                <a:cs typeface="Akrobat"/>
              </a:rPr>
              <a:t> </a:t>
            </a:r>
            <a:r>
              <a:rPr sz="2400" b="0" spc="-50" dirty="0">
                <a:solidFill>
                  <a:srgbClr val="2E2E2E"/>
                </a:solidFill>
                <a:cs typeface="Akrobat"/>
              </a:rPr>
              <a:t>M</a:t>
            </a:r>
            <a:r>
              <a:rPr sz="2400" b="0" spc="-55" dirty="0">
                <a:solidFill>
                  <a:srgbClr val="2E2E2E"/>
                </a:solidFill>
                <a:cs typeface="Akrobat"/>
              </a:rPr>
              <a:t>e</a:t>
            </a:r>
            <a:r>
              <a:rPr sz="2400" b="0" spc="-50" dirty="0">
                <a:solidFill>
                  <a:srgbClr val="2E2E2E"/>
                </a:solidFill>
                <a:cs typeface="Akrobat"/>
              </a:rPr>
              <a:t>t</a:t>
            </a:r>
            <a:r>
              <a:rPr sz="2400" b="0" spc="-55" dirty="0">
                <a:solidFill>
                  <a:srgbClr val="2E2E2E"/>
                </a:solidFill>
                <a:cs typeface="Akrobat"/>
              </a:rPr>
              <a:t>h</a:t>
            </a:r>
            <a:r>
              <a:rPr sz="2400" b="0" spc="-50" dirty="0">
                <a:solidFill>
                  <a:srgbClr val="2E2E2E"/>
                </a:solidFill>
                <a:cs typeface="Akrobat"/>
              </a:rPr>
              <a:t>od</a:t>
            </a:r>
            <a:r>
              <a:rPr sz="2400" b="0" dirty="0">
                <a:solidFill>
                  <a:srgbClr val="2E2E2E"/>
                </a:solidFill>
                <a:cs typeface="Akrobat"/>
              </a:rPr>
              <a:t>s</a:t>
            </a:r>
            <a:r>
              <a:rPr sz="2400" b="0" spc="-100" dirty="0">
                <a:solidFill>
                  <a:srgbClr val="2E2E2E"/>
                </a:solidFill>
                <a:cs typeface="Akrobat"/>
              </a:rPr>
              <a:t> </a:t>
            </a:r>
            <a:r>
              <a:rPr sz="2400" b="0" spc="-50" dirty="0">
                <a:solidFill>
                  <a:srgbClr val="2E2E2E"/>
                </a:solidFill>
                <a:cs typeface="Akrobat"/>
              </a:rPr>
              <a:t>i</a:t>
            </a:r>
            <a:r>
              <a:rPr sz="2400" b="0" dirty="0">
                <a:solidFill>
                  <a:srgbClr val="2E2E2E"/>
                </a:solidFill>
                <a:cs typeface="Akrobat"/>
              </a:rPr>
              <a:t>n</a:t>
            </a:r>
            <a:r>
              <a:rPr sz="2400" b="0" spc="-100" dirty="0">
                <a:solidFill>
                  <a:srgbClr val="2E2E2E"/>
                </a:solidFill>
                <a:cs typeface="Akrobat"/>
              </a:rPr>
              <a:t> </a:t>
            </a:r>
            <a:r>
              <a:rPr sz="2400" b="0" spc="-50" dirty="0">
                <a:solidFill>
                  <a:srgbClr val="2E2E2E"/>
                </a:solidFill>
                <a:cs typeface="Akrobat"/>
              </a:rPr>
              <a:t>Economics</a:t>
            </a:r>
            <a:r>
              <a:rPr sz="2400" b="0" dirty="0">
                <a:solidFill>
                  <a:srgbClr val="2E2E2E"/>
                </a:solidFill>
                <a:cs typeface="Akrobat"/>
              </a:rPr>
              <a:t>.</a:t>
            </a:r>
            <a:r>
              <a:rPr sz="2400" b="0" spc="-100" dirty="0">
                <a:solidFill>
                  <a:srgbClr val="2E2E2E"/>
                </a:solidFill>
                <a:cs typeface="Akrobat"/>
              </a:rPr>
              <a:t> </a:t>
            </a:r>
            <a:r>
              <a:rPr sz="2400" b="0" spc="-50" dirty="0">
                <a:solidFill>
                  <a:srgbClr val="2E2E2E"/>
                </a:solidFill>
                <a:cs typeface="Akrobat"/>
              </a:rPr>
              <a:t>Assoc</a:t>
            </a:r>
            <a:r>
              <a:rPr sz="2400" b="0" spc="-55" dirty="0">
                <a:solidFill>
                  <a:srgbClr val="2E2E2E"/>
                </a:solidFill>
                <a:cs typeface="Akrobat"/>
              </a:rPr>
              <a:t>i</a:t>
            </a:r>
            <a:r>
              <a:rPr sz="2400" b="0" spc="-50" dirty="0">
                <a:solidFill>
                  <a:srgbClr val="2E2E2E"/>
                </a:solidFill>
                <a:cs typeface="Akrobat"/>
              </a:rPr>
              <a:t>at</a:t>
            </a:r>
            <a:r>
              <a:rPr sz="2400" b="0" dirty="0">
                <a:solidFill>
                  <a:srgbClr val="2E2E2E"/>
                </a:solidFill>
                <a:cs typeface="Akrobat"/>
              </a:rPr>
              <a:t>e</a:t>
            </a:r>
            <a:r>
              <a:rPr sz="2400" b="0" spc="-100" dirty="0">
                <a:solidFill>
                  <a:srgbClr val="2E2E2E"/>
                </a:solidFill>
                <a:cs typeface="Akrobat"/>
              </a:rPr>
              <a:t> </a:t>
            </a:r>
            <a:r>
              <a:rPr sz="2400" b="0" spc="-50" dirty="0">
                <a:solidFill>
                  <a:srgbClr val="2E2E2E"/>
                </a:solidFill>
                <a:cs typeface="Akrobat"/>
              </a:rPr>
              <a:t>Pro</a:t>
            </a:r>
            <a:r>
              <a:rPr sz="2400" b="0" spc="-55" dirty="0">
                <a:solidFill>
                  <a:srgbClr val="2E2E2E"/>
                </a:solidFill>
                <a:cs typeface="Akrobat"/>
              </a:rPr>
              <a:t>f</a:t>
            </a:r>
            <a:r>
              <a:rPr sz="2400" b="0" spc="-50" dirty="0">
                <a:solidFill>
                  <a:srgbClr val="2E2E2E"/>
                </a:solidFill>
                <a:cs typeface="Akrobat"/>
              </a:rPr>
              <a:t>esso</a:t>
            </a:r>
            <a:r>
              <a:rPr sz="2400" b="0" spc="-55" dirty="0">
                <a:solidFill>
                  <a:srgbClr val="2E2E2E"/>
                </a:solidFill>
                <a:cs typeface="Akrobat"/>
              </a:rPr>
              <a:t>r</a:t>
            </a:r>
            <a:r>
              <a:rPr sz="2400" b="0" dirty="0">
                <a:solidFill>
                  <a:srgbClr val="2E2E2E"/>
                </a:solidFill>
                <a:cs typeface="Akrobat"/>
              </a:rPr>
              <a:t>,</a:t>
            </a:r>
            <a:r>
              <a:rPr sz="2400" b="0" spc="-100" dirty="0">
                <a:solidFill>
                  <a:srgbClr val="2E2E2E"/>
                </a:solidFill>
                <a:cs typeface="Akrobat"/>
              </a:rPr>
              <a:t> </a:t>
            </a:r>
            <a:r>
              <a:rPr sz="2400" b="0" spc="-50" dirty="0">
                <a:solidFill>
                  <a:srgbClr val="2E2E2E"/>
                </a:solidFill>
                <a:cs typeface="Akrobat"/>
              </a:rPr>
              <a:t>Ph</a:t>
            </a:r>
            <a:r>
              <a:rPr sz="2400" b="0" dirty="0">
                <a:solidFill>
                  <a:srgbClr val="2E2E2E"/>
                </a:solidFill>
                <a:cs typeface="Akrobat"/>
              </a:rPr>
              <a:t>D</a:t>
            </a:r>
            <a:r>
              <a:rPr sz="2400" b="0" spc="-100" dirty="0">
                <a:solidFill>
                  <a:srgbClr val="2E2E2E"/>
                </a:solidFill>
                <a:cs typeface="Akrobat"/>
              </a:rPr>
              <a:t> </a:t>
            </a:r>
            <a:r>
              <a:rPr sz="2400" b="0" spc="-50" dirty="0">
                <a:solidFill>
                  <a:srgbClr val="2E2E2E"/>
                </a:solidFill>
                <a:cs typeface="Akrobat"/>
              </a:rPr>
              <a:t>in Physic</a:t>
            </a:r>
            <a:r>
              <a:rPr sz="2400" b="0" dirty="0">
                <a:solidFill>
                  <a:srgbClr val="2E2E2E"/>
                </a:solidFill>
                <a:cs typeface="Akrobat"/>
              </a:rPr>
              <a:t>s</a:t>
            </a:r>
            <a:r>
              <a:rPr sz="2400" b="0" spc="-105" dirty="0">
                <a:solidFill>
                  <a:srgbClr val="2E2E2E"/>
                </a:solidFill>
                <a:cs typeface="Akrobat"/>
              </a:rPr>
              <a:t> </a:t>
            </a:r>
            <a:r>
              <a:rPr sz="2400" b="0" spc="-50" dirty="0">
                <a:solidFill>
                  <a:srgbClr val="2E2E2E"/>
                </a:solidFill>
                <a:cs typeface="Akrobat"/>
              </a:rPr>
              <a:t>an</a:t>
            </a:r>
            <a:r>
              <a:rPr sz="2400" b="0" dirty="0">
                <a:solidFill>
                  <a:srgbClr val="2E2E2E"/>
                </a:solidFill>
                <a:cs typeface="Akrobat"/>
              </a:rPr>
              <a:t>d</a:t>
            </a:r>
            <a:r>
              <a:rPr sz="2400" b="0" spc="-105" dirty="0">
                <a:solidFill>
                  <a:srgbClr val="2E2E2E"/>
                </a:solidFill>
                <a:cs typeface="Akrobat"/>
              </a:rPr>
              <a:t> </a:t>
            </a:r>
            <a:r>
              <a:rPr sz="2400" b="0" spc="-55" dirty="0">
                <a:solidFill>
                  <a:srgbClr val="2E2E2E"/>
                </a:solidFill>
                <a:cs typeface="Akrobat"/>
              </a:rPr>
              <a:t>M</a:t>
            </a:r>
            <a:r>
              <a:rPr sz="2400" b="0" spc="-50" dirty="0">
                <a:solidFill>
                  <a:srgbClr val="2E2E2E"/>
                </a:solidFill>
                <a:cs typeface="Akrobat"/>
              </a:rPr>
              <a:t>athemati</a:t>
            </a:r>
            <a:r>
              <a:rPr sz="2400" b="0" spc="-55" dirty="0">
                <a:solidFill>
                  <a:srgbClr val="2E2E2E"/>
                </a:solidFill>
                <a:cs typeface="Akrobat"/>
              </a:rPr>
              <a:t>c</a:t>
            </a:r>
            <a:r>
              <a:rPr sz="2400" b="0" dirty="0">
                <a:solidFill>
                  <a:srgbClr val="2E2E2E"/>
                </a:solidFill>
                <a:cs typeface="Akrobat"/>
              </a:rPr>
              <a:t>s</a:t>
            </a:r>
            <a:r>
              <a:rPr sz="2400" b="0" spc="-105" dirty="0">
                <a:solidFill>
                  <a:srgbClr val="2E2E2E"/>
                </a:solidFill>
                <a:cs typeface="Akrobat"/>
              </a:rPr>
              <a:t> </a:t>
            </a:r>
            <a:r>
              <a:rPr sz="2400" b="0" spc="-50" dirty="0">
                <a:solidFill>
                  <a:srgbClr val="2E2E2E"/>
                </a:solidFill>
                <a:cs typeface="Akrobat"/>
              </a:rPr>
              <a:t>Alek</a:t>
            </a:r>
            <a:r>
              <a:rPr sz="2400" b="0" spc="-55" dirty="0">
                <a:solidFill>
                  <a:srgbClr val="2E2E2E"/>
                </a:solidFill>
                <a:cs typeface="Akrobat"/>
              </a:rPr>
              <a:t>s</a:t>
            </a:r>
            <a:r>
              <a:rPr sz="2400" b="0" spc="-50" dirty="0">
                <a:solidFill>
                  <a:srgbClr val="2E2E2E"/>
                </a:solidFill>
                <a:cs typeface="Akrobat"/>
              </a:rPr>
              <a:t>e</a:t>
            </a:r>
            <a:r>
              <a:rPr sz="2400" b="0" dirty="0">
                <a:solidFill>
                  <a:srgbClr val="2E2E2E"/>
                </a:solidFill>
                <a:cs typeface="Akrobat"/>
              </a:rPr>
              <a:t>y</a:t>
            </a:r>
            <a:r>
              <a:rPr sz="2400" b="0" spc="-100" dirty="0">
                <a:solidFill>
                  <a:srgbClr val="2E2E2E"/>
                </a:solidFill>
                <a:cs typeface="Akrobat"/>
              </a:rPr>
              <a:t> </a:t>
            </a:r>
            <a:r>
              <a:rPr sz="2400" b="0" spc="-50" dirty="0">
                <a:solidFill>
                  <a:srgbClr val="2E2E2E"/>
                </a:solidFill>
                <a:cs typeface="Akrobat"/>
              </a:rPr>
              <a:t>N</a:t>
            </a:r>
            <a:r>
              <a:rPr sz="2400" b="0" dirty="0">
                <a:solidFill>
                  <a:srgbClr val="2E2E2E"/>
                </a:solidFill>
                <a:cs typeface="Akrobat"/>
              </a:rPr>
              <a:t>.</a:t>
            </a:r>
            <a:r>
              <a:rPr sz="2400" b="0" spc="-105" dirty="0">
                <a:solidFill>
                  <a:srgbClr val="2E2E2E"/>
                </a:solidFill>
                <a:cs typeface="Akrobat"/>
              </a:rPr>
              <a:t> </a:t>
            </a:r>
            <a:r>
              <a:rPr sz="2400" b="0" spc="-50" dirty="0">
                <a:solidFill>
                  <a:srgbClr val="2E2E2E"/>
                </a:solidFill>
                <a:cs typeface="Akrobat"/>
              </a:rPr>
              <a:t>Kurb</a:t>
            </a:r>
            <a:r>
              <a:rPr sz="2400" b="0" spc="-55" dirty="0">
                <a:solidFill>
                  <a:srgbClr val="2E2E2E"/>
                </a:solidFill>
                <a:cs typeface="Akrobat"/>
              </a:rPr>
              <a:t>a</a:t>
            </a:r>
            <a:r>
              <a:rPr sz="2400" b="0" spc="-50" dirty="0">
                <a:solidFill>
                  <a:srgbClr val="2E2E2E"/>
                </a:solidFill>
                <a:cs typeface="Akrobat"/>
              </a:rPr>
              <a:t>tsk</a:t>
            </a:r>
            <a:r>
              <a:rPr sz="2400" b="0" dirty="0">
                <a:solidFill>
                  <a:srgbClr val="2E2E2E"/>
                </a:solidFill>
                <a:cs typeface="Akrobat"/>
              </a:rPr>
              <a:t>y</a:t>
            </a:r>
            <a:r>
              <a:rPr sz="2400" b="0" spc="-100" dirty="0">
                <a:solidFill>
                  <a:srgbClr val="2E2E2E"/>
                </a:solidFill>
                <a:cs typeface="Akrobat"/>
              </a:rPr>
              <a:t> </a:t>
            </a:r>
            <a:r>
              <a:rPr sz="2400" b="0" spc="-50" dirty="0">
                <a:solidFill>
                  <a:srgbClr val="2E2E2E"/>
                </a:solidFill>
                <a:cs typeface="Akrobat"/>
              </a:rPr>
              <a:t>ha</a:t>
            </a:r>
            <a:r>
              <a:rPr sz="2400" b="0" dirty="0">
                <a:solidFill>
                  <a:srgbClr val="2E2E2E"/>
                </a:solidFill>
                <a:cs typeface="Akrobat"/>
              </a:rPr>
              <a:t>s</a:t>
            </a:r>
            <a:r>
              <a:rPr sz="2400" b="0" spc="-105" dirty="0">
                <a:solidFill>
                  <a:srgbClr val="2E2E2E"/>
                </a:solidFill>
                <a:cs typeface="Akrobat"/>
              </a:rPr>
              <a:t> </a:t>
            </a:r>
            <a:r>
              <a:rPr sz="2400" b="0" spc="-50" dirty="0">
                <a:solidFill>
                  <a:srgbClr val="2E2E2E"/>
                </a:solidFill>
                <a:cs typeface="Akrobat"/>
              </a:rPr>
              <a:t>bee</a:t>
            </a:r>
            <a:r>
              <a:rPr sz="2400" b="0" dirty="0">
                <a:solidFill>
                  <a:srgbClr val="2E2E2E"/>
                </a:solidFill>
                <a:cs typeface="Akrobat"/>
              </a:rPr>
              <a:t>n</a:t>
            </a:r>
            <a:r>
              <a:rPr sz="2400" b="0" spc="-100" dirty="0">
                <a:solidFill>
                  <a:srgbClr val="2E2E2E"/>
                </a:solidFill>
                <a:cs typeface="Akrobat"/>
              </a:rPr>
              <a:t> </a:t>
            </a:r>
            <a:r>
              <a:rPr sz="2400" b="0" spc="-50" dirty="0">
                <a:solidFill>
                  <a:srgbClr val="2E2E2E"/>
                </a:solidFill>
                <a:cs typeface="Akrobat"/>
              </a:rPr>
              <a:t>temp</a:t>
            </a:r>
            <a:r>
              <a:rPr sz="2400" b="0" spc="-55" dirty="0">
                <a:solidFill>
                  <a:srgbClr val="2E2E2E"/>
                </a:solidFill>
                <a:cs typeface="Akrobat"/>
              </a:rPr>
              <a:t>o</a:t>
            </a:r>
            <a:r>
              <a:rPr sz="2400" b="0" spc="-50" dirty="0">
                <a:solidFill>
                  <a:srgbClr val="2E2E2E"/>
                </a:solidFill>
                <a:cs typeface="Akrobat"/>
              </a:rPr>
              <a:t>raril</a:t>
            </a:r>
            <a:r>
              <a:rPr sz="2400" b="0" dirty="0">
                <a:solidFill>
                  <a:srgbClr val="2E2E2E"/>
                </a:solidFill>
                <a:cs typeface="Akrobat"/>
              </a:rPr>
              <a:t>y</a:t>
            </a:r>
            <a:r>
              <a:rPr sz="2400" b="0" spc="-100" dirty="0">
                <a:solidFill>
                  <a:srgbClr val="2E2E2E"/>
                </a:solidFill>
                <a:cs typeface="Akrobat"/>
              </a:rPr>
              <a:t> </a:t>
            </a:r>
            <a:r>
              <a:rPr sz="2400" b="0" spc="-50" dirty="0">
                <a:solidFill>
                  <a:srgbClr val="2E2E2E"/>
                </a:solidFill>
                <a:cs typeface="Akrobat"/>
              </a:rPr>
              <a:t>actin</a:t>
            </a:r>
            <a:r>
              <a:rPr sz="2400" b="0" dirty="0">
                <a:solidFill>
                  <a:srgbClr val="2E2E2E"/>
                </a:solidFill>
                <a:cs typeface="Akrobat"/>
              </a:rPr>
              <a:t>g</a:t>
            </a:r>
            <a:r>
              <a:rPr sz="2400" b="0" spc="-100" dirty="0">
                <a:solidFill>
                  <a:srgbClr val="2E2E2E"/>
                </a:solidFill>
                <a:cs typeface="Akrobat"/>
              </a:rPr>
              <a:t> </a:t>
            </a:r>
            <a:r>
              <a:rPr sz="2400" b="0" spc="-50" dirty="0">
                <a:solidFill>
                  <a:srgbClr val="2E2E2E"/>
                </a:solidFill>
                <a:cs typeface="Akrobat"/>
              </a:rPr>
              <a:t>a</a:t>
            </a:r>
            <a:r>
              <a:rPr sz="2400" b="0" dirty="0">
                <a:solidFill>
                  <a:srgbClr val="2E2E2E"/>
                </a:solidFill>
                <a:cs typeface="Akrobat"/>
              </a:rPr>
              <a:t>s</a:t>
            </a:r>
            <a:r>
              <a:rPr sz="2400" b="0" spc="-100" dirty="0">
                <a:solidFill>
                  <a:srgbClr val="2E2E2E"/>
                </a:solidFill>
                <a:cs typeface="Akrobat"/>
              </a:rPr>
              <a:t> </a:t>
            </a:r>
            <a:r>
              <a:rPr sz="2400" b="0" spc="-50" dirty="0">
                <a:solidFill>
                  <a:srgbClr val="2E2E2E"/>
                </a:solidFill>
                <a:cs typeface="Akrobat"/>
              </a:rPr>
              <a:t>th</a:t>
            </a:r>
            <a:r>
              <a:rPr sz="2400" b="0" dirty="0">
                <a:solidFill>
                  <a:srgbClr val="2E2E2E"/>
                </a:solidFill>
                <a:cs typeface="Akrobat"/>
              </a:rPr>
              <a:t>e</a:t>
            </a:r>
            <a:r>
              <a:rPr sz="2400" b="0" spc="-100" dirty="0">
                <a:solidFill>
                  <a:srgbClr val="2E2E2E"/>
                </a:solidFill>
                <a:cs typeface="Akrobat"/>
              </a:rPr>
              <a:t> </a:t>
            </a:r>
            <a:r>
              <a:rPr sz="2400" b="0" spc="-50" dirty="0">
                <a:solidFill>
                  <a:srgbClr val="2E2E2E"/>
                </a:solidFill>
                <a:cs typeface="Akrobat"/>
              </a:rPr>
              <a:t>Hea</a:t>
            </a:r>
            <a:r>
              <a:rPr sz="2400" b="0" dirty="0">
                <a:solidFill>
                  <a:srgbClr val="2E2E2E"/>
                </a:solidFill>
                <a:cs typeface="Akrobat"/>
              </a:rPr>
              <a:t>d</a:t>
            </a:r>
            <a:r>
              <a:rPr sz="2400" b="0" spc="-100" dirty="0">
                <a:solidFill>
                  <a:srgbClr val="2E2E2E"/>
                </a:solidFill>
                <a:cs typeface="Akrobat"/>
              </a:rPr>
              <a:t> </a:t>
            </a:r>
            <a:r>
              <a:rPr sz="2400" b="0" spc="-50" dirty="0">
                <a:solidFill>
                  <a:srgbClr val="2E2E2E"/>
                </a:solidFill>
                <a:cs typeface="Akrobat"/>
              </a:rPr>
              <a:t>o</a:t>
            </a:r>
            <a:r>
              <a:rPr sz="2400" b="0" dirty="0">
                <a:solidFill>
                  <a:srgbClr val="2E2E2E"/>
                </a:solidFill>
                <a:cs typeface="Akrobat"/>
              </a:rPr>
              <a:t>f</a:t>
            </a:r>
            <a:r>
              <a:rPr sz="2400" b="0" spc="-100" dirty="0">
                <a:solidFill>
                  <a:srgbClr val="2E2E2E"/>
                </a:solidFill>
                <a:cs typeface="Akrobat"/>
              </a:rPr>
              <a:t> </a:t>
            </a:r>
            <a:r>
              <a:rPr sz="2400" b="0" spc="-50" dirty="0">
                <a:solidFill>
                  <a:srgbClr val="2E2E2E"/>
                </a:solidFill>
                <a:cs typeface="Akrobat"/>
              </a:rPr>
              <a:t>th</a:t>
            </a:r>
            <a:r>
              <a:rPr sz="2400" b="0" dirty="0">
                <a:solidFill>
                  <a:srgbClr val="2E2E2E"/>
                </a:solidFill>
                <a:cs typeface="Akrobat"/>
              </a:rPr>
              <a:t>e</a:t>
            </a:r>
            <a:r>
              <a:rPr sz="2400" b="0" spc="-100" dirty="0">
                <a:solidFill>
                  <a:srgbClr val="2E2E2E"/>
                </a:solidFill>
                <a:cs typeface="Akrobat"/>
              </a:rPr>
              <a:t> </a:t>
            </a:r>
            <a:r>
              <a:rPr sz="2400" b="0" spc="-50" dirty="0">
                <a:solidFill>
                  <a:srgbClr val="2E2E2E"/>
                </a:solidFill>
                <a:cs typeface="Akrobat"/>
              </a:rPr>
              <a:t>Chair Depa</a:t>
            </a:r>
            <a:r>
              <a:rPr sz="2400" b="0" spc="-55" dirty="0">
                <a:solidFill>
                  <a:srgbClr val="2E2E2E"/>
                </a:solidFill>
                <a:cs typeface="Akrobat"/>
              </a:rPr>
              <a:t>r</a:t>
            </a:r>
            <a:r>
              <a:rPr sz="2400" b="0" spc="-50" dirty="0">
                <a:solidFill>
                  <a:srgbClr val="2E2E2E"/>
                </a:solidFill>
                <a:cs typeface="Akrobat"/>
              </a:rPr>
              <a:t>tmen</a:t>
            </a:r>
            <a:r>
              <a:rPr sz="2400" b="0" dirty="0">
                <a:solidFill>
                  <a:srgbClr val="2E2E2E"/>
                </a:solidFill>
                <a:cs typeface="Akrobat"/>
              </a:rPr>
              <a:t>t</a:t>
            </a:r>
            <a:r>
              <a:rPr sz="2400" b="0" spc="-100" dirty="0">
                <a:solidFill>
                  <a:srgbClr val="2E2E2E"/>
                </a:solidFill>
                <a:cs typeface="Akrobat"/>
              </a:rPr>
              <a:t> </a:t>
            </a:r>
            <a:r>
              <a:rPr sz="2400" b="0" spc="-50" dirty="0">
                <a:solidFill>
                  <a:srgbClr val="2E2E2E"/>
                </a:solidFill>
                <a:cs typeface="Akrobat"/>
              </a:rPr>
              <a:t>o</a:t>
            </a:r>
            <a:r>
              <a:rPr sz="2400" b="0" dirty="0">
                <a:solidFill>
                  <a:srgbClr val="2E2E2E"/>
                </a:solidFill>
                <a:cs typeface="Akrobat"/>
              </a:rPr>
              <a:t>f</a:t>
            </a:r>
            <a:r>
              <a:rPr sz="2400" b="0" spc="-105" dirty="0">
                <a:solidFill>
                  <a:srgbClr val="2E2E2E"/>
                </a:solidFill>
                <a:cs typeface="Akrobat"/>
              </a:rPr>
              <a:t> </a:t>
            </a:r>
            <a:r>
              <a:rPr sz="2400" b="0" spc="-50" dirty="0">
                <a:solidFill>
                  <a:srgbClr val="2E2E2E"/>
                </a:solidFill>
                <a:cs typeface="Akrobat"/>
              </a:rPr>
              <a:t>Eco</a:t>
            </a:r>
            <a:r>
              <a:rPr sz="2400" b="0" spc="-55" dirty="0">
                <a:solidFill>
                  <a:srgbClr val="2E2E2E"/>
                </a:solidFill>
                <a:cs typeface="Akrobat"/>
              </a:rPr>
              <a:t>n</a:t>
            </a:r>
            <a:r>
              <a:rPr sz="2400" b="0" spc="-50" dirty="0">
                <a:solidFill>
                  <a:srgbClr val="2E2E2E"/>
                </a:solidFill>
                <a:cs typeface="Akrobat"/>
              </a:rPr>
              <a:t>omi</a:t>
            </a:r>
            <a:r>
              <a:rPr sz="2400" b="0" dirty="0">
                <a:solidFill>
                  <a:srgbClr val="2E2E2E"/>
                </a:solidFill>
                <a:cs typeface="Akrobat"/>
              </a:rPr>
              <a:t>c</a:t>
            </a:r>
            <a:r>
              <a:rPr sz="2400" b="0" spc="-105" dirty="0">
                <a:solidFill>
                  <a:srgbClr val="2E2E2E"/>
                </a:solidFill>
                <a:cs typeface="Akrobat"/>
              </a:rPr>
              <a:t> </a:t>
            </a:r>
            <a:r>
              <a:rPr sz="2400" b="0" spc="-50" dirty="0">
                <a:solidFill>
                  <a:srgbClr val="2E2E2E"/>
                </a:solidFill>
                <a:cs typeface="Akrobat"/>
              </a:rPr>
              <a:t>an</a:t>
            </a:r>
            <a:r>
              <a:rPr sz="2400" b="0" dirty="0">
                <a:solidFill>
                  <a:srgbClr val="2E2E2E"/>
                </a:solidFill>
                <a:cs typeface="Akrobat"/>
              </a:rPr>
              <a:t>d</a:t>
            </a:r>
            <a:r>
              <a:rPr sz="2400" b="0" spc="-105" dirty="0">
                <a:solidFill>
                  <a:srgbClr val="2E2E2E"/>
                </a:solidFill>
                <a:cs typeface="Akrobat"/>
              </a:rPr>
              <a:t> </a:t>
            </a:r>
            <a:r>
              <a:rPr sz="2400" b="0" spc="-50" dirty="0">
                <a:solidFill>
                  <a:srgbClr val="2E2E2E"/>
                </a:solidFill>
                <a:cs typeface="Akrobat"/>
              </a:rPr>
              <a:t>Fin</a:t>
            </a:r>
            <a:r>
              <a:rPr sz="2400" b="0" spc="-55" dirty="0">
                <a:solidFill>
                  <a:srgbClr val="2E2E2E"/>
                </a:solidFill>
                <a:cs typeface="Akrobat"/>
              </a:rPr>
              <a:t>a</a:t>
            </a:r>
            <a:r>
              <a:rPr sz="2400" b="0" spc="-50" dirty="0">
                <a:solidFill>
                  <a:srgbClr val="2E2E2E"/>
                </a:solidFill>
                <a:cs typeface="Akrobat"/>
              </a:rPr>
              <a:t>ncia</a:t>
            </a:r>
            <a:r>
              <a:rPr sz="2400" b="0" dirty="0">
                <a:solidFill>
                  <a:srgbClr val="2E2E2E"/>
                </a:solidFill>
                <a:cs typeface="Akrobat"/>
              </a:rPr>
              <a:t>l</a:t>
            </a:r>
            <a:r>
              <a:rPr sz="2400" b="0" spc="-105" dirty="0">
                <a:solidFill>
                  <a:srgbClr val="2E2E2E"/>
                </a:solidFill>
                <a:cs typeface="Akrobat"/>
              </a:rPr>
              <a:t> </a:t>
            </a:r>
            <a:r>
              <a:rPr sz="2400" b="0" spc="-50" dirty="0">
                <a:solidFill>
                  <a:srgbClr val="2E2E2E"/>
                </a:solidFill>
                <a:cs typeface="Akrobat"/>
              </a:rPr>
              <a:t>S</a:t>
            </a:r>
            <a:r>
              <a:rPr sz="2400" b="0" spc="-55" dirty="0">
                <a:solidFill>
                  <a:srgbClr val="2E2E2E"/>
                </a:solidFill>
                <a:cs typeface="Akrobat"/>
              </a:rPr>
              <a:t>t</a:t>
            </a:r>
            <a:r>
              <a:rPr sz="2400" b="0" spc="-50" dirty="0">
                <a:solidFill>
                  <a:srgbClr val="2E2E2E"/>
                </a:solidFill>
                <a:cs typeface="Akrobat"/>
              </a:rPr>
              <a:t>rateg</a:t>
            </a:r>
            <a:r>
              <a:rPr sz="2400" b="0" dirty="0">
                <a:solidFill>
                  <a:srgbClr val="2E2E2E"/>
                </a:solidFill>
                <a:cs typeface="Akrobat"/>
              </a:rPr>
              <a:t>y</a:t>
            </a:r>
            <a:r>
              <a:rPr sz="2400" b="0" spc="-100" dirty="0">
                <a:solidFill>
                  <a:srgbClr val="2E2E2E"/>
                </a:solidFill>
                <a:cs typeface="Akrobat"/>
              </a:rPr>
              <a:t> </a:t>
            </a:r>
            <a:r>
              <a:rPr sz="2400" b="0" spc="-50" dirty="0">
                <a:solidFill>
                  <a:srgbClr val="2E2E2E"/>
                </a:solidFill>
                <a:cs typeface="Akrobat"/>
              </a:rPr>
              <a:t>chair</a:t>
            </a:r>
            <a:r>
              <a:rPr sz="2400" b="0" spc="-55" dirty="0">
                <a:solidFill>
                  <a:srgbClr val="2E2E2E"/>
                </a:solidFill>
                <a:cs typeface="Akrobat"/>
              </a:rPr>
              <a:t>e</a:t>
            </a:r>
            <a:r>
              <a:rPr sz="2400" b="0" dirty="0">
                <a:solidFill>
                  <a:srgbClr val="2E2E2E"/>
                </a:solidFill>
                <a:cs typeface="Akrobat"/>
              </a:rPr>
              <a:t>d</a:t>
            </a:r>
            <a:r>
              <a:rPr sz="2400" b="0" spc="-100" dirty="0">
                <a:solidFill>
                  <a:srgbClr val="2E2E2E"/>
                </a:solidFill>
                <a:cs typeface="Akrobat"/>
              </a:rPr>
              <a:t> </a:t>
            </a:r>
            <a:r>
              <a:rPr sz="2400" b="0" spc="-50" dirty="0">
                <a:solidFill>
                  <a:srgbClr val="2E2E2E"/>
                </a:solidFill>
                <a:cs typeface="Akrobat"/>
              </a:rPr>
              <a:t>b</a:t>
            </a:r>
            <a:r>
              <a:rPr sz="2400" b="0" dirty="0">
                <a:solidFill>
                  <a:srgbClr val="2E2E2E"/>
                </a:solidFill>
                <a:cs typeface="Akrobat"/>
              </a:rPr>
              <a:t>y</a:t>
            </a:r>
            <a:r>
              <a:rPr sz="2400" b="0" spc="-105" dirty="0">
                <a:solidFill>
                  <a:srgbClr val="2E2E2E"/>
                </a:solidFill>
                <a:cs typeface="Akrobat"/>
              </a:rPr>
              <a:t> </a:t>
            </a:r>
            <a:r>
              <a:rPr sz="2400" b="0" spc="-50" dirty="0">
                <a:solidFill>
                  <a:srgbClr val="2E2E2E"/>
                </a:solidFill>
                <a:cs typeface="Akrobat"/>
              </a:rPr>
              <a:t>Pro</a:t>
            </a:r>
            <a:r>
              <a:rPr sz="2400" b="0" spc="-55" dirty="0">
                <a:solidFill>
                  <a:srgbClr val="2E2E2E"/>
                </a:solidFill>
                <a:cs typeface="Akrobat"/>
              </a:rPr>
              <a:t>f</a:t>
            </a:r>
            <a:r>
              <a:rPr sz="2400" b="0" spc="-50" dirty="0">
                <a:solidFill>
                  <a:srgbClr val="2E2E2E"/>
                </a:solidFill>
                <a:cs typeface="Akrobat"/>
              </a:rPr>
              <a:t>esso</a:t>
            </a:r>
            <a:r>
              <a:rPr sz="2400" b="0" dirty="0">
                <a:solidFill>
                  <a:srgbClr val="2E2E2E"/>
                </a:solidFill>
                <a:cs typeface="Akrobat"/>
              </a:rPr>
              <a:t>r</a:t>
            </a:r>
            <a:r>
              <a:rPr sz="2400" b="0" spc="-100" dirty="0">
                <a:solidFill>
                  <a:srgbClr val="2E2E2E"/>
                </a:solidFill>
                <a:cs typeface="Akrobat"/>
              </a:rPr>
              <a:t> </a:t>
            </a:r>
            <a:r>
              <a:rPr sz="2400" b="0" spc="-50" dirty="0">
                <a:solidFill>
                  <a:srgbClr val="2E2E2E"/>
                </a:solidFill>
                <a:cs typeface="Akrobat"/>
              </a:rPr>
              <a:t>V</a:t>
            </a:r>
            <a:r>
              <a:rPr sz="2400" b="0" spc="-55" dirty="0">
                <a:solidFill>
                  <a:srgbClr val="2E2E2E"/>
                </a:solidFill>
                <a:cs typeface="Akrobat"/>
              </a:rPr>
              <a:t>l</a:t>
            </a:r>
            <a:r>
              <a:rPr sz="2400" b="0" spc="-50" dirty="0">
                <a:solidFill>
                  <a:srgbClr val="2E2E2E"/>
                </a:solidFill>
                <a:cs typeface="Akrobat"/>
              </a:rPr>
              <a:t>ad</a:t>
            </a:r>
            <a:r>
              <a:rPr sz="2400" b="0" spc="-55" dirty="0">
                <a:solidFill>
                  <a:srgbClr val="2E2E2E"/>
                </a:solidFill>
                <a:cs typeface="Akrobat"/>
              </a:rPr>
              <a:t>i</a:t>
            </a:r>
            <a:r>
              <a:rPr sz="2400" b="0" spc="-50" dirty="0">
                <a:solidFill>
                  <a:srgbClr val="2E2E2E"/>
                </a:solidFill>
                <a:cs typeface="Akrobat"/>
              </a:rPr>
              <a:t>mi</a:t>
            </a:r>
            <a:r>
              <a:rPr sz="2400" b="0" dirty="0">
                <a:solidFill>
                  <a:srgbClr val="2E2E2E"/>
                </a:solidFill>
                <a:cs typeface="Akrobat"/>
              </a:rPr>
              <a:t>r</a:t>
            </a:r>
            <a:r>
              <a:rPr sz="2400" b="0" spc="-100" dirty="0">
                <a:solidFill>
                  <a:srgbClr val="2E2E2E"/>
                </a:solidFill>
                <a:cs typeface="Akrobat"/>
              </a:rPr>
              <a:t> </a:t>
            </a:r>
            <a:r>
              <a:rPr sz="2400" b="0" spc="-50" dirty="0">
                <a:solidFill>
                  <a:srgbClr val="2E2E2E"/>
                </a:solidFill>
                <a:cs typeface="Akrobat"/>
              </a:rPr>
              <a:t>L</a:t>
            </a:r>
            <a:r>
              <a:rPr sz="2400" b="0" dirty="0">
                <a:solidFill>
                  <a:srgbClr val="2E2E2E"/>
                </a:solidFill>
                <a:cs typeface="Akrobat"/>
              </a:rPr>
              <a:t>.</a:t>
            </a:r>
            <a:r>
              <a:rPr sz="2400" b="0" spc="-100" dirty="0">
                <a:solidFill>
                  <a:srgbClr val="2E2E2E"/>
                </a:solidFill>
                <a:cs typeface="Akrobat"/>
              </a:rPr>
              <a:t> </a:t>
            </a:r>
            <a:r>
              <a:rPr sz="2400" b="0" spc="-50" dirty="0">
                <a:solidFill>
                  <a:srgbClr val="2E2E2E"/>
                </a:solidFill>
                <a:cs typeface="Akrobat"/>
              </a:rPr>
              <a:t>Kvint</a:t>
            </a:r>
            <a:endParaRPr sz="2400" dirty="0">
              <a:cs typeface="Akrobat"/>
            </a:endParaRPr>
          </a:p>
          <a:p>
            <a:pPr marL="409575">
              <a:lnSpc>
                <a:spcPts val="2985"/>
              </a:lnSpc>
            </a:pPr>
            <a:r>
              <a:rPr sz="2400" b="0" spc="-50" dirty="0">
                <a:solidFill>
                  <a:srgbClr val="2E2E2E"/>
                </a:solidFill>
                <a:cs typeface="Akrobat"/>
              </a:rPr>
              <a:t>Depa</a:t>
            </a:r>
            <a:r>
              <a:rPr sz="2400" b="0" spc="-55" dirty="0">
                <a:solidFill>
                  <a:srgbClr val="2E2E2E"/>
                </a:solidFill>
                <a:cs typeface="Akrobat"/>
              </a:rPr>
              <a:t>r</a:t>
            </a:r>
            <a:r>
              <a:rPr sz="2400" b="0" spc="-50" dirty="0">
                <a:solidFill>
                  <a:srgbClr val="2E2E2E"/>
                </a:solidFill>
                <a:cs typeface="Akrobat"/>
              </a:rPr>
              <a:t>tmen</a:t>
            </a:r>
            <a:r>
              <a:rPr sz="2400" b="0" dirty="0">
                <a:solidFill>
                  <a:srgbClr val="2E2E2E"/>
                </a:solidFill>
                <a:cs typeface="Akrobat"/>
              </a:rPr>
              <a:t>t</a:t>
            </a:r>
            <a:r>
              <a:rPr sz="2400" b="0" spc="-100" dirty="0">
                <a:solidFill>
                  <a:srgbClr val="2E2E2E"/>
                </a:solidFill>
                <a:cs typeface="Akrobat"/>
              </a:rPr>
              <a:t> </a:t>
            </a:r>
            <a:r>
              <a:rPr sz="2400" b="0" spc="-50" dirty="0">
                <a:solidFill>
                  <a:srgbClr val="2E2E2E"/>
                </a:solidFill>
                <a:cs typeface="Akrobat"/>
              </a:rPr>
              <a:t>o</a:t>
            </a:r>
            <a:r>
              <a:rPr sz="2400" b="0" dirty="0">
                <a:solidFill>
                  <a:srgbClr val="2E2E2E"/>
                </a:solidFill>
                <a:cs typeface="Akrobat"/>
              </a:rPr>
              <a:t>f</a:t>
            </a:r>
            <a:r>
              <a:rPr sz="2400" b="0" spc="-105" dirty="0">
                <a:solidFill>
                  <a:srgbClr val="2E2E2E"/>
                </a:solidFill>
                <a:cs typeface="Akrobat"/>
              </a:rPr>
              <a:t> </a:t>
            </a:r>
            <a:r>
              <a:rPr sz="2400" b="0" spc="-50" dirty="0">
                <a:solidFill>
                  <a:srgbClr val="2E2E2E"/>
                </a:solidFill>
                <a:cs typeface="Akrobat"/>
              </a:rPr>
              <a:t>Socia</a:t>
            </a:r>
            <a:r>
              <a:rPr sz="2400" b="0" dirty="0">
                <a:solidFill>
                  <a:srgbClr val="2E2E2E"/>
                </a:solidFill>
                <a:cs typeface="Akrobat"/>
              </a:rPr>
              <a:t>l</a:t>
            </a:r>
            <a:r>
              <a:rPr sz="2400" b="0" spc="-100" dirty="0">
                <a:solidFill>
                  <a:srgbClr val="2E2E2E"/>
                </a:solidFill>
                <a:cs typeface="Akrobat"/>
              </a:rPr>
              <a:t> </a:t>
            </a:r>
            <a:r>
              <a:rPr sz="2400" b="0" spc="-50" dirty="0">
                <a:solidFill>
                  <a:srgbClr val="2E2E2E"/>
                </a:solidFill>
                <a:cs typeface="Akrobat"/>
              </a:rPr>
              <a:t>Dis</a:t>
            </a:r>
            <a:r>
              <a:rPr sz="2400" b="0" spc="-55" dirty="0">
                <a:solidFill>
                  <a:srgbClr val="2E2E2E"/>
                </a:solidFill>
                <a:cs typeface="Akrobat"/>
              </a:rPr>
              <a:t>c</a:t>
            </a:r>
            <a:r>
              <a:rPr sz="2400" b="0" spc="-50" dirty="0">
                <a:solidFill>
                  <a:srgbClr val="2E2E2E"/>
                </a:solidFill>
                <a:cs typeface="Akrobat"/>
              </a:rPr>
              <a:t>ipline</a:t>
            </a:r>
            <a:r>
              <a:rPr sz="2400" b="0" dirty="0">
                <a:solidFill>
                  <a:srgbClr val="2E2E2E"/>
                </a:solidFill>
                <a:cs typeface="Akrobat"/>
              </a:rPr>
              <a:t>s</a:t>
            </a:r>
            <a:r>
              <a:rPr sz="2400" b="0" spc="-100" dirty="0">
                <a:solidFill>
                  <a:srgbClr val="2E2E2E"/>
                </a:solidFill>
                <a:cs typeface="Akrobat"/>
              </a:rPr>
              <a:t> </a:t>
            </a:r>
            <a:r>
              <a:rPr sz="2400" b="0" spc="-55" dirty="0">
                <a:solidFill>
                  <a:srgbClr val="2E2E2E"/>
                </a:solidFill>
                <a:cs typeface="Akrobat"/>
              </a:rPr>
              <a:t>a</a:t>
            </a:r>
            <a:r>
              <a:rPr sz="2400" b="0" spc="-50" dirty="0">
                <a:solidFill>
                  <a:srgbClr val="2E2E2E"/>
                </a:solidFill>
                <a:cs typeface="Akrobat"/>
              </a:rPr>
              <a:t>n</a:t>
            </a:r>
            <a:r>
              <a:rPr sz="2400" b="0" dirty="0">
                <a:solidFill>
                  <a:srgbClr val="2E2E2E"/>
                </a:solidFill>
                <a:cs typeface="Akrobat"/>
              </a:rPr>
              <a:t>d</a:t>
            </a:r>
            <a:r>
              <a:rPr sz="2400" b="0" spc="-100" dirty="0">
                <a:solidFill>
                  <a:srgbClr val="2E2E2E"/>
                </a:solidFill>
                <a:cs typeface="Akrobat"/>
              </a:rPr>
              <a:t> </a:t>
            </a:r>
            <a:r>
              <a:rPr sz="2400" b="0" spc="-50" dirty="0">
                <a:solidFill>
                  <a:srgbClr val="2E2E2E"/>
                </a:solidFill>
                <a:cs typeface="Akrobat"/>
              </a:rPr>
              <a:t>Humani</a:t>
            </a:r>
            <a:r>
              <a:rPr sz="2400" b="0" spc="-55" dirty="0">
                <a:solidFill>
                  <a:srgbClr val="2E2E2E"/>
                </a:solidFill>
                <a:cs typeface="Akrobat"/>
              </a:rPr>
              <a:t>t</a:t>
            </a:r>
            <a:r>
              <a:rPr sz="2400" b="0" spc="-50" dirty="0">
                <a:solidFill>
                  <a:srgbClr val="2E2E2E"/>
                </a:solidFill>
                <a:cs typeface="Akrobat"/>
              </a:rPr>
              <a:t>ie</a:t>
            </a:r>
            <a:r>
              <a:rPr sz="2400" b="0" dirty="0">
                <a:solidFill>
                  <a:srgbClr val="2E2E2E"/>
                </a:solidFill>
                <a:cs typeface="Akrobat"/>
              </a:rPr>
              <a:t>s</a:t>
            </a:r>
            <a:r>
              <a:rPr sz="2400" b="0" spc="-105" dirty="0">
                <a:solidFill>
                  <a:srgbClr val="2E2E2E"/>
                </a:solidFill>
                <a:cs typeface="Akrobat"/>
              </a:rPr>
              <a:t> </a:t>
            </a:r>
            <a:r>
              <a:rPr sz="2400" b="0" spc="-50" dirty="0">
                <a:solidFill>
                  <a:srgbClr val="2E2E2E"/>
                </a:solidFill>
                <a:cs typeface="Akrobat"/>
              </a:rPr>
              <a:t>ch</a:t>
            </a:r>
            <a:r>
              <a:rPr sz="2400" b="0" spc="-55" dirty="0">
                <a:solidFill>
                  <a:srgbClr val="2E2E2E"/>
                </a:solidFill>
                <a:cs typeface="Akrobat"/>
              </a:rPr>
              <a:t>a</a:t>
            </a:r>
            <a:r>
              <a:rPr sz="2400" b="0" spc="-50" dirty="0">
                <a:solidFill>
                  <a:srgbClr val="2E2E2E"/>
                </a:solidFill>
                <a:cs typeface="Akrobat"/>
              </a:rPr>
              <a:t>ire</a:t>
            </a:r>
            <a:r>
              <a:rPr sz="2400" b="0" dirty="0">
                <a:solidFill>
                  <a:srgbClr val="2E2E2E"/>
                </a:solidFill>
                <a:cs typeface="Akrobat"/>
              </a:rPr>
              <a:t>d</a:t>
            </a:r>
            <a:r>
              <a:rPr sz="2400" b="0" spc="-105" dirty="0">
                <a:solidFill>
                  <a:srgbClr val="2E2E2E"/>
                </a:solidFill>
                <a:cs typeface="Akrobat"/>
              </a:rPr>
              <a:t> </a:t>
            </a:r>
            <a:r>
              <a:rPr sz="2400" b="0" spc="-50" dirty="0">
                <a:solidFill>
                  <a:srgbClr val="2E2E2E"/>
                </a:solidFill>
                <a:cs typeface="Akrobat"/>
              </a:rPr>
              <a:t>b</a:t>
            </a:r>
            <a:r>
              <a:rPr sz="2400" b="0" dirty="0">
                <a:solidFill>
                  <a:srgbClr val="2E2E2E"/>
                </a:solidFill>
                <a:cs typeface="Akrobat"/>
              </a:rPr>
              <a:t>y</a:t>
            </a:r>
            <a:r>
              <a:rPr sz="2400" b="0" spc="-100" dirty="0">
                <a:solidFill>
                  <a:srgbClr val="2E2E2E"/>
                </a:solidFill>
                <a:cs typeface="Akrobat"/>
              </a:rPr>
              <a:t> </a:t>
            </a:r>
            <a:r>
              <a:rPr sz="2400" b="0" spc="-50" dirty="0">
                <a:solidFill>
                  <a:srgbClr val="2E2E2E"/>
                </a:solidFill>
                <a:cs typeface="Akrobat"/>
              </a:rPr>
              <a:t>Profes</a:t>
            </a:r>
            <a:r>
              <a:rPr sz="2400" b="0" spc="-55" dirty="0">
                <a:solidFill>
                  <a:srgbClr val="2E2E2E"/>
                </a:solidFill>
                <a:cs typeface="Akrobat"/>
              </a:rPr>
              <a:t>s</a:t>
            </a:r>
            <a:r>
              <a:rPr sz="2400" b="0" spc="-50" dirty="0">
                <a:solidFill>
                  <a:srgbClr val="2E2E2E"/>
                </a:solidFill>
                <a:cs typeface="Akrobat"/>
              </a:rPr>
              <a:t>o</a:t>
            </a:r>
            <a:r>
              <a:rPr sz="2400" b="0" dirty="0">
                <a:solidFill>
                  <a:srgbClr val="2E2E2E"/>
                </a:solidFill>
                <a:cs typeface="Akrobat"/>
              </a:rPr>
              <a:t>r</a:t>
            </a:r>
            <a:r>
              <a:rPr sz="2400" b="0" spc="-100" dirty="0">
                <a:solidFill>
                  <a:srgbClr val="2E2E2E"/>
                </a:solidFill>
                <a:cs typeface="Akrobat"/>
              </a:rPr>
              <a:t> </a:t>
            </a:r>
            <a:r>
              <a:rPr sz="2400" b="0" spc="-50" dirty="0">
                <a:solidFill>
                  <a:srgbClr val="2E2E2E"/>
                </a:solidFill>
                <a:cs typeface="Akrobat"/>
              </a:rPr>
              <a:t>Vikto</a:t>
            </a:r>
            <a:r>
              <a:rPr sz="2400" b="0" dirty="0">
                <a:solidFill>
                  <a:srgbClr val="2E2E2E"/>
                </a:solidFill>
                <a:cs typeface="Akrobat"/>
              </a:rPr>
              <a:t>r</a:t>
            </a:r>
            <a:r>
              <a:rPr sz="2400" b="0" spc="-105" dirty="0">
                <a:solidFill>
                  <a:srgbClr val="2E2E2E"/>
                </a:solidFill>
                <a:cs typeface="Akrobat"/>
              </a:rPr>
              <a:t> </a:t>
            </a:r>
            <a:r>
              <a:rPr sz="2400" b="0" spc="-55" dirty="0">
                <a:solidFill>
                  <a:srgbClr val="2E2E2E"/>
                </a:solidFill>
                <a:cs typeface="Akrobat"/>
              </a:rPr>
              <a:t>B</a:t>
            </a:r>
            <a:r>
              <a:rPr sz="2400" b="0" spc="-50" dirty="0">
                <a:solidFill>
                  <a:srgbClr val="2E2E2E"/>
                </a:solidFill>
                <a:cs typeface="Akrobat"/>
              </a:rPr>
              <a:t>.Kuvaldin</a:t>
            </a:r>
            <a:endParaRPr sz="2400" dirty="0">
              <a:cs typeface="Akrobat"/>
            </a:endParaRPr>
          </a:p>
        </p:txBody>
      </p:sp>
      <p:sp>
        <p:nvSpPr>
          <p:cNvPr id="9" name="Заголовок 1"/>
          <p:cNvSpPr>
            <a:spLocks noGrp="1"/>
          </p:cNvSpPr>
          <p:nvPr>
            <p:ph type="title"/>
          </p:nvPr>
        </p:nvSpPr>
        <p:spPr>
          <a:xfrm>
            <a:off x="1473413" y="497054"/>
            <a:ext cx="13309173" cy="507831"/>
          </a:xfrm>
        </p:spPr>
        <p:txBody>
          <a:bodyPr/>
          <a:lstStyle/>
          <a:p>
            <a:r>
              <a:rPr lang="en-US" dirty="0">
                <a:latin typeface="+mj-lt"/>
              </a:rPr>
              <a:t>The main </a:t>
            </a:r>
            <a:r>
              <a:rPr lang="en-US" dirty="0" smtClean="0">
                <a:latin typeface="+mj-lt"/>
              </a:rPr>
              <a:t>stages</a:t>
            </a:r>
            <a:r>
              <a:rPr lang="ru-RU" dirty="0" smtClean="0">
                <a:latin typeface="+mj-lt"/>
              </a:rPr>
              <a:t> </a:t>
            </a:r>
            <a:r>
              <a:rPr lang="en-US" dirty="0" smtClean="0">
                <a:latin typeface="+mj-lt"/>
              </a:rPr>
              <a:t>of </a:t>
            </a:r>
            <a:r>
              <a:rPr lang="en-US" dirty="0">
                <a:latin typeface="+mj-lt"/>
              </a:rPr>
              <a:t>development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4" name="object 4"/>
          <p:cNvSpPr txBox="1"/>
          <p:nvPr/>
        </p:nvSpPr>
        <p:spPr>
          <a:xfrm>
            <a:off x="778309" y="2057400"/>
            <a:ext cx="15045891" cy="6873677"/>
          </a:xfrm>
          <a:prstGeom prst="rect">
            <a:avLst/>
          </a:prstGeom>
        </p:spPr>
        <p:txBody>
          <a:bodyPr vert="horz" wrap="square" lIns="0" tIns="0" rIns="0" bIns="0" rtlCol="0">
            <a:spAutoFit/>
          </a:bodyPr>
          <a:lstStyle/>
          <a:p>
            <a:pPr marL="12700" marR="245110"/>
            <a:r>
              <a:rPr sz="2800" b="0" dirty="0">
                <a:solidFill>
                  <a:srgbClr val="2F2F2F"/>
                </a:solidFill>
                <a:cs typeface="Akrobat"/>
              </a:rPr>
              <a:t>The opportunity to communicate with well-known politicians and researchers, personalities of literature and arts, representatives of various regions helps MSE students be better conversant with problems of the modern world and acquire a broader world outlook.</a:t>
            </a:r>
            <a:endParaRPr sz="2800" dirty="0">
              <a:cs typeface="Akrobat"/>
            </a:endParaRPr>
          </a:p>
          <a:p>
            <a:pPr>
              <a:spcBef>
                <a:spcPts val="39"/>
              </a:spcBef>
            </a:pPr>
            <a:endParaRPr sz="2800" dirty="0"/>
          </a:p>
          <a:p>
            <a:pPr marL="12700" marR="6350"/>
            <a:r>
              <a:rPr sz="2800" b="0" dirty="0">
                <a:solidFill>
                  <a:srgbClr val="2F2F2F"/>
                </a:solidFill>
                <a:cs typeface="Akrobat"/>
              </a:rPr>
              <a:t>Over the years of MSE existence its guests were: USSR President Mikhail Gorbachev, US President George Bush, Sr., US Under Secretary of State for Economic, Energy, and Agricultural Affairs Robert D. Hormats; the 2006 Nobel Prize Winner in Economics, Professor of the Columbia University Edmund Phelps; Director of the A.S. Pushkin State Museum of Fine Arts, Academician of Russian Academy of Arts, Irina Antonova; Rector of the Middle Tennessee State University, Dr. Sidney A. McFhee; representatives of UN Food and Agriculture Organization (FAO) Headquarters; Rector of the University Carlos III in Madrid Prof. Daniel Pena Sanchez de Rivera; Head of CEOs’ International organization Sir Freser Morrison; Russian ice hockey player, champion of the USSR, World and Olympic Games, Senator Vyacheslav A. Fetisov, former Vice President of RF Chamber of Commerce and Industry Alexander M. Rybakov; popular film actor Hugh Grant, gorier Foreign Minister of the Italian Republic, former Vice-President of the European Commission Franco Frattini as well as other renowned public figures, scientists and politicians.</a:t>
            </a:r>
            <a:endParaRPr sz="2800" dirty="0">
              <a:cs typeface="Akrobat"/>
            </a:endParaRPr>
          </a:p>
        </p:txBody>
      </p:sp>
      <p:sp>
        <p:nvSpPr>
          <p:cNvPr id="5" name="Заголовок 1"/>
          <p:cNvSpPr>
            <a:spLocks noGrp="1"/>
          </p:cNvSpPr>
          <p:nvPr>
            <p:ph type="title"/>
          </p:nvPr>
        </p:nvSpPr>
        <p:spPr>
          <a:xfrm>
            <a:off x="1473413" y="497054"/>
            <a:ext cx="13309173" cy="507831"/>
          </a:xfrm>
        </p:spPr>
        <p:txBody>
          <a:bodyPr/>
          <a:lstStyle/>
          <a:p>
            <a:r>
              <a:rPr lang="en-US" dirty="0">
                <a:latin typeface="+mj-lt"/>
              </a:rPr>
              <a:t>Our Guests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
        <p:nvSpPr>
          <p:cNvPr id="4" name="object 4"/>
          <p:cNvSpPr txBox="1"/>
          <p:nvPr/>
        </p:nvSpPr>
        <p:spPr>
          <a:xfrm>
            <a:off x="778309" y="2375508"/>
            <a:ext cx="12804772" cy="3916457"/>
          </a:xfrm>
          <a:prstGeom prst="rect">
            <a:avLst/>
          </a:prstGeom>
        </p:spPr>
        <p:txBody>
          <a:bodyPr vert="horz" wrap="square" lIns="0" tIns="0" rIns="0" bIns="0" rtlCol="0">
            <a:spAutoFit/>
          </a:bodyPr>
          <a:lstStyle/>
          <a:p>
            <a:pPr marL="12700"/>
            <a:r>
              <a:rPr sz="2800" b="0" dirty="0">
                <a:solidFill>
                  <a:srgbClr val="2F2F2F"/>
                </a:solidFill>
                <a:cs typeface="Akrobat"/>
              </a:rPr>
              <a:t>The study in MSE MSU is paid</a:t>
            </a:r>
            <a:endParaRPr sz="2800" dirty="0">
              <a:cs typeface="Akrobat"/>
            </a:endParaRPr>
          </a:p>
          <a:p>
            <a:pPr marL="12700"/>
            <a:r>
              <a:rPr sz="2800" b="0" dirty="0">
                <a:solidFill>
                  <a:srgbClr val="2F2F2F"/>
                </a:solidFill>
                <a:cs typeface="Akrobat"/>
              </a:rPr>
              <a:t>(Payments for accommodation and healthcare services are not included in tuition cost)</a:t>
            </a:r>
            <a:endParaRPr sz="2800" dirty="0">
              <a:cs typeface="Akrobat"/>
            </a:endParaRPr>
          </a:p>
          <a:p>
            <a:pPr>
              <a:spcBef>
                <a:spcPts val="60"/>
              </a:spcBef>
            </a:pPr>
            <a:endParaRPr sz="2800" dirty="0"/>
          </a:p>
          <a:p>
            <a:pPr marL="12700"/>
            <a:r>
              <a:rPr sz="2800" b="0" dirty="0">
                <a:solidFill>
                  <a:srgbClr val="2F2F2F"/>
                </a:solidFill>
                <a:cs typeface="Akrobat"/>
              </a:rPr>
              <a:t>The best students may count with grants from sponsors</a:t>
            </a:r>
            <a:endParaRPr sz="2800" dirty="0">
              <a:cs typeface="Akrobat"/>
            </a:endParaRPr>
          </a:p>
          <a:p>
            <a:pPr>
              <a:spcBef>
                <a:spcPts val="60"/>
              </a:spcBef>
            </a:pPr>
            <a:endParaRPr sz="2800" dirty="0"/>
          </a:p>
          <a:p>
            <a:pPr marL="12700"/>
            <a:r>
              <a:rPr sz="2800" b="0" dirty="0">
                <a:solidFill>
                  <a:srgbClr val="2F2F2F"/>
                </a:solidFill>
                <a:cs typeface="Akrobat"/>
              </a:rPr>
              <a:t>MSE MSU has paid Preparatory Courses (for secondary school children and Bachelors)</a:t>
            </a:r>
            <a:endParaRPr sz="2800" dirty="0">
              <a:cs typeface="Akrobat"/>
            </a:endParaRPr>
          </a:p>
          <a:p>
            <a:pPr>
              <a:spcBef>
                <a:spcPts val="59"/>
              </a:spcBef>
            </a:pPr>
            <a:endParaRPr sz="2800" dirty="0"/>
          </a:p>
          <a:p>
            <a:pPr marL="12700"/>
            <a:r>
              <a:rPr sz="2800" b="0" dirty="0">
                <a:solidFill>
                  <a:srgbClr val="2F2F2F"/>
                </a:solidFill>
                <a:cs typeface="Akrobat"/>
              </a:rPr>
              <a:t>The aim of the Courses is to prepare the students to access MSE MSU Bachelor’s and Master’s</a:t>
            </a:r>
            <a:endParaRPr sz="2800" dirty="0">
              <a:cs typeface="Akrobat"/>
            </a:endParaRPr>
          </a:p>
        </p:txBody>
      </p:sp>
      <p:sp>
        <p:nvSpPr>
          <p:cNvPr id="5" name="object 5"/>
          <p:cNvSpPr/>
          <p:nvPr/>
        </p:nvSpPr>
        <p:spPr>
          <a:xfrm>
            <a:off x="12667412" y="8976983"/>
            <a:ext cx="3589020" cy="167005"/>
          </a:xfrm>
          <a:custGeom>
            <a:avLst/>
            <a:gdLst/>
            <a:ahLst/>
            <a:cxnLst/>
            <a:rect l="l" t="t" r="r" b="b"/>
            <a:pathLst>
              <a:path w="3589019" h="167004">
                <a:moveTo>
                  <a:pt x="3588586" y="0"/>
                </a:moveTo>
                <a:lnTo>
                  <a:pt x="0" y="0"/>
                </a:lnTo>
                <a:lnTo>
                  <a:pt x="0" y="167016"/>
                </a:lnTo>
                <a:lnTo>
                  <a:pt x="3588586" y="167016"/>
                </a:lnTo>
                <a:lnTo>
                  <a:pt x="3588586" y="0"/>
                </a:lnTo>
              </a:path>
            </a:pathLst>
          </a:custGeom>
          <a:solidFill>
            <a:srgbClr val="CCCCCC"/>
          </a:solidFill>
        </p:spPr>
        <p:txBody>
          <a:bodyPr wrap="square" lIns="0" tIns="0" rIns="0" bIns="0" rtlCol="0">
            <a:spAutoFit/>
          </a:bodyPr>
          <a:lstStyle/>
          <a:p>
            <a:endParaRPr/>
          </a:p>
        </p:txBody>
      </p:sp>
      <p:sp>
        <p:nvSpPr>
          <p:cNvPr id="6" name="object 6"/>
          <p:cNvSpPr/>
          <p:nvPr/>
        </p:nvSpPr>
        <p:spPr>
          <a:xfrm>
            <a:off x="12667412" y="8876653"/>
            <a:ext cx="915669" cy="100330"/>
          </a:xfrm>
          <a:custGeom>
            <a:avLst/>
            <a:gdLst/>
            <a:ahLst/>
            <a:cxnLst/>
            <a:rect l="l" t="t" r="r" b="b"/>
            <a:pathLst>
              <a:path w="915669" h="100329">
                <a:moveTo>
                  <a:pt x="0" y="100329"/>
                </a:moveTo>
                <a:lnTo>
                  <a:pt x="915149" y="100329"/>
                </a:lnTo>
                <a:lnTo>
                  <a:pt x="915149" y="0"/>
                </a:lnTo>
                <a:lnTo>
                  <a:pt x="0" y="0"/>
                </a:lnTo>
                <a:lnTo>
                  <a:pt x="0" y="100329"/>
                </a:lnTo>
                <a:close/>
              </a:path>
            </a:pathLst>
          </a:custGeom>
          <a:solidFill>
            <a:srgbClr val="CCCCCC"/>
          </a:solidFill>
        </p:spPr>
        <p:txBody>
          <a:bodyPr wrap="square" lIns="0" tIns="0" rIns="0" bIns="0" rtlCol="0">
            <a:spAutoFit/>
          </a:bodyPr>
          <a:lstStyle/>
          <a:p>
            <a:endParaRPr/>
          </a:p>
        </p:txBody>
      </p:sp>
      <p:sp>
        <p:nvSpPr>
          <p:cNvPr id="7" name="object 7"/>
          <p:cNvSpPr/>
          <p:nvPr/>
        </p:nvSpPr>
        <p:spPr>
          <a:xfrm>
            <a:off x="12667412" y="8815693"/>
            <a:ext cx="543560" cy="60960"/>
          </a:xfrm>
          <a:custGeom>
            <a:avLst/>
            <a:gdLst/>
            <a:ahLst/>
            <a:cxnLst/>
            <a:rect l="l" t="t" r="r" b="b"/>
            <a:pathLst>
              <a:path w="543559" h="60959">
                <a:moveTo>
                  <a:pt x="0" y="60959"/>
                </a:moveTo>
                <a:lnTo>
                  <a:pt x="543369" y="60959"/>
                </a:lnTo>
                <a:lnTo>
                  <a:pt x="543369" y="0"/>
                </a:lnTo>
                <a:lnTo>
                  <a:pt x="0" y="0"/>
                </a:lnTo>
                <a:lnTo>
                  <a:pt x="0" y="60959"/>
                </a:lnTo>
                <a:close/>
              </a:path>
            </a:pathLst>
          </a:custGeom>
          <a:solidFill>
            <a:srgbClr val="CCCCCC"/>
          </a:solidFill>
        </p:spPr>
        <p:txBody>
          <a:bodyPr wrap="square" lIns="0" tIns="0" rIns="0" bIns="0" rtlCol="0">
            <a:spAutoFit/>
          </a:bodyPr>
          <a:lstStyle/>
          <a:p>
            <a:endParaRPr/>
          </a:p>
        </p:txBody>
      </p:sp>
      <p:sp>
        <p:nvSpPr>
          <p:cNvPr id="8" name="object 8"/>
          <p:cNvSpPr/>
          <p:nvPr/>
        </p:nvSpPr>
        <p:spPr>
          <a:xfrm>
            <a:off x="12667412" y="8739493"/>
            <a:ext cx="113030" cy="76200"/>
          </a:xfrm>
          <a:custGeom>
            <a:avLst/>
            <a:gdLst/>
            <a:ahLst/>
            <a:cxnLst/>
            <a:rect l="l" t="t" r="r" b="b"/>
            <a:pathLst>
              <a:path w="113029" h="76200">
                <a:moveTo>
                  <a:pt x="0" y="76199"/>
                </a:moveTo>
                <a:lnTo>
                  <a:pt x="112814" y="76199"/>
                </a:lnTo>
                <a:lnTo>
                  <a:pt x="112814" y="0"/>
                </a:lnTo>
                <a:lnTo>
                  <a:pt x="0" y="0"/>
                </a:lnTo>
                <a:lnTo>
                  <a:pt x="0" y="76199"/>
                </a:lnTo>
                <a:close/>
              </a:path>
            </a:pathLst>
          </a:custGeom>
          <a:solidFill>
            <a:srgbClr val="CCCCCC"/>
          </a:solidFill>
        </p:spPr>
        <p:txBody>
          <a:bodyPr wrap="square" lIns="0" tIns="0" rIns="0" bIns="0" rtlCol="0">
            <a:spAutoFit/>
          </a:bodyPr>
          <a:lstStyle/>
          <a:p>
            <a:endParaRPr/>
          </a:p>
        </p:txBody>
      </p:sp>
      <p:sp>
        <p:nvSpPr>
          <p:cNvPr id="9" name="object 9"/>
          <p:cNvSpPr/>
          <p:nvPr/>
        </p:nvSpPr>
        <p:spPr>
          <a:xfrm>
            <a:off x="14196848" y="8801736"/>
            <a:ext cx="175895" cy="175895"/>
          </a:xfrm>
          <a:custGeom>
            <a:avLst/>
            <a:gdLst/>
            <a:ahLst/>
            <a:cxnLst/>
            <a:rect l="l" t="t" r="r" b="b"/>
            <a:pathLst>
              <a:path w="175894" h="175895">
                <a:moveTo>
                  <a:pt x="175501" y="0"/>
                </a:moveTo>
                <a:lnTo>
                  <a:pt x="0" y="0"/>
                </a:lnTo>
                <a:lnTo>
                  <a:pt x="0" y="175526"/>
                </a:lnTo>
                <a:lnTo>
                  <a:pt x="175501" y="175526"/>
                </a:lnTo>
                <a:lnTo>
                  <a:pt x="175501" y="0"/>
                </a:lnTo>
                <a:close/>
              </a:path>
            </a:pathLst>
          </a:custGeom>
          <a:solidFill>
            <a:srgbClr val="CCCCCC"/>
          </a:solidFill>
        </p:spPr>
        <p:txBody>
          <a:bodyPr wrap="square" lIns="0" tIns="0" rIns="0" bIns="0" rtlCol="0">
            <a:spAutoFit/>
          </a:bodyPr>
          <a:lstStyle/>
          <a:p>
            <a:endParaRPr/>
          </a:p>
        </p:txBody>
      </p:sp>
      <p:sp>
        <p:nvSpPr>
          <p:cNvPr id="10" name="object 10"/>
          <p:cNvSpPr/>
          <p:nvPr/>
        </p:nvSpPr>
        <p:spPr>
          <a:xfrm>
            <a:off x="14496149" y="8124775"/>
            <a:ext cx="1357630" cy="852805"/>
          </a:xfrm>
          <a:custGeom>
            <a:avLst/>
            <a:gdLst/>
            <a:ahLst/>
            <a:cxnLst/>
            <a:rect l="l" t="t" r="r" b="b"/>
            <a:pathLst>
              <a:path w="1357630" h="852804">
                <a:moveTo>
                  <a:pt x="1357071" y="0"/>
                </a:moveTo>
                <a:lnTo>
                  <a:pt x="0" y="0"/>
                </a:lnTo>
                <a:lnTo>
                  <a:pt x="0" y="852487"/>
                </a:lnTo>
                <a:lnTo>
                  <a:pt x="1357071" y="852487"/>
                </a:lnTo>
                <a:lnTo>
                  <a:pt x="1357071" y="0"/>
                </a:lnTo>
                <a:close/>
              </a:path>
            </a:pathLst>
          </a:custGeom>
          <a:solidFill>
            <a:srgbClr val="CCCCCC"/>
          </a:solidFill>
        </p:spPr>
        <p:txBody>
          <a:bodyPr wrap="square" lIns="0" tIns="0" rIns="0" bIns="0" rtlCol="0">
            <a:spAutoFit/>
          </a:bodyPr>
          <a:lstStyle/>
          <a:p>
            <a:endParaRPr/>
          </a:p>
        </p:txBody>
      </p:sp>
      <p:sp>
        <p:nvSpPr>
          <p:cNvPr id="11" name="object 11"/>
          <p:cNvSpPr/>
          <p:nvPr/>
        </p:nvSpPr>
        <p:spPr>
          <a:xfrm>
            <a:off x="15977020" y="8801736"/>
            <a:ext cx="175895" cy="175895"/>
          </a:xfrm>
          <a:custGeom>
            <a:avLst/>
            <a:gdLst/>
            <a:ahLst/>
            <a:cxnLst/>
            <a:rect l="l" t="t" r="r" b="b"/>
            <a:pathLst>
              <a:path w="175894" h="175895">
                <a:moveTo>
                  <a:pt x="175501" y="0"/>
                </a:moveTo>
                <a:lnTo>
                  <a:pt x="0" y="0"/>
                </a:lnTo>
                <a:lnTo>
                  <a:pt x="0" y="175526"/>
                </a:lnTo>
                <a:lnTo>
                  <a:pt x="175501" y="175526"/>
                </a:lnTo>
                <a:lnTo>
                  <a:pt x="175501" y="0"/>
                </a:lnTo>
                <a:close/>
              </a:path>
            </a:pathLst>
          </a:custGeom>
          <a:solidFill>
            <a:srgbClr val="CCCCCC"/>
          </a:solidFill>
        </p:spPr>
        <p:txBody>
          <a:bodyPr wrap="square" lIns="0" tIns="0" rIns="0" bIns="0" rtlCol="0">
            <a:spAutoFit/>
          </a:bodyPr>
          <a:lstStyle/>
          <a:p>
            <a:endParaRPr/>
          </a:p>
        </p:txBody>
      </p:sp>
      <p:sp>
        <p:nvSpPr>
          <p:cNvPr id="12" name="object 12"/>
          <p:cNvSpPr/>
          <p:nvPr/>
        </p:nvSpPr>
        <p:spPr>
          <a:xfrm>
            <a:off x="13298399" y="8711896"/>
            <a:ext cx="250825" cy="165100"/>
          </a:xfrm>
          <a:custGeom>
            <a:avLst/>
            <a:gdLst/>
            <a:ahLst/>
            <a:cxnLst/>
            <a:rect l="l" t="t" r="r" b="b"/>
            <a:pathLst>
              <a:path w="250825" h="165100">
                <a:moveTo>
                  <a:pt x="250736" y="0"/>
                </a:moveTo>
                <a:lnTo>
                  <a:pt x="0" y="0"/>
                </a:lnTo>
                <a:lnTo>
                  <a:pt x="0" y="165061"/>
                </a:lnTo>
                <a:lnTo>
                  <a:pt x="250736" y="165061"/>
                </a:lnTo>
                <a:lnTo>
                  <a:pt x="250736" y="0"/>
                </a:lnTo>
                <a:close/>
              </a:path>
            </a:pathLst>
          </a:custGeom>
          <a:solidFill>
            <a:srgbClr val="CCCCCC"/>
          </a:solidFill>
        </p:spPr>
        <p:txBody>
          <a:bodyPr wrap="square" lIns="0" tIns="0" rIns="0" bIns="0" rtlCol="0">
            <a:spAutoFit/>
          </a:bodyPr>
          <a:lstStyle/>
          <a:p>
            <a:endParaRPr/>
          </a:p>
        </p:txBody>
      </p:sp>
      <p:sp>
        <p:nvSpPr>
          <p:cNvPr id="13" name="object 13"/>
          <p:cNvSpPr/>
          <p:nvPr/>
        </p:nvSpPr>
        <p:spPr>
          <a:xfrm>
            <a:off x="12837808" y="8375511"/>
            <a:ext cx="373380" cy="440055"/>
          </a:xfrm>
          <a:custGeom>
            <a:avLst/>
            <a:gdLst/>
            <a:ahLst/>
            <a:cxnLst/>
            <a:rect l="l" t="t" r="r" b="b"/>
            <a:pathLst>
              <a:path w="373380" h="440054">
                <a:moveTo>
                  <a:pt x="372973" y="0"/>
                </a:moveTo>
                <a:lnTo>
                  <a:pt x="0" y="0"/>
                </a:lnTo>
                <a:lnTo>
                  <a:pt x="0" y="439750"/>
                </a:lnTo>
                <a:lnTo>
                  <a:pt x="372973" y="439750"/>
                </a:lnTo>
                <a:lnTo>
                  <a:pt x="372973" y="0"/>
                </a:lnTo>
                <a:close/>
              </a:path>
            </a:pathLst>
          </a:custGeom>
          <a:solidFill>
            <a:srgbClr val="CCCCCC"/>
          </a:solidFill>
        </p:spPr>
        <p:txBody>
          <a:bodyPr wrap="square" lIns="0" tIns="0" rIns="0" bIns="0" rtlCol="0">
            <a:spAutoFit/>
          </a:bodyPr>
          <a:lstStyle/>
          <a:p>
            <a:endParaRPr/>
          </a:p>
        </p:txBody>
      </p:sp>
      <p:sp>
        <p:nvSpPr>
          <p:cNvPr id="14" name="object 14"/>
          <p:cNvSpPr/>
          <p:nvPr/>
        </p:nvSpPr>
        <p:spPr>
          <a:xfrm>
            <a:off x="14284605" y="8742973"/>
            <a:ext cx="0" cy="59055"/>
          </a:xfrm>
          <a:custGeom>
            <a:avLst/>
            <a:gdLst/>
            <a:ahLst/>
            <a:cxnLst/>
            <a:rect l="l" t="t" r="r" b="b"/>
            <a:pathLst>
              <a:path h="59054">
                <a:moveTo>
                  <a:pt x="0" y="0"/>
                </a:moveTo>
                <a:lnTo>
                  <a:pt x="0" y="58762"/>
                </a:lnTo>
              </a:path>
            </a:pathLst>
          </a:custGeom>
          <a:ln w="51409">
            <a:solidFill>
              <a:srgbClr val="CCCCCC"/>
            </a:solidFill>
          </a:ln>
        </p:spPr>
        <p:txBody>
          <a:bodyPr wrap="square" lIns="0" tIns="0" rIns="0" bIns="0" rtlCol="0">
            <a:spAutoFit/>
          </a:bodyPr>
          <a:lstStyle/>
          <a:p>
            <a:endParaRPr/>
          </a:p>
        </p:txBody>
      </p:sp>
      <p:sp>
        <p:nvSpPr>
          <p:cNvPr id="15" name="object 15"/>
          <p:cNvSpPr/>
          <p:nvPr/>
        </p:nvSpPr>
        <p:spPr>
          <a:xfrm>
            <a:off x="16064777" y="8742973"/>
            <a:ext cx="0" cy="59055"/>
          </a:xfrm>
          <a:custGeom>
            <a:avLst/>
            <a:gdLst/>
            <a:ahLst/>
            <a:cxnLst/>
            <a:rect l="l" t="t" r="r" b="b"/>
            <a:pathLst>
              <a:path h="59054">
                <a:moveTo>
                  <a:pt x="0" y="0"/>
                </a:moveTo>
                <a:lnTo>
                  <a:pt x="0" y="58762"/>
                </a:lnTo>
              </a:path>
            </a:pathLst>
          </a:custGeom>
          <a:ln w="51409">
            <a:solidFill>
              <a:srgbClr val="CCCCCC"/>
            </a:solidFill>
          </a:ln>
        </p:spPr>
        <p:txBody>
          <a:bodyPr wrap="square" lIns="0" tIns="0" rIns="0" bIns="0" rtlCol="0">
            <a:spAutoFit/>
          </a:bodyPr>
          <a:lstStyle/>
          <a:p>
            <a:endParaRPr/>
          </a:p>
        </p:txBody>
      </p:sp>
      <p:sp>
        <p:nvSpPr>
          <p:cNvPr id="16" name="object 16"/>
          <p:cNvSpPr/>
          <p:nvPr/>
        </p:nvSpPr>
        <p:spPr>
          <a:xfrm>
            <a:off x="13354291" y="8561452"/>
            <a:ext cx="139065" cy="150495"/>
          </a:xfrm>
          <a:custGeom>
            <a:avLst/>
            <a:gdLst/>
            <a:ahLst/>
            <a:cxnLst/>
            <a:rect l="l" t="t" r="r" b="b"/>
            <a:pathLst>
              <a:path w="139065" h="150495">
                <a:moveTo>
                  <a:pt x="138950" y="0"/>
                </a:moveTo>
                <a:lnTo>
                  <a:pt x="0" y="0"/>
                </a:lnTo>
                <a:lnTo>
                  <a:pt x="0" y="150444"/>
                </a:lnTo>
                <a:lnTo>
                  <a:pt x="138950" y="150444"/>
                </a:lnTo>
                <a:lnTo>
                  <a:pt x="138950" y="0"/>
                </a:lnTo>
                <a:close/>
              </a:path>
            </a:pathLst>
          </a:custGeom>
          <a:solidFill>
            <a:srgbClr val="CCCCCC"/>
          </a:solidFill>
        </p:spPr>
        <p:txBody>
          <a:bodyPr wrap="square" lIns="0" tIns="0" rIns="0" bIns="0" rtlCol="0">
            <a:spAutoFit/>
          </a:bodyPr>
          <a:lstStyle/>
          <a:p>
            <a:endParaRPr/>
          </a:p>
        </p:txBody>
      </p:sp>
      <p:sp>
        <p:nvSpPr>
          <p:cNvPr id="17" name="object 17"/>
          <p:cNvSpPr/>
          <p:nvPr/>
        </p:nvSpPr>
        <p:spPr>
          <a:xfrm>
            <a:off x="13390867" y="8462735"/>
            <a:ext cx="66040" cy="99060"/>
          </a:xfrm>
          <a:custGeom>
            <a:avLst/>
            <a:gdLst/>
            <a:ahLst/>
            <a:cxnLst/>
            <a:rect l="l" t="t" r="r" b="b"/>
            <a:pathLst>
              <a:path w="66040" h="99059">
                <a:moveTo>
                  <a:pt x="65811" y="0"/>
                </a:moveTo>
                <a:lnTo>
                  <a:pt x="0" y="0"/>
                </a:lnTo>
                <a:lnTo>
                  <a:pt x="0" y="98717"/>
                </a:lnTo>
                <a:lnTo>
                  <a:pt x="65811" y="98717"/>
                </a:lnTo>
                <a:lnTo>
                  <a:pt x="65811" y="0"/>
                </a:lnTo>
                <a:close/>
              </a:path>
            </a:pathLst>
          </a:custGeom>
          <a:solidFill>
            <a:srgbClr val="CCCCCC"/>
          </a:solidFill>
        </p:spPr>
        <p:txBody>
          <a:bodyPr wrap="square" lIns="0" tIns="0" rIns="0" bIns="0" rtlCol="0">
            <a:spAutoFit/>
          </a:bodyPr>
          <a:lstStyle/>
          <a:p>
            <a:endParaRPr/>
          </a:p>
        </p:txBody>
      </p:sp>
      <p:sp>
        <p:nvSpPr>
          <p:cNvPr id="18" name="object 18"/>
          <p:cNvSpPr/>
          <p:nvPr/>
        </p:nvSpPr>
        <p:spPr>
          <a:xfrm>
            <a:off x="12936551" y="8174928"/>
            <a:ext cx="175895" cy="200660"/>
          </a:xfrm>
          <a:custGeom>
            <a:avLst/>
            <a:gdLst/>
            <a:ahLst/>
            <a:cxnLst/>
            <a:rect l="l" t="t" r="r" b="b"/>
            <a:pathLst>
              <a:path w="175894" h="200659">
                <a:moveTo>
                  <a:pt x="175501" y="0"/>
                </a:moveTo>
                <a:lnTo>
                  <a:pt x="0" y="0"/>
                </a:lnTo>
                <a:lnTo>
                  <a:pt x="0" y="200583"/>
                </a:lnTo>
                <a:lnTo>
                  <a:pt x="175501" y="200583"/>
                </a:lnTo>
                <a:lnTo>
                  <a:pt x="175501" y="0"/>
                </a:lnTo>
                <a:close/>
              </a:path>
            </a:pathLst>
          </a:custGeom>
          <a:solidFill>
            <a:srgbClr val="CCCCCC"/>
          </a:solidFill>
        </p:spPr>
        <p:txBody>
          <a:bodyPr wrap="square" lIns="0" tIns="0" rIns="0" bIns="0" rtlCol="0">
            <a:spAutoFit/>
          </a:bodyPr>
          <a:lstStyle/>
          <a:p>
            <a:endParaRPr/>
          </a:p>
        </p:txBody>
      </p:sp>
      <p:sp>
        <p:nvSpPr>
          <p:cNvPr id="19" name="object 19"/>
          <p:cNvSpPr/>
          <p:nvPr/>
        </p:nvSpPr>
        <p:spPr>
          <a:xfrm>
            <a:off x="12986703" y="8146918"/>
            <a:ext cx="75565" cy="0"/>
          </a:xfrm>
          <a:custGeom>
            <a:avLst/>
            <a:gdLst/>
            <a:ahLst/>
            <a:cxnLst/>
            <a:rect l="l" t="t" r="r" b="b"/>
            <a:pathLst>
              <a:path w="75565">
                <a:moveTo>
                  <a:pt x="0" y="0"/>
                </a:moveTo>
                <a:lnTo>
                  <a:pt x="75209" y="0"/>
                </a:lnTo>
              </a:path>
            </a:pathLst>
          </a:custGeom>
          <a:ln w="57289">
            <a:solidFill>
              <a:srgbClr val="CCCCCC"/>
            </a:solidFill>
          </a:ln>
        </p:spPr>
        <p:txBody>
          <a:bodyPr wrap="square" lIns="0" tIns="0" rIns="0" bIns="0" rtlCol="0">
            <a:spAutoFit/>
          </a:bodyPr>
          <a:lstStyle/>
          <a:p>
            <a:endParaRPr/>
          </a:p>
        </p:txBody>
      </p:sp>
      <p:sp>
        <p:nvSpPr>
          <p:cNvPr id="20" name="object 20"/>
          <p:cNvSpPr/>
          <p:nvPr/>
        </p:nvSpPr>
        <p:spPr>
          <a:xfrm>
            <a:off x="14660703" y="8124686"/>
            <a:ext cx="1028065" cy="0"/>
          </a:xfrm>
          <a:custGeom>
            <a:avLst/>
            <a:gdLst/>
            <a:ahLst/>
            <a:cxnLst/>
            <a:rect l="l" t="t" r="r" b="b"/>
            <a:pathLst>
              <a:path w="1028065">
                <a:moveTo>
                  <a:pt x="0" y="0"/>
                </a:moveTo>
                <a:lnTo>
                  <a:pt x="1027976" y="0"/>
                </a:lnTo>
              </a:path>
            </a:pathLst>
          </a:custGeom>
          <a:ln w="3175">
            <a:solidFill>
              <a:srgbClr val="CCCCCC"/>
            </a:solidFill>
          </a:ln>
        </p:spPr>
        <p:txBody>
          <a:bodyPr wrap="square" lIns="0" tIns="0" rIns="0" bIns="0" rtlCol="0">
            <a:spAutoFit/>
          </a:bodyPr>
          <a:lstStyle/>
          <a:p>
            <a:endParaRPr/>
          </a:p>
        </p:txBody>
      </p:sp>
      <p:sp>
        <p:nvSpPr>
          <p:cNvPr id="21" name="object 21"/>
          <p:cNvSpPr/>
          <p:nvPr/>
        </p:nvSpPr>
        <p:spPr>
          <a:xfrm>
            <a:off x="14608201" y="8064450"/>
            <a:ext cx="1133475" cy="60325"/>
          </a:xfrm>
          <a:custGeom>
            <a:avLst/>
            <a:gdLst/>
            <a:ahLst/>
            <a:cxnLst/>
            <a:rect l="l" t="t" r="r" b="b"/>
            <a:pathLst>
              <a:path w="1133475" h="60325">
                <a:moveTo>
                  <a:pt x="1132979" y="0"/>
                </a:moveTo>
                <a:lnTo>
                  <a:pt x="0" y="0"/>
                </a:lnTo>
                <a:lnTo>
                  <a:pt x="0" y="60147"/>
                </a:lnTo>
                <a:lnTo>
                  <a:pt x="1132979" y="60147"/>
                </a:lnTo>
                <a:lnTo>
                  <a:pt x="1132979" y="0"/>
                </a:lnTo>
                <a:close/>
              </a:path>
            </a:pathLst>
          </a:custGeom>
          <a:solidFill>
            <a:srgbClr val="CCCCCC"/>
          </a:solidFill>
        </p:spPr>
        <p:txBody>
          <a:bodyPr wrap="square" lIns="0" tIns="0" rIns="0" bIns="0" rtlCol="0">
            <a:spAutoFit/>
          </a:bodyPr>
          <a:lstStyle/>
          <a:p>
            <a:endParaRPr/>
          </a:p>
        </p:txBody>
      </p:sp>
      <p:sp>
        <p:nvSpPr>
          <p:cNvPr id="22" name="object 22"/>
          <p:cNvSpPr/>
          <p:nvPr/>
        </p:nvSpPr>
        <p:spPr>
          <a:xfrm>
            <a:off x="12949086" y="8093838"/>
            <a:ext cx="150495" cy="0"/>
          </a:xfrm>
          <a:custGeom>
            <a:avLst/>
            <a:gdLst/>
            <a:ahLst/>
            <a:cxnLst/>
            <a:rect l="l" t="t" r="r" b="b"/>
            <a:pathLst>
              <a:path w="150494">
                <a:moveTo>
                  <a:pt x="0" y="0"/>
                </a:moveTo>
                <a:lnTo>
                  <a:pt x="150418" y="0"/>
                </a:lnTo>
              </a:path>
            </a:pathLst>
          </a:custGeom>
          <a:ln w="51409">
            <a:solidFill>
              <a:srgbClr val="CCCCCC"/>
            </a:solidFill>
          </a:ln>
        </p:spPr>
        <p:txBody>
          <a:bodyPr wrap="square" lIns="0" tIns="0" rIns="0" bIns="0" rtlCol="0">
            <a:spAutoFit/>
          </a:bodyPr>
          <a:lstStyle/>
          <a:p>
            <a:endParaRPr/>
          </a:p>
        </p:txBody>
      </p:sp>
      <p:sp>
        <p:nvSpPr>
          <p:cNvPr id="23" name="object 23"/>
          <p:cNvSpPr/>
          <p:nvPr/>
        </p:nvSpPr>
        <p:spPr>
          <a:xfrm>
            <a:off x="14660703" y="7990802"/>
            <a:ext cx="1028065" cy="73660"/>
          </a:xfrm>
          <a:custGeom>
            <a:avLst/>
            <a:gdLst/>
            <a:ahLst/>
            <a:cxnLst/>
            <a:rect l="l" t="t" r="r" b="b"/>
            <a:pathLst>
              <a:path w="1028065" h="73659">
                <a:moveTo>
                  <a:pt x="1027976" y="0"/>
                </a:moveTo>
                <a:lnTo>
                  <a:pt x="0" y="0"/>
                </a:lnTo>
                <a:lnTo>
                  <a:pt x="0" y="73647"/>
                </a:lnTo>
                <a:lnTo>
                  <a:pt x="1027976" y="73647"/>
                </a:lnTo>
                <a:lnTo>
                  <a:pt x="1027976" y="0"/>
                </a:lnTo>
                <a:close/>
              </a:path>
            </a:pathLst>
          </a:custGeom>
          <a:solidFill>
            <a:srgbClr val="CCCCCC"/>
          </a:solidFill>
        </p:spPr>
        <p:txBody>
          <a:bodyPr wrap="square" lIns="0" tIns="0" rIns="0" bIns="0" rtlCol="0">
            <a:spAutoFit/>
          </a:bodyPr>
          <a:lstStyle/>
          <a:p>
            <a:endParaRPr/>
          </a:p>
        </p:txBody>
      </p:sp>
      <p:sp>
        <p:nvSpPr>
          <p:cNvPr id="24" name="object 24"/>
          <p:cNvSpPr/>
          <p:nvPr/>
        </p:nvSpPr>
        <p:spPr>
          <a:xfrm>
            <a:off x="14698307" y="7838009"/>
            <a:ext cx="75565" cy="153035"/>
          </a:xfrm>
          <a:custGeom>
            <a:avLst/>
            <a:gdLst/>
            <a:ahLst/>
            <a:cxnLst/>
            <a:rect l="l" t="t" r="r" b="b"/>
            <a:pathLst>
              <a:path w="75565" h="153034">
                <a:moveTo>
                  <a:pt x="75222" y="0"/>
                </a:moveTo>
                <a:lnTo>
                  <a:pt x="0" y="0"/>
                </a:lnTo>
                <a:lnTo>
                  <a:pt x="0" y="152793"/>
                </a:lnTo>
                <a:lnTo>
                  <a:pt x="75222" y="152793"/>
                </a:lnTo>
                <a:lnTo>
                  <a:pt x="75222" y="0"/>
                </a:lnTo>
                <a:close/>
              </a:path>
            </a:pathLst>
          </a:custGeom>
          <a:solidFill>
            <a:srgbClr val="CCCCCC"/>
          </a:solidFill>
        </p:spPr>
        <p:txBody>
          <a:bodyPr wrap="square" lIns="0" tIns="0" rIns="0" bIns="0" rtlCol="0">
            <a:spAutoFit/>
          </a:bodyPr>
          <a:lstStyle/>
          <a:p>
            <a:endParaRPr/>
          </a:p>
        </p:txBody>
      </p:sp>
      <p:sp>
        <p:nvSpPr>
          <p:cNvPr id="25" name="object 25"/>
          <p:cNvSpPr/>
          <p:nvPr/>
        </p:nvSpPr>
        <p:spPr>
          <a:xfrm>
            <a:off x="14811134" y="7347319"/>
            <a:ext cx="727710" cy="643890"/>
          </a:xfrm>
          <a:custGeom>
            <a:avLst/>
            <a:gdLst/>
            <a:ahLst/>
            <a:cxnLst/>
            <a:rect l="l" t="t" r="r" b="b"/>
            <a:pathLst>
              <a:path w="727709" h="643890">
                <a:moveTo>
                  <a:pt x="727100" y="0"/>
                </a:moveTo>
                <a:lnTo>
                  <a:pt x="0" y="0"/>
                </a:lnTo>
                <a:lnTo>
                  <a:pt x="0" y="643483"/>
                </a:lnTo>
                <a:lnTo>
                  <a:pt x="727100" y="643483"/>
                </a:lnTo>
                <a:lnTo>
                  <a:pt x="727100" y="0"/>
                </a:lnTo>
                <a:close/>
              </a:path>
            </a:pathLst>
          </a:custGeom>
          <a:solidFill>
            <a:srgbClr val="CCCCCC"/>
          </a:solidFill>
        </p:spPr>
        <p:txBody>
          <a:bodyPr wrap="square" lIns="0" tIns="0" rIns="0" bIns="0" rtlCol="0">
            <a:spAutoFit/>
          </a:bodyPr>
          <a:lstStyle/>
          <a:p>
            <a:endParaRPr/>
          </a:p>
        </p:txBody>
      </p:sp>
      <p:sp>
        <p:nvSpPr>
          <p:cNvPr id="26" name="object 26"/>
          <p:cNvSpPr/>
          <p:nvPr/>
        </p:nvSpPr>
        <p:spPr>
          <a:xfrm>
            <a:off x="15575852" y="7838009"/>
            <a:ext cx="75565" cy="153035"/>
          </a:xfrm>
          <a:custGeom>
            <a:avLst/>
            <a:gdLst/>
            <a:ahLst/>
            <a:cxnLst/>
            <a:rect l="l" t="t" r="r" b="b"/>
            <a:pathLst>
              <a:path w="75565" h="153034">
                <a:moveTo>
                  <a:pt x="75222" y="0"/>
                </a:moveTo>
                <a:lnTo>
                  <a:pt x="0" y="0"/>
                </a:lnTo>
                <a:lnTo>
                  <a:pt x="0" y="152793"/>
                </a:lnTo>
                <a:lnTo>
                  <a:pt x="75222" y="152793"/>
                </a:lnTo>
                <a:lnTo>
                  <a:pt x="75222" y="0"/>
                </a:lnTo>
                <a:close/>
              </a:path>
            </a:pathLst>
          </a:custGeom>
          <a:solidFill>
            <a:srgbClr val="CCCCCC"/>
          </a:solidFill>
        </p:spPr>
        <p:txBody>
          <a:bodyPr wrap="square" lIns="0" tIns="0" rIns="0" bIns="0" rtlCol="0">
            <a:spAutoFit/>
          </a:bodyPr>
          <a:lstStyle/>
          <a:p>
            <a:endParaRPr/>
          </a:p>
        </p:txBody>
      </p:sp>
      <p:sp>
        <p:nvSpPr>
          <p:cNvPr id="27" name="object 27"/>
          <p:cNvSpPr/>
          <p:nvPr/>
        </p:nvSpPr>
        <p:spPr>
          <a:xfrm>
            <a:off x="14911426" y="7204393"/>
            <a:ext cx="527050" cy="143510"/>
          </a:xfrm>
          <a:custGeom>
            <a:avLst/>
            <a:gdLst/>
            <a:ahLst/>
            <a:cxnLst/>
            <a:rect l="l" t="t" r="r" b="b"/>
            <a:pathLst>
              <a:path w="527050" h="143509">
                <a:moveTo>
                  <a:pt x="526529" y="0"/>
                </a:moveTo>
                <a:lnTo>
                  <a:pt x="0" y="0"/>
                </a:lnTo>
                <a:lnTo>
                  <a:pt x="0" y="142925"/>
                </a:lnTo>
                <a:lnTo>
                  <a:pt x="526529" y="142925"/>
                </a:lnTo>
                <a:lnTo>
                  <a:pt x="526529" y="0"/>
                </a:lnTo>
                <a:close/>
              </a:path>
            </a:pathLst>
          </a:custGeom>
          <a:solidFill>
            <a:srgbClr val="CCCCCC"/>
          </a:solidFill>
        </p:spPr>
        <p:txBody>
          <a:bodyPr wrap="square" lIns="0" tIns="0" rIns="0" bIns="0" rtlCol="0">
            <a:spAutoFit/>
          </a:bodyPr>
          <a:lstStyle/>
          <a:p>
            <a:endParaRPr/>
          </a:p>
        </p:txBody>
      </p:sp>
      <p:sp>
        <p:nvSpPr>
          <p:cNvPr id="28" name="object 28"/>
          <p:cNvSpPr/>
          <p:nvPr/>
        </p:nvSpPr>
        <p:spPr>
          <a:xfrm>
            <a:off x="14963661" y="6899352"/>
            <a:ext cx="422275" cy="305435"/>
          </a:xfrm>
          <a:custGeom>
            <a:avLst/>
            <a:gdLst/>
            <a:ahLst/>
            <a:cxnLst/>
            <a:rect l="l" t="t" r="r" b="b"/>
            <a:pathLst>
              <a:path w="422275" h="305434">
                <a:moveTo>
                  <a:pt x="422059" y="0"/>
                </a:moveTo>
                <a:lnTo>
                  <a:pt x="0" y="0"/>
                </a:lnTo>
                <a:lnTo>
                  <a:pt x="0" y="305041"/>
                </a:lnTo>
                <a:lnTo>
                  <a:pt x="422059" y="305041"/>
                </a:lnTo>
                <a:lnTo>
                  <a:pt x="422059" y="0"/>
                </a:lnTo>
                <a:close/>
              </a:path>
            </a:pathLst>
          </a:custGeom>
          <a:solidFill>
            <a:srgbClr val="CCCCCC"/>
          </a:solidFill>
        </p:spPr>
        <p:txBody>
          <a:bodyPr wrap="square" lIns="0" tIns="0" rIns="0" bIns="0" rtlCol="0">
            <a:spAutoFit/>
          </a:bodyPr>
          <a:lstStyle/>
          <a:p>
            <a:endParaRPr/>
          </a:p>
        </p:txBody>
      </p:sp>
      <p:sp>
        <p:nvSpPr>
          <p:cNvPr id="29" name="object 29"/>
          <p:cNvSpPr/>
          <p:nvPr/>
        </p:nvSpPr>
        <p:spPr>
          <a:xfrm>
            <a:off x="15012773" y="6686233"/>
            <a:ext cx="323850" cy="213360"/>
          </a:xfrm>
          <a:custGeom>
            <a:avLst/>
            <a:gdLst/>
            <a:ahLst/>
            <a:cxnLst/>
            <a:rect l="l" t="t" r="r" b="b"/>
            <a:pathLst>
              <a:path w="323850" h="213359">
                <a:moveTo>
                  <a:pt x="323837" y="0"/>
                </a:moveTo>
                <a:lnTo>
                  <a:pt x="0" y="0"/>
                </a:lnTo>
                <a:lnTo>
                  <a:pt x="0" y="213118"/>
                </a:lnTo>
                <a:lnTo>
                  <a:pt x="323837" y="213118"/>
                </a:lnTo>
                <a:lnTo>
                  <a:pt x="323837" y="0"/>
                </a:lnTo>
                <a:close/>
              </a:path>
            </a:pathLst>
          </a:custGeom>
          <a:solidFill>
            <a:srgbClr val="CCCCCC"/>
          </a:solidFill>
        </p:spPr>
        <p:txBody>
          <a:bodyPr wrap="square" lIns="0" tIns="0" rIns="0" bIns="0" rtlCol="0">
            <a:spAutoFit/>
          </a:bodyPr>
          <a:lstStyle/>
          <a:p>
            <a:endParaRPr/>
          </a:p>
        </p:txBody>
      </p:sp>
      <p:sp>
        <p:nvSpPr>
          <p:cNvPr id="30" name="object 30"/>
          <p:cNvSpPr/>
          <p:nvPr/>
        </p:nvSpPr>
        <p:spPr>
          <a:xfrm>
            <a:off x="15108873" y="6335739"/>
            <a:ext cx="132080" cy="350520"/>
          </a:xfrm>
          <a:custGeom>
            <a:avLst/>
            <a:gdLst/>
            <a:ahLst/>
            <a:cxnLst/>
            <a:rect l="l" t="t" r="r" b="b"/>
            <a:pathLst>
              <a:path w="132080" h="350520">
                <a:moveTo>
                  <a:pt x="131635" y="0"/>
                </a:moveTo>
                <a:lnTo>
                  <a:pt x="0" y="0"/>
                </a:lnTo>
                <a:lnTo>
                  <a:pt x="0" y="350494"/>
                </a:lnTo>
                <a:lnTo>
                  <a:pt x="131635" y="350494"/>
                </a:lnTo>
                <a:lnTo>
                  <a:pt x="131635" y="0"/>
                </a:lnTo>
                <a:close/>
              </a:path>
            </a:pathLst>
          </a:custGeom>
          <a:solidFill>
            <a:srgbClr val="CCCCCC"/>
          </a:solidFill>
        </p:spPr>
        <p:txBody>
          <a:bodyPr wrap="square" lIns="0" tIns="0" rIns="0" bIns="0" rtlCol="0">
            <a:spAutoFit/>
          </a:bodyPr>
          <a:lstStyle/>
          <a:p>
            <a:endParaRPr/>
          </a:p>
        </p:txBody>
      </p:sp>
      <p:sp>
        <p:nvSpPr>
          <p:cNvPr id="31" name="object 31"/>
          <p:cNvSpPr/>
          <p:nvPr/>
        </p:nvSpPr>
        <p:spPr>
          <a:xfrm>
            <a:off x="15129828" y="5918379"/>
            <a:ext cx="90170" cy="417830"/>
          </a:xfrm>
          <a:custGeom>
            <a:avLst/>
            <a:gdLst/>
            <a:ahLst/>
            <a:cxnLst/>
            <a:rect l="l" t="t" r="r" b="b"/>
            <a:pathLst>
              <a:path w="90169" h="417829">
                <a:moveTo>
                  <a:pt x="89712" y="0"/>
                </a:moveTo>
                <a:lnTo>
                  <a:pt x="0" y="0"/>
                </a:lnTo>
                <a:lnTo>
                  <a:pt x="0" y="417360"/>
                </a:lnTo>
                <a:lnTo>
                  <a:pt x="89712" y="417360"/>
                </a:lnTo>
                <a:lnTo>
                  <a:pt x="89712" y="0"/>
                </a:lnTo>
                <a:close/>
              </a:path>
            </a:pathLst>
          </a:custGeom>
          <a:solidFill>
            <a:srgbClr val="CCCCCC"/>
          </a:solidFill>
        </p:spPr>
        <p:txBody>
          <a:bodyPr wrap="square" lIns="0" tIns="0" rIns="0" bIns="0" rtlCol="0">
            <a:spAutoFit/>
          </a:bodyPr>
          <a:lstStyle/>
          <a:p>
            <a:endParaRPr/>
          </a:p>
        </p:txBody>
      </p:sp>
      <p:sp>
        <p:nvSpPr>
          <p:cNvPr id="32" name="object 32"/>
          <p:cNvSpPr/>
          <p:nvPr/>
        </p:nvSpPr>
        <p:spPr>
          <a:xfrm>
            <a:off x="15107693" y="5905837"/>
            <a:ext cx="133985" cy="0"/>
          </a:xfrm>
          <a:custGeom>
            <a:avLst/>
            <a:gdLst/>
            <a:ahLst/>
            <a:cxnLst/>
            <a:rect l="l" t="t" r="r" b="b"/>
            <a:pathLst>
              <a:path w="133984">
                <a:moveTo>
                  <a:pt x="0" y="0"/>
                </a:moveTo>
                <a:lnTo>
                  <a:pt x="133985" y="0"/>
                </a:lnTo>
              </a:path>
            </a:pathLst>
          </a:custGeom>
          <a:ln w="26352">
            <a:solidFill>
              <a:srgbClr val="CCCCCC"/>
            </a:solidFill>
          </a:ln>
        </p:spPr>
        <p:txBody>
          <a:bodyPr wrap="square" lIns="0" tIns="0" rIns="0" bIns="0" rtlCol="0">
            <a:spAutoFit/>
          </a:bodyPr>
          <a:lstStyle/>
          <a:p>
            <a:endParaRPr/>
          </a:p>
        </p:txBody>
      </p:sp>
      <p:sp>
        <p:nvSpPr>
          <p:cNvPr id="33" name="object 33"/>
          <p:cNvSpPr/>
          <p:nvPr/>
        </p:nvSpPr>
        <p:spPr>
          <a:xfrm>
            <a:off x="15084972" y="5823573"/>
            <a:ext cx="179705" cy="69850"/>
          </a:xfrm>
          <a:custGeom>
            <a:avLst/>
            <a:gdLst/>
            <a:ahLst/>
            <a:cxnLst/>
            <a:rect l="l" t="t" r="r" b="b"/>
            <a:pathLst>
              <a:path w="179705" h="69850">
                <a:moveTo>
                  <a:pt x="179438" y="0"/>
                </a:moveTo>
                <a:lnTo>
                  <a:pt x="0" y="0"/>
                </a:lnTo>
                <a:lnTo>
                  <a:pt x="0" y="69723"/>
                </a:lnTo>
                <a:lnTo>
                  <a:pt x="179438" y="69723"/>
                </a:lnTo>
                <a:lnTo>
                  <a:pt x="179438" y="0"/>
                </a:lnTo>
                <a:close/>
              </a:path>
            </a:pathLst>
          </a:custGeom>
          <a:solidFill>
            <a:srgbClr val="CCCCCC"/>
          </a:solidFill>
        </p:spPr>
        <p:txBody>
          <a:bodyPr wrap="square" lIns="0" tIns="0" rIns="0" bIns="0" rtlCol="0">
            <a:spAutoFit/>
          </a:bodyPr>
          <a:lstStyle/>
          <a:p>
            <a:endParaRPr/>
          </a:p>
        </p:txBody>
      </p:sp>
      <p:sp>
        <p:nvSpPr>
          <p:cNvPr id="34" name="Заголовок 1"/>
          <p:cNvSpPr>
            <a:spLocks noGrp="1"/>
          </p:cNvSpPr>
          <p:nvPr>
            <p:ph type="title"/>
          </p:nvPr>
        </p:nvSpPr>
        <p:spPr>
          <a:xfrm>
            <a:off x="1473413" y="497054"/>
            <a:ext cx="13309173" cy="507831"/>
          </a:xfrm>
        </p:spPr>
        <p:txBody>
          <a:bodyPr/>
          <a:lstStyle/>
          <a:p>
            <a:r>
              <a:rPr lang="en-US" sz="3200" dirty="0">
                <a:latin typeface="+mj-lt"/>
              </a:rPr>
              <a:t>Admission</a:t>
            </a:r>
            <a:r>
              <a:rPr lang="en-US" dirty="0">
                <a:latin typeface="+mj-lt"/>
              </a:rPr>
              <a:t> conditions and forms of study at MSE MSU</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3413" y="497054"/>
            <a:ext cx="13309173" cy="492443"/>
          </a:xfrm>
        </p:spPr>
        <p:txBody>
          <a:bodyPr/>
          <a:lstStyle/>
          <a:p>
            <a:r>
              <a:rPr lang="en-US" sz="3200" dirty="0">
                <a:latin typeface="+mj-lt"/>
              </a:rPr>
              <a:t>Preparatory express course in mathematics</a:t>
            </a:r>
            <a:endParaRPr lang="ru-RU" sz="3200" dirty="0">
              <a:latin typeface="+mj-lt"/>
            </a:endParaRPr>
          </a:p>
        </p:txBody>
      </p:sp>
      <p:sp>
        <p:nvSpPr>
          <p:cNvPr id="3" name="Текст 2"/>
          <p:cNvSpPr>
            <a:spLocks noGrp="1"/>
          </p:cNvSpPr>
          <p:nvPr>
            <p:ph type="body" idx="1"/>
          </p:nvPr>
        </p:nvSpPr>
        <p:spPr>
          <a:xfrm>
            <a:off x="778309" y="3200400"/>
            <a:ext cx="13445691" cy="1477328"/>
          </a:xfrm>
        </p:spPr>
        <p:txBody>
          <a:bodyPr/>
          <a:lstStyle/>
          <a:p>
            <a:r>
              <a:rPr lang="en-US" sz="2400" dirty="0">
                <a:latin typeface="+mn-lt"/>
              </a:rPr>
              <a:t>MSU MSE conducts preparatory math express course for high school students, where they can learn about the features of the Uniform State Exam (USE) at the profile level and the additional entrance tests at MSU.</a:t>
            </a:r>
            <a:endParaRPr lang="ru-RU" sz="2400" dirty="0">
              <a:latin typeface="+mn-lt"/>
            </a:endParaRPr>
          </a:p>
          <a:p>
            <a:r>
              <a:rPr lang="en-US" sz="2400" dirty="0">
                <a:latin typeface="+mn-lt"/>
              </a:rPr>
              <a:t>Through the example of previous years’ tasks the main methods of math problems solving are analyzed in detail.</a:t>
            </a:r>
            <a:endParaRPr lang="ru-RU" sz="2400" dirty="0">
              <a:latin typeface="+mn-lt"/>
            </a:endParaRPr>
          </a:p>
          <a:p>
            <a:endParaRPr lang="ru-RU" sz="2400" dirty="0">
              <a:latin typeface="+mn-lt"/>
            </a:endParaRPr>
          </a:p>
        </p:txBody>
      </p:sp>
      <p:sp>
        <p:nvSpPr>
          <p:cNvPr id="4" name="object 2"/>
          <p:cNvSpPr/>
          <p:nvPr/>
        </p:nvSpPr>
        <p:spPr>
          <a:xfrm>
            <a:off x="787400" y="1529382"/>
            <a:ext cx="15468600" cy="254000"/>
          </a:xfrm>
          <a:custGeom>
            <a:avLst/>
            <a:gdLst/>
            <a:ahLst/>
            <a:cxnLst/>
            <a:rect l="l" t="t" r="r" b="b"/>
            <a:pathLst>
              <a:path w="15468600" h="254000">
                <a:moveTo>
                  <a:pt x="0" y="254000"/>
                </a:moveTo>
                <a:lnTo>
                  <a:pt x="15468600" y="254000"/>
                </a:lnTo>
                <a:lnTo>
                  <a:pt x="15468600" y="0"/>
                </a:lnTo>
                <a:lnTo>
                  <a:pt x="0" y="0"/>
                </a:lnTo>
                <a:lnTo>
                  <a:pt x="0" y="254000"/>
                </a:lnTo>
                <a:close/>
              </a:path>
            </a:pathLst>
          </a:custGeom>
          <a:solidFill>
            <a:srgbClr val="C34941"/>
          </a:solidFill>
        </p:spPr>
        <p:txBody>
          <a:bodyPr wrap="square" lIns="0" tIns="0" rIns="0" bIns="0" rtlCol="0">
            <a:spAutoFit/>
          </a:bodyPr>
          <a:lstStyle/>
          <a:p>
            <a:endParaRPr/>
          </a:p>
        </p:txBody>
      </p:sp>
    </p:spTree>
    <p:extLst>
      <p:ext uri="{BB962C8B-B14F-4D97-AF65-F5344CB8AC3E}">
        <p14:creationId xmlns:p14="http://schemas.microsoft.com/office/powerpoint/2010/main" val="3170794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357015" y="4775660"/>
            <a:ext cx="13044041" cy="3282950"/>
          </a:xfrm>
          <a:prstGeom prst="rect">
            <a:avLst/>
          </a:prstGeom>
        </p:spPr>
        <p:txBody>
          <a:bodyPr vert="horz" wrap="square" lIns="0" tIns="0" rIns="0" bIns="0" rtlCol="0">
            <a:spAutoFit/>
          </a:bodyPr>
          <a:lstStyle/>
          <a:p>
            <a:pPr marL="3186430" marR="6350" indent="-3174365" algn="r"/>
            <a:r>
              <a:rPr sz="3600" b="0" dirty="0">
                <a:solidFill>
                  <a:srgbClr val="2F2F2F"/>
                </a:solidFill>
                <a:cs typeface="Akrobat"/>
              </a:rPr>
              <a:t>1, Building 61, Leninskie Gory, M.V. Lomonosov MSU, Moscow, Russia, 119234 Phone: +7 (495) 510 52 67, 510 52 68. </a:t>
            </a:r>
            <a:endParaRPr lang="ru-RU" sz="3600" b="0" dirty="0" smtClean="0">
              <a:solidFill>
                <a:srgbClr val="2F2F2F"/>
              </a:solidFill>
              <a:cs typeface="Akrobat"/>
            </a:endParaRPr>
          </a:p>
          <a:p>
            <a:pPr marL="3186430" marR="6350" indent="-3174365" algn="r"/>
            <a:r>
              <a:rPr sz="3600" b="0" dirty="0" smtClean="0">
                <a:solidFill>
                  <a:srgbClr val="2F2F2F"/>
                </a:solidFill>
                <a:cs typeface="Akrobat"/>
              </a:rPr>
              <a:t>Fax</a:t>
            </a:r>
            <a:r>
              <a:rPr sz="3600" b="0" dirty="0">
                <a:solidFill>
                  <a:srgbClr val="2F2F2F"/>
                </a:solidFill>
                <a:cs typeface="Akrobat"/>
              </a:rPr>
              <a:t>: +7 (495) 510 52 69</a:t>
            </a:r>
            <a:endParaRPr sz="3600" dirty="0">
              <a:cs typeface="Akrobat"/>
            </a:endParaRPr>
          </a:p>
          <a:p>
            <a:pPr marR="6350" algn="r">
              <a:spcBef>
                <a:spcPts val="2040"/>
              </a:spcBef>
            </a:pPr>
            <a:r>
              <a:rPr sz="3600" b="0" dirty="0">
                <a:solidFill>
                  <a:srgbClr val="2F2F2F"/>
                </a:solidFill>
                <a:cs typeface="Akrobat"/>
              </a:rPr>
              <a:t>E-mail: </a:t>
            </a:r>
            <a:r>
              <a:rPr sz="3600" b="0" dirty="0" smtClean="0">
                <a:solidFill>
                  <a:srgbClr val="2F2F2F"/>
                </a:solidFill>
                <a:cs typeface="Akrobat"/>
                <a:hlinkClick r:id="rId2"/>
              </a:rPr>
              <a:t>mail@mse-msu.ru</a:t>
            </a:r>
            <a:endParaRPr lang="ru-RU" sz="3600" dirty="0">
              <a:cs typeface="Akrobat"/>
            </a:endParaRPr>
          </a:p>
          <a:p>
            <a:pPr marR="6350" algn="r">
              <a:spcBef>
                <a:spcPts val="2040"/>
              </a:spcBef>
            </a:pPr>
            <a:r>
              <a:rPr sz="3600" b="0" dirty="0" smtClean="0">
                <a:solidFill>
                  <a:srgbClr val="2F2F2F"/>
                </a:solidFill>
                <a:cs typeface="Akrobat"/>
                <a:hlinkClick r:id="rId3"/>
              </a:rPr>
              <a:t>www.mse.msu.ru</a:t>
            </a:r>
            <a:endParaRPr sz="3600" dirty="0">
              <a:cs typeface="Akrobat"/>
            </a:endParaRPr>
          </a:p>
        </p:txBody>
      </p:sp>
      <p:sp>
        <p:nvSpPr>
          <p:cNvPr id="4" name="object 4"/>
          <p:cNvSpPr/>
          <p:nvPr/>
        </p:nvSpPr>
        <p:spPr>
          <a:xfrm>
            <a:off x="1079512" y="1751634"/>
            <a:ext cx="14316486" cy="2820365"/>
          </a:xfrm>
          <a:prstGeom prst="rect">
            <a:avLst/>
          </a:prstGeom>
          <a:blipFill>
            <a:blip r:embed="rId4" cstate="print"/>
            <a:stretch>
              <a:fillRect/>
            </a:stretch>
          </a:blipFill>
        </p:spPr>
        <p:txBody>
          <a:bodyPr wrap="square" lIns="0" tIns="0" rIns="0" bIns="0" rtlCol="0">
            <a:spAutoFit/>
          </a:bodyPr>
          <a:lstStyle/>
          <a:p>
            <a:endParaRPr/>
          </a:p>
        </p:txBody>
      </p:sp>
      <p:sp>
        <p:nvSpPr>
          <p:cNvPr id="5" name="object 5"/>
          <p:cNvSpPr/>
          <p:nvPr/>
        </p:nvSpPr>
        <p:spPr>
          <a:xfrm>
            <a:off x="834231" y="1751632"/>
            <a:ext cx="254000" cy="6727190"/>
          </a:xfrm>
          <a:custGeom>
            <a:avLst/>
            <a:gdLst/>
            <a:ahLst/>
            <a:cxnLst/>
            <a:rect l="l" t="t" r="r" b="b"/>
            <a:pathLst>
              <a:path w="254000" h="6727190">
                <a:moveTo>
                  <a:pt x="0" y="6726770"/>
                </a:moveTo>
                <a:lnTo>
                  <a:pt x="254000" y="6726770"/>
                </a:lnTo>
                <a:lnTo>
                  <a:pt x="254000" y="0"/>
                </a:lnTo>
                <a:lnTo>
                  <a:pt x="0" y="0"/>
                </a:lnTo>
                <a:lnTo>
                  <a:pt x="0" y="6726770"/>
                </a:lnTo>
                <a:close/>
              </a:path>
            </a:pathLst>
          </a:custGeom>
          <a:solidFill>
            <a:srgbClr val="C34941"/>
          </a:solidFill>
        </p:spPr>
        <p:txBody>
          <a:bodyPr wrap="square" lIns="0" tIns="0" rIns="0" bIns="0" rtlCol="0">
            <a:spAutoFit/>
          </a:bodyPr>
          <a:lstStyle/>
          <a:p>
            <a:endParaRPr/>
          </a:p>
        </p:txBody>
      </p:sp>
      <p:sp>
        <p:nvSpPr>
          <p:cNvPr id="6" name="object 6"/>
          <p:cNvSpPr/>
          <p:nvPr/>
        </p:nvSpPr>
        <p:spPr>
          <a:xfrm>
            <a:off x="2357015" y="1938964"/>
            <a:ext cx="1459865" cy="1267460"/>
          </a:xfrm>
          <a:custGeom>
            <a:avLst/>
            <a:gdLst/>
            <a:ahLst/>
            <a:cxnLst/>
            <a:rect l="l" t="t" r="r" b="b"/>
            <a:pathLst>
              <a:path w="1459864" h="1267460">
                <a:moveTo>
                  <a:pt x="32842" y="848652"/>
                </a:moveTo>
                <a:lnTo>
                  <a:pt x="0" y="848652"/>
                </a:lnTo>
                <a:lnTo>
                  <a:pt x="0" y="980211"/>
                </a:lnTo>
                <a:lnTo>
                  <a:pt x="125568" y="981639"/>
                </a:lnTo>
                <a:lnTo>
                  <a:pt x="357750" y="986976"/>
                </a:lnTo>
                <a:lnTo>
                  <a:pt x="464640" y="991074"/>
                </a:lnTo>
                <a:lnTo>
                  <a:pt x="565580" y="996250"/>
                </a:lnTo>
                <a:lnTo>
                  <a:pt x="660707" y="1002600"/>
                </a:lnTo>
                <a:lnTo>
                  <a:pt x="750162" y="1010217"/>
                </a:lnTo>
                <a:lnTo>
                  <a:pt x="834080" y="1019195"/>
                </a:lnTo>
                <a:lnTo>
                  <a:pt x="912602" y="1029630"/>
                </a:lnTo>
                <a:lnTo>
                  <a:pt x="985864" y="1041614"/>
                </a:lnTo>
                <a:lnTo>
                  <a:pt x="1054005" y="1055242"/>
                </a:lnTo>
                <a:lnTo>
                  <a:pt x="1117164" y="1070609"/>
                </a:lnTo>
                <a:lnTo>
                  <a:pt x="1175478" y="1087809"/>
                </a:lnTo>
                <a:lnTo>
                  <a:pt x="1229086" y="1106936"/>
                </a:lnTo>
                <a:lnTo>
                  <a:pt x="1278125" y="1128085"/>
                </a:lnTo>
                <a:lnTo>
                  <a:pt x="1322735" y="1151349"/>
                </a:lnTo>
                <a:lnTo>
                  <a:pt x="1363052" y="1176823"/>
                </a:lnTo>
                <a:lnTo>
                  <a:pt x="1399216" y="1204601"/>
                </a:lnTo>
                <a:lnTo>
                  <a:pt x="1431365" y="1234777"/>
                </a:lnTo>
                <a:lnTo>
                  <a:pt x="1459636" y="1267447"/>
                </a:lnTo>
                <a:lnTo>
                  <a:pt x="1459636" y="917981"/>
                </a:lnTo>
                <a:lnTo>
                  <a:pt x="266382" y="917981"/>
                </a:lnTo>
                <a:lnTo>
                  <a:pt x="266382" y="888796"/>
                </a:lnTo>
                <a:lnTo>
                  <a:pt x="158165" y="888796"/>
                </a:lnTo>
                <a:lnTo>
                  <a:pt x="158165" y="870839"/>
                </a:lnTo>
                <a:lnTo>
                  <a:pt x="32842" y="870839"/>
                </a:lnTo>
                <a:lnTo>
                  <a:pt x="32842" y="848652"/>
                </a:lnTo>
                <a:close/>
              </a:path>
              <a:path w="1459864" h="1267460">
                <a:moveTo>
                  <a:pt x="496277" y="866889"/>
                </a:moveTo>
                <a:lnTo>
                  <a:pt x="445198" y="866889"/>
                </a:lnTo>
                <a:lnTo>
                  <a:pt x="445198" y="917981"/>
                </a:lnTo>
                <a:lnTo>
                  <a:pt x="496277" y="917981"/>
                </a:lnTo>
                <a:lnTo>
                  <a:pt x="496277" y="866889"/>
                </a:lnTo>
                <a:close/>
              </a:path>
              <a:path w="1459864" h="1267460">
                <a:moveTo>
                  <a:pt x="894715" y="652284"/>
                </a:moveTo>
                <a:lnTo>
                  <a:pt x="564921" y="652284"/>
                </a:lnTo>
                <a:lnTo>
                  <a:pt x="564921" y="669785"/>
                </a:lnTo>
                <a:lnTo>
                  <a:pt x="532307" y="669848"/>
                </a:lnTo>
                <a:lnTo>
                  <a:pt x="532307" y="917981"/>
                </a:lnTo>
                <a:lnTo>
                  <a:pt x="927328" y="917981"/>
                </a:lnTo>
                <a:lnTo>
                  <a:pt x="927328" y="669848"/>
                </a:lnTo>
                <a:lnTo>
                  <a:pt x="879424" y="669848"/>
                </a:lnTo>
                <a:lnTo>
                  <a:pt x="894715" y="669785"/>
                </a:lnTo>
                <a:lnTo>
                  <a:pt x="894715" y="652284"/>
                </a:lnTo>
                <a:close/>
              </a:path>
              <a:path w="1459864" h="1267460">
                <a:moveTo>
                  <a:pt x="1014450" y="866889"/>
                </a:moveTo>
                <a:lnTo>
                  <a:pt x="963358" y="866889"/>
                </a:lnTo>
                <a:lnTo>
                  <a:pt x="963358" y="917981"/>
                </a:lnTo>
                <a:lnTo>
                  <a:pt x="1014450" y="917981"/>
                </a:lnTo>
                <a:lnTo>
                  <a:pt x="1014450" y="866889"/>
                </a:lnTo>
                <a:close/>
              </a:path>
              <a:path w="1459864" h="1267460">
                <a:moveTo>
                  <a:pt x="1410030" y="742835"/>
                </a:moveTo>
                <a:lnTo>
                  <a:pt x="1301483" y="742835"/>
                </a:lnTo>
                <a:lnTo>
                  <a:pt x="1301483" y="888796"/>
                </a:lnTo>
                <a:lnTo>
                  <a:pt x="1193253" y="888796"/>
                </a:lnTo>
                <a:lnTo>
                  <a:pt x="1193253" y="917981"/>
                </a:lnTo>
                <a:lnTo>
                  <a:pt x="1459636" y="917981"/>
                </a:lnTo>
                <a:lnTo>
                  <a:pt x="1459636" y="870839"/>
                </a:lnTo>
                <a:lnTo>
                  <a:pt x="1410030" y="870839"/>
                </a:lnTo>
                <a:lnTo>
                  <a:pt x="1410030" y="742835"/>
                </a:lnTo>
                <a:close/>
              </a:path>
              <a:path w="1459864" h="1267460">
                <a:moveTo>
                  <a:pt x="256654" y="840752"/>
                </a:moveTo>
                <a:lnTo>
                  <a:pt x="183667" y="840752"/>
                </a:lnTo>
                <a:lnTo>
                  <a:pt x="183667" y="888796"/>
                </a:lnTo>
                <a:lnTo>
                  <a:pt x="256654" y="888796"/>
                </a:lnTo>
                <a:lnTo>
                  <a:pt x="256654" y="840752"/>
                </a:lnTo>
                <a:close/>
              </a:path>
              <a:path w="1459864" h="1267460">
                <a:moveTo>
                  <a:pt x="1275969" y="840752"/>
                </a:moveTo>
                <a:lnTo>
                  <a:pt x="1202994" y="840752"/>
                </a:lnTo>
                <a:lnTo>
                  <a:pt x="1202994" y="888796"/>
                </a:lnTo>
                <a:lnTo>
                  <a:pt x="1275969" y="888796"/>
                </a:lnTo>
                <a:lnTo>
                  <a:pt x="1275969" y="840752"/>
                </a:lnTo>
                <a:close/>
              </a:path>
              <a:path w="1459864" h="1267460">
                <a:moveTo>
                  <a:pt x="158165" y="742835"/>
                </a:moveTo>
                <a:lnTo>
                  <a:pt x="49606" y="742835"/>
                </a:lnTo>
                <a:lnTo>
                  <a:pt x="49606" y="870839"/>
                </a:lnTo>
                <a:lnTo>
                  <a:pt x="158165" y="870839"/>
                </a:lnTo>
                <a:lnTo>
                  <a:pt x="158165" y="742835"/>
                </a:lnTo>
                <a:close/>
              </a:path>
              <a:path w="1459864" h="1267460">
                <a:moveTo>
                  <a:pt x="1459636" y="848652"/>
                </a:moveTo>
                <a:lnTo>
                  <a:pt x="1426794" y="848652"/>
                </a:lnTo>
                <a:lnTo>
                  <a:pt x="1426794" y="870839"/>
                </a:lnTo>
                <a:lnTo>
                  <a:pt x="1459636" y="870839"/>
                </a:lnTo>
                <a:lnTo>
                  <a:pt x="1459636" y="848652"/>
                </a:lnTo>
                <a:close/>
              </a:path>
              <a:path w="1459864" h="1267460">
                <a:moveTo>
                  <a:pt x="478040" y="849782"/>
                </a:moveTo>
                <a:lnTo>
                  <a:pt x="463435" y="849782"/>
                </a:lnTo>
                <a:lnTo>
                  <a:pt x="463435" y="866889"/>
                </a:lnTo>
                <a:lnTo>
                  <a:pt x="478040" y="866889"/>
                </a:lnTo>
                <a:lnTo>
                  <a:pt x="478040" y="849782"/>
                </a:lnTo>
                <a:close/>
              </a:path>
              <a:path w="1459864" h="1267460">
                <a:moveTo>
                  <a:pt x="996200" y="849782"/>
                </a:moveTo>
                <a:lnTo>
                  <a:pt x="981608" y="849782"/>
                </a:lnTo>
                <a:lnTo>
                  <a:pt x="981608" y="866889"/>
                </a:lnTo>
                <a:lnTo>
                  <a:pt x="996200" y="866889"/>
                </a:lnTo>
                <a:lnTo>
                  <a:pt x="996200" y="849782"/>
                </a:lnTo>
                <a:close/>
              </a:path>
              <a:path w="1459864" h="1267460">
                <a:moveTo>
                  <a:pt x="240385" y="796950"/>
                </a:moveTo>
                <a:lnTo>
                  <a:pt x="199936" y="796950"/>
                </a:lnTo>
                <a:lnTo>
                  <a:pt x="199936" y="840752"/>
                </a:lnTo>
                <a:lnTo>
                  <a:pt x="240385" y="840752"/>
                </a:lnTo>
                <a:lnTo>
                  <a:pt x="240385" y="796950"/>
                </a:lnTo>
                <a:close/>
              </a:path>
              <a:path w="1459864" h="1267460">
                <a:moveTo>
                  <a:pt x="1259687" y="796950"/>
                </a:moveTo>
                <a:lnTo>
                  <a:pt x="1219250" y="796950"/>
                </a:lnTo>
                <a:lnTo>
                  <a:pt x="1219250" y="840752"/>
                </a:lnTo>
                <a:lnTo>
                  <a:pt x="1259687" y="840752"/>
                </a:lnTo>
                <a:lnTo>
                  <a:pt x="1259687" y="796950"/>
                </a:lnTo>
                <a:close/>
              </a:path>
              <a:path w="1459864" h="1267460">
                <a:moveTo>
                  <a:pt x="229743" y="768223"/>
                </a:moveTo>
                <a:lnTo>
                  <a:pt x="210578" y="768223"/>
                </a:lnTo>
                <a:lnTo>
                  <a:pt x="210578" y="796950"/>
                </a:lnTo>
                <a:lnTo>
                  <a:pt x="229743" y="796950"/>
                </a:lnTo>
                <a:lnTo>
                  <a:pt x="229743" y="768223"/>
                </a:lnTo>
                <a:close/>
              </a:path>
              <a:path w="1459864" h="1267460">
                <a:moveTo>
                  <a:pt x="1249057" y="768223"/>
                </a:moveTo>
                <a:lnTo>
                  <a:pt x="1229893" y="768223"/>
                </a:lnTo>
                <a:lnTo>
                  <a:pt x="1229893" y="796950"/>
                </a:lnTo>
                <a:lnTo>
                  <a:pt x="1249057" y="796950"/>
                </a:lnTo>
                <a:lnTo>
                  <a:pt x="1249057" y="768223"/>
                </a:lnTo>
                <a:close/>
              </a:path>
              <a:path w="1459864" h="1267460">
                <a:moveTo>
                  <a:pt x="129425" y="684441"/>
                </a:moveTo>
                <a:lnTo>
                  <a:pt x="78346" y="684441"/>
                </a:lnTo>
                <a:lnTo>
                  <a:pt x="78346" y="742835"/>
                </a:lnTo>
                <a:lnTo>
                  <a:pt x="129425" y="742835"/>
                </a:lnTo>
                <a:lnTo>
                  <a:pt x="129425" y="684441"/>
                </a:lnTo>
                <a:close/>
              </a:path>
              <a:path w="1459864" h="1267460">
                <a:moveTo>
                  <a:pt x="1381302" y="684441"/>
                </a:moveTo>
                <a:lnTo>
                  <a:pt x="1330210" y="684441"/>
                </a:lnTo>
                <a:lnTo>
                  <a:pt x="1330210" y="742835"/>
                </a:lnTo>
                <a:lnTo>
                  <a:pt x="1381302" y="742835"/>
                </a:lnTo>
                <a:lnTo>
                  <a:pt x="1381302" y="684441"/>
                </a:lnTo>
                <a:close/>
              </a:path>
              <a:path w="1459864" h="1267460">
                <a:moveTo>
                  <a:pt x="114833" y="668134"/>
                </a:moveTo>
                <a:lnTo>
                  <a:pt x="92938" y="668134"/>
                </a:lnTo>
                <a:lnTo>
                  <a:pt x="92938" y="684441"/>
                </a:lnTo>
                <a:lnTo>
                  <a:pt x="114833" y="684441"/>
                </a:lnTo>
                <a:lnTo>
                  <a:pt x="114833" y="668134"/>
                </a:lnTo>
                <a:close/>
              </a:path>
              <a:path w="1459864" h="1267460">
                <a:moveTo>
                  <a:pt x="1366697" y="668134"/>
                </a:moveTo>
                <a:lnTo>
                  <a:pt x="1344815" y="668134"/>
                </a:lnTo>
                <a:lnTo>
                  <a:pt x="1344815" y="684441"/>
                </a:lnTo>
                <a:lnTo>
                  <a:pt x="1366697" y="684441"/>
                </a:lnTo>
                <a:lnTo>
                  <a:pt x="1366697" y="668134"/>
                </a:lnTo>
                <a:close/>
              </a:path>
              <a:path w="1459864" h="1267460">
                <a:moveTo>
                  <a:pt x="125780" y="653529"/>
                </a:moveTo>
                <a:lnTo>
                  <a:pt x="81991" y="653529"/>
                </a:lnTo>
                <a:lnTo>
                  <a:pt x="81991" y="668134"/>
                </a:lnTo>
                <a:lnTo>
                  <a:pt x="125780" y="668134"/>
                </a:lnTo>
                <a:lnTo>
                  <a:pt x="125780" y="653529"/>
                </a:lnTo>
                <a:close/>
              </a:path>
              <a:path w="1459864" h="1267460">
                <a:moveTo>
                  <a:pt x="1377657" y="653529"/>
                </a:moveTo>
                <a:lnTo>
                  <a:pt x="1333855" y="653529"/>
                </a:lnTo>
                <a:lnTo>
                  <a:pt x="1333855" y="668134"/>
                </a:lnTo>
                <a:lnTo>
                  <a:pt x="1377657" y="668134"/>
                </a:lnTo>
                <a:lnTo>
                  <a:pt x="1377657" y="653529"/>
                </a:lnTo>
                <a:close/>
              </a:path>
              <a:path w="1459864" h="1267460">
                <a:moveTo>
                  <a:pt x="879424" y="630847"/>
                </a:moveTo>
                <a:lnTo>
                  <a:pt x="580212" y="630847"/>
                </a:lnTo>
                <a:lnTo>
                  <a:pt x="580212" y="652284"/>
                </a:lnTo>
                <a:lnTo>
                  <a:pt x="879424" y="652284"/>
                </a:lnTo>
                <a:lnTo>
                  <a:pt x="879424" y="630847"/>
                </a:lnTo>
                <a:close/>
              </a:path>
              <a:path w="1459864" h="1267460">
                <a:moveTo>
                  <a:pt x="613041" y="586371"/>
                </a:moveTo>
                <a:lnTo>
                  <a:pt x="591159" y="586371"/>
                </a:lnTo>
                <a:lnTo>
                  <a:pt x="591159" y="630847"/>
                </a:lnTo>
                <a:lnTo>
                  <a:pt x="613041" y="630847"/>
                </a:lnTo>
                <a:lnTo>
                  <a:pt x="613041" y="586371"/>
                </a:lnTo>
                <a:close/>
              </a:path>
              <a:path w="1459864" h="1267460">
                <a:moveTo>
                  <a:pt x="835647" y="443534"/>
                </a:moveTo>
                <a:lnTo>
                  <a:pt x="624001" y="443534"/>
                </a:lnTo>
                <a:lnTo>
                  <a:pt x="624001" y="630847"/>
                </a:lnTo>
                <a:lnTo>
                  <a:pt x="835647" y="630847"/>
                </a:lnTo>
                <a:lnTo>
                  <a:pt x="835647" y="443534"/>
                </a:lnTo>
                <a:close/>
              </a:path>
              <a:path w="1459864" h="1267460">
                <a:moveTo>
                  <a:pt x="868489" y="586371"/>
                </a:moveTo>
                <a:lnTo>
                  <a:pt x="846582" y="586371"/>
                </a:lnTo>
                <a:lnTo>
                  <a:pt x="846582" y="630847"/>
                </a:lnTo>
                <a:lnTo>
                  <a:pt x="868489" y="630847"/>
                </a:lnTo>
                <a:lnTo>
                  <a:pt x="868489" y="586371"/>
                </a:lnTo>
                <a:close/>
              </a:path>
              <a:path w="1459864" h="1267460">
                <a:moveTo>
                  <a:pt x="806450" y="401942"/>
                </a:moveTo>
                <a:lnTo>
                  <a:pt x="653186" y="401942"/>
                </a:lnTo>
                <a:lnTo>
                  <a:pt x="653186" y="443534"/>
                </a:lnTo>
                <a:lnTo>
                  <a:pt x="806450" y="443534"/>
                </a:lnTo>
                <a:lnTo>
                  <a:pt x="806450" y="401942"/>
                </a:lnTo>
                <a:close/>
              </a:path>
              <a:path w="1459864" h="1267460">
                <a:moveTo>
                  <a:pt x="791248" y="313143"/>
                </a:moveTo>
                <a:lnTo>
                  <a:pt x="668388" y="313143"/>
                </a:lnTo>
                <a:lnTo>
                  <a:pt x="668388" y="401942"/>
                </a:lnTo>
                <a:lnTo>
                  <a:pt x="791248" y="401942"/>
                </a:lnTo>
                <a:lnTo>
                  <a:pt x="791248" y="313143"/>
                </a:lnTo>
                <a:close/>
              </a:path>
              <a:path w="1459864" h="1267460">
                <a:moveTo>
                  <a:pt x="776960" y="251117"/>
                </a:moveTo>
                <a:lnTo>
                  <a:pt x="682688" y="251117"/>
                </a:lnTo>
                <a:lnTo>
                  <a:pt x="682688" y="313143"/>
                </a:lnTo>
                <a:lnTo>
                  <a:pt x="776960" y="313143"/>
                </a:lnTo>
                <a:lnTo>
                  <a:pt x="776960" y="251117"/>
                </a:lnTo>
                <a:close/>
              </a:path>
              <a:path w="1459864" h="1267460">
                <a:moveTo>
                  <a:pt x="748982" y="149098"/>
                </a:moveTo>
                <a:lnTo>
                  <a:pt x="710666" y="149098"/>
                </a:lnTo>
                <a:lnTo>
                  <a:pt x="710666" y="251117"/>
                </a:lnTo>
                <a:lnTo>
                  <a:pt x="748982" y="251117"/>
                </a:lnTo>
                <a:lnTo>
                  <a:pt x="748982" y="149098"/>
                </a:lnTo>
                <a:close/>
              </a:path>
              <a:path w="1459864" h="1267460">
                <a:moveTo>
                  <a:pt x="742873" y="27597"/>
                </a:moveTo>
                <a:lnTo>
                  <a:pt x="716762" y="27597"/>
                </a:lnTo>
                <a:lnTo>
                  <a:pt x="716762" y="149098"/>
                </a:lnTo>
                <a:lnTo>
                  <a:pt x="742873" y="149098"/>
                </a:lnTo>
                <a:lnTo>
                  <a:pt x="742873" y="27597"/>
                </a:lnTo>
                <a:close/>
              </a:path>
              <a:path w="1459864" h="1267460">
                <a:moveTo>
                  <a:pt x="749312" y="20307"/>
                </a:moveTo>
                <a:lnTo>
                  <a:pt x="710323" y="20307"/>
                </a:lnTo>
                <a:lnTo>
                  <a:pt x="710323" y="27597"/>
                </a:lnTo>
                <a:lnTo>
                  <a:pt x="749312" y="27597"/>
                </a:lnTo>
                <a:lnTo>
                  <a:pt x="749312" y="20307"/>
                </a:lnTo>
                <a:close/>
              </a:path>
              <a:path w="1459864" h="1267460">
                <a:moveTo>
                  <a:pt x="755929" y="0"/>
                </a:moveTo>
                <a:lnTo>
                  <a:pt x="703707" y="0"/>
                </a:lnTo>
                <a:lnTo>
                  <a:pt x="703707" y="20307"/>
                </a:lnTo>
                <a:lnTo>
                  <a:pt x="755929" y="20307"/>
                </a:lnTo>
                <a:lnTo>
                  <a:pt x="755929" y="0"/>
                </a:lnTo>
                <a:close/>
              </a:path>
            </a:pathLst>
          </a:custGeom>
          <a:solidFill>
            <a:srgbClr val="C34941"/>
          </a:solidFill>
        </p:spPr>
        <p:txBody>
          <a:bodyPr wrap="square" lIns="0" tIns="0" rIns="0" bIns="0" rtlCol="0">
            <a:spAutoFit/>
          </a:bodyPr>
          <a:lstStyle/>
          <a:p>
            <a:endParaRPr/>
          </a:p>
        </p:txBody>
      </p:sp>
      <p:sp>
        <p:nvSpPr>
          <p:cNvPr id="7" name="object 7"/>
          <p:cNvSpPr/>
          <p:nvPr/>
        </p:nvSpPr>
        <p:spPr>
          <a:xfrm>
            <a:off x="1293872" y="2483308"/>
            <a:ext cx="2675890" cy="1889760"/>
          </a:xfrm>
          <a:custGeom>
            <a:avLst/>
            <a:gdLst/>
            <a:ahLst/>
            <a:cxnLst/>
            <a:rect l="l" t="t" r="r" b="b"/>
            <a:pathLst>
              <a:path w="2675890" h="1889760">
                <a:moveTo>
                  <a:pt x="1595450" y="0"/>
                </a:moveTo>
                <a:lnTo>
                  <a:pt x="170002" y="0"/>
                </a:lnTo>
                <a:lnTo>
                  <a:pt x="155299" y="629"/>
                </a:lnTo>
                <a:lnTo>
                  <a:pt x="113470" y="9660"/>
                </a:lnTo>
                <a:lnTo>
                  <a:pt x="76148" y="28311"/>
                </a:lnTo>
                <a:lnTo>
                  <a:pt x="44738" y="55178"/>
                </a:lnTo>
                <a:lnTo>
                  <a:pt x="20641" y="88856"/>
                </a:lnTo>
                <a:lnTo>
                  <a:pt x="5262" y="127942"/>
                </a:lnTo>
                <a:lnTo>
                  <a:pt x="540" y="169989"/>
                </a:lnTo>
                <a:lnTo>
                  <a:pt x="0" y="1719376"/>
                </a:lnTo>
                <a:lnTo>
                  <a:pt x="629" y="1734075"/>
                </a:lnTo>
                <a:lnTo>
                  <a:pt x="9659" y="1775897"/>
                </a:lnTo>
                <a:lnTo>
                  <a:pt x="28309" y="1813215"/>
                </a:lnTo>
                <a:lnTo>
                  <a:pt x="55175" y="1844625"/>
                </a:lnTo>
                <a:lnTo>
                  <a:pt x="88855" y="1868722"/>
                </a:lnTo>
                <a:lnTo>
                  <a:pt x="127945" y="1884103"/>
                </a:lnTo>
                <a:lnTo>
                  <a:pt x="2505684" y="1889366"/>
                </a:lnTo>
                <a:lnTo>
                  <a:pt x="2520384" y="1888736"/>
                </a:lnTo>
                <a:lnTo>
                  <a:pt x="2562207" y="1879704"/>
                </a:lnTo>
                <a:lnTo>
                  <a:pt x="2599525" y="1861050"/>
                </a:lnTo>
                <a:lnTo>
                  <a:pt x="2605245" y="1856905"/>
                </a:lnTo>
                <a:lnTo>
                  <a:pt x="170002" y="1856905"/>
                </a:lnTo>
                <a:lnTo>
                  <a:pt x="155339" y="1856129"/>
                </a:lnTo>
                <a:lnTo>
                  <a:pt x="114317" y="1845126"/>
                </a:lnTo>
                <a:lnTo>
                  <a:pt x="79412" y="1822780"/>
                </a:lnTo>
                <a:lnTo>
                  <a:pt x="52767" y="1791234"/>
                </a:lnTo>
                <a:lnTo>
                  <a:pt x="36526" y="1752634"/>
                </a:lnTo>
                <a:lnTo>
                  <a:pt x="32461" y="169989"/>
                </a:lnTo>
                <a:lnTo>
                  <a:pt x="33243" y="155289"/>
                </a:lnTo>
                <a:lnTo>
                  <a:pt x="44239" y="114307"/>
                </a:lnTo>
                <a:lnTo>
                  <a:pt x="66587" y="79405"/>
                </a:lnTo>
                <a:lnTo>
                  <a:pt x="98135" y="52763"/>
                </a:lnTo>
                <a:lnTo>
                  <a:pt x="136739" y="36525"/>
                </a:lnTo>
                <a:lnTo>
                  <a:pt x="1595450" y="32461"/>
                </a:lnTo>
                <a:lnTo>
                  <a:pt x="1595450" y="0"/>
                </a:lnTo>
                <a:close/>
              </a:path>
              <a:path w="2675890" h="1889760">
                <a:moveTo>
                  <a:pt x="2505684" y="0"/>
                </a:moveTo>
                <a:lnTo>
                  <a:pt x="1990471" y="0"/>
                </a:lnTo>
                <a:lnTo>
                  <a:pt x="1990471" y="32461"/>
                </a:lnTo>
                <a:lnTo>
                  <a:pt x="2505684" y="32461"/>
                </a:lnTo>
                <a:lnTo>
                  <a:pt x="2520348" y="33237"/>
                </a:lnTo>
                <a:lnTo>
                  <a:pt x="2561369" y="44239"/>
                </a:lnTo>
                <a:lnTo>
                  <a:pt x="2596270" y="66587"/>
                </a:lnTo>
                <a:lnTo>
                  <a:pt x="2622908" y="98137"/>
                </a:lnTo>
                <a:lnTo>
                  <a:pt x="2639140" y="136744"/>
                </a:lnTo>
                <a:lnTo>
                  <a:pt x="2643200" y="1719376"/>
                </a:lnTo>
                <a:lnTo>
                  <a:pt x="2642418" y="1734075"/>
                </a:lnTo>
                <a:lnTo>
                  <a:pt x="2631423" y="1775058"/>
                </a:lnTo>
                <a:lnTo>
                  <a:pt x="2609079" y="1809962"/>
                </a:lnTo>
                <a:lnTo>
                  <a:pt x="2577533" y="1836606"/>
                </a:lnTo>
                <a:lnTo>
                  <a:pt x="2538928" y="1852843"/>
                </a:lnTo>
                <a:lnTo>
                  <a:pt x="170002" y="1856905"/>
                </a:lnTo>
                <a:lnTo>
                  <a:pt x="2605245" y="1856905"/>
                </a:lnTo>
                <a:lnTo>
                  <a:pt x="2639846" y="1823640"/>
                </a:lnTo>
                <a:lnTo>
                  <a:pt x="2661190" y="1787999"/>
                </a:lnTo>
                <a:lnTo>
                  <a:pt x="2673348" y="1747418"/>
                </a:lnTo>
                <a:lnTo>
                  <a:pt x="2675661" y="169989"/>
                </a:lnTo>
                <a:lnTo>
                  <a:pt x="2675031" y="155289"/>
                </a:lnTo>
                <a:lnTo>
                  <a:pt x="2666000" y="113465"/>
                </a:lnTo>
                <a:lnTo>
                  <a:pt x="2647349" y="76144"/>
                </a:lnTo>
                <a:lnTo>
                  <a:pt x="2620482" y="44734"/>
                </a:lnTo>
                <a:lnTo>
                  <a:pt x="2586802" y="20637"/>
                </a:lnTo>
                <a:lnTo>
                  <a:pt x="2547714" y="5258"/>
                </a:lnTo>
                <a:lnTo>
                  <a:pt x="2519344" y="543"/>
                </a:lnTo>
                <a:lnTo>
                  <a:pt x="2505684" y="0"/>
                </a:lnTo>
                <a:close/>
              </a:path>
            </a:pathLst>
          </a:custGeom>
          <a:solidFill>
            <a:srgbClr val="2F2F2F"/>
          </a:solidFill>
        </p:spPr>
        <p:txBody>
          <a:bodyPr wrap="square" lIns="0" tIns="0" rIns="0" bIns="0" rtlCol="0">
            <a:spAutoFit/>
          </a:bodyPr>
          <a:lstStyle/>
          <a:p>
            <a:endParaRPr/>
          </a:p>
        </p:txBody>
      </p:sp>
      <p:sp>
        <p:nvSpPr>
          <p:cNvPr id="8" name="object 8"/>
          <p:cNvSpPr/>
          <p:nvPr/>
        </p:nvSpPr>
        <p:spPr>
          <a:xfrm>
            <a:off x="1340712" y="2536047"/>
            <a:ext cx="2581982" cy="1775974"/>
          </a:xfrm>
          <a:prstGeom prst="rect">
            <a:avLst/>
          </a:prstGeom>
          <a:blipFill>
            <a:blip r:embed="rId5" cstate="print"/>
            <a:stretch>
              <a:fillRect/>
            </a:stretch>
          </a:blipFill>
        </p:spPr>
        <p:txBody>
          <a:bodyPr wrap="square" lIns="0" tIns="0" rIns="0" bIns="0" rtlCol="0">
            <a:spAutoFit/>
          </a:bodyPr>
          <a:lstStyle/>
          <a:p>
            <a:endParaRPr/>
          </a:p>
        </p:txBody>
      </p:sp>
      <p:sp>
        <p:nvSpPr>
          <p:cNvPr id="9" name="Заголовок 1"/>
          <p:cNvSpPr>
            <a:spLocks noGrp="1"/>
          </p:cNvSpPr>
          <p:nvPr>
            <p:ph type="title"/>
          </p:nvPr>
        </p:nvSpPr>
        <p:spPr>
          <a:xfrm>
            <a:off x="1473413" y="497054"/>
            <a:ext cx="13309173" cy="507831"/>
          </a:xfrm>
        </p:spPr>
        <p:txBody>
          <a:bodyPr/>
          <a:lstStyle/>
          <a:p>
            <a:r>
              <a:rPr lang="en-US" dirty="0">
                <a:latin typeface="+mj-lt"/>
              </a:rPr>
              <a:t>Our contacts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2184400" y="1986677"/>
            <a:ext cx="12950825" cy="5170646"/>
          </a:xfrm>
          <a:prstGeom prst="rect">
            <a:avLst/>
          </a:prstGeom>
        </p:spPr>
        <p:txBody>
          <a:bodyPr vert="horz" wrap="square" lIns="0" tIns="0" rIns="0" bIns="0" rtlCol="0">
            <a:spAutoFit/>
          </a:bodyPr>
          <a:lstStyle/>
          <a:p>
            <a:pPr marL="12700">
              <a:lnSpc>
                <a:spcPct val="100000"/>
              </a:lnSpc>
            </a:pPr>
            <a:r>
              <a:rPr sz="2400" b="1" dirty="0">
                <a:solidFill>
                  <a:srgbClr val="C34941"/>
                </a:solidFill>
                <a:cs typeface="Akrobat Black"/>
              </a:rPr>
              <a:t>• </a:t>
            </a:r>
            <a:r>
              <a:rPr sz="2400" b="0" dirty="0">
                <a:solidFill>
                  <a:srgbClr val="2F2F2F"/>
                </a:solidFill>
                <a:cs typeface="Akrobat"/>
              </a:rPr>
              <a:t>2007</a:t>
            </a:r>
            <a:endParaRPr sz="2400" dirty="0">
              <a:cs typeface="Akrobat"/>
            </a:endParaRPr>
          </a:p>
          <a:p>
            <a:pPr marL="390525" marR="1316355">
              <a:lnSpc>
                <a:spcPct val="100000"/>
              </a:lnSpc>
            </a:pPr>
            <a:r>
              <a:rPr sz="2400" b="0" spc="-95" dirty="0">
                <a:solidFill>
                  <a:srgbClr val="2F2F2F"/>
                </a:solidFill>
                <a:cs typeface="Akrobat"/>
              </a:rPr>
              <a:t>T</a:t>
            </a:r>
            <a:r>
              <a:rPr sz="2400" b="0" dirty="0">
                <a:solidFill>
                  <a:srgbClr val="2F2F2F"/>
                </a:solidFill>
                <a:cs typeface="Akrobat"/>
              </a:rPr>
              <a:t>he Memo</a:t>
            </a:r>
            <a:r>
              <a:rPr sz="2400" b="0" spc="-25" dirty="0">
                <a:solidFill>
                  <a:srgbClr val="2F2F2F"/>
                </a:solidFill>
                <a:cs typeface="Akrobat"/>
              </a:rPr>
              <a:t>r</a:t>
            </a:r>
            <a:r>
              <a:rPr sz="2400" b="0" dirty="0">
                <a:solidFill>
                  <a:srgbClr val="2F2F2F"/>
                </a:solidFill>
                <a:cs typeface="Akrobat"/>
              </a:rPr>
              <a:t>andum </a:t>
            </a:r>
            <a:r>
              <a:rPr sz="2400" b="0" spc="-15" dirty="0">
                <a:solidFill>
                  <a:srgbClr val="2F2F2F"/>
                </a:solidFill>
                <a:cs typeface="Akrobat"/>
              </a:rPr>
              <a:t>o</a:t>
            </a:r>
            <a:r>
              <a:rPr sz="2400" b="0" dirty="0">
                <a:solidFill>
                  <a:srgbClr val="2F2F2F"/>
                </a:solidFill>
                <a:cs typeface="Akrobat"/>
              </a:rPr>
              <a:t>f In</a:t>
            </a:r>
            <a:r>
              <a:rPr sz="2400" b="0" spc="5" dirty="0">
                <a:solidFill>
                  <a:srgbClr val="2F2F2F"/>
                </a:solidFill>
                <a:cs typeface="Akrobat"/>
              </a:rPr>
              <a:t>t</a:t>
            </a:r>
            <a:r>
              <a:rPr sz="2400" b="0" dirty="0">
                <a:solidFill>
                  <a:srgbClr val="2F2F2F"/>
                </a:solidFill>
                <a:cs typeface="Akrobat"/>
              </a:rPr>
              <a:t>entions with the Middle </a:t>
            </a:r>
            <a:r>
              <a:rPr sz="2400" b="0" spc="-235" dirty="0">
                <a:solidFill>
                  <a:srgbClr val="2F2F2F"/>
                </a:solidFill>
                <a:cs typeface="Akrobat"/>
              </a:rPr>
              <a:t>T</a:t>
            </a:r>
            <a:r>
              <a:rPr sz="2400" b="0" dirty="0">
                <a:solidFill>
                  <a:srgbClr val="2F2F2F"/>
                </a:solidFill>
                <a:cs typeface="Akrobat"/>
              </a:rPr>
              <a:t>ennessee </a:t>
            </a:r>
            <a:r>
              <a:rPr sz="2400" b="0" spc="-25" dirty="0">
                <a:solidFill>
                  <a:srgbClr val="2F2F2F"/>
                </a:solidFill>
                <a:cs typeface="Akrobat"/>
              </a:rPr>
              <a:t>S</a:t>
            </a:r>
            <a:r>
              <a:rPr sz="2400" b="0" dirty="0">
                <a:solidFill>
                  <a:srgbClr val="2F2F2F"/>
                </a:solidFill>
                <a:cs typeface="Akrobat"/>
              </a:rPr>
              <a:t>ta</a:t>
            </a:r>
            <a:r>
              <a:rPr sz="2400" b="0" spc="5" dirty="0">
                <a:solidFill>
                  <a:srgbClr val="2F2F2F"/>
                </a:solidFill>
                <a:cs typeface="Akrobat"/>
              </a:rPr>
              <a:t>t</a:t>
            </a:r>
            <a:r>
              <a:rPr sz="2400" b="0" dirty="0">
                <a:solidFill>
                  <a:srgbClr val="2F2F2F"/>
                </a:solidFill>
                <a:cs typeface="Akrobat"/>
              </a:rPr>
              <a:t>e University (U</a:t>
            </a:r>
            <a:r>
              <a:rPr sz="2400" b="0" spc="20" dirty="0">
                <a:solidFill>
                  <a:srgbClr val="2F2F2F"/>
                </a:solidFill>
                <a:cs typeface="Akrobat"/>
              </a:rPr>
              <a:t>S</a:t>
            </a:r>
            <a:r>
              <a:rPr sz="2400" b="0" spc="-80" dirty="0">
                <a:solidFill>
                  <a:srgbClr val="2F2F2F"/>
                </a:solidFill>
                <a:cs typeface="Akrobat"/>
              </a:rPr>
              <a:t>A</a:t>
            </a:r>
            <a:r>
              <a:rPr sz="2400" b="0" dirty="0">
                <a:solidFill>
                  <a:srgbClr val="2F2F2F"/>
                </a:solidFill>
                <a:cs typeface="Akrobat"/>
              </a:rPr>
              <a:t>) </a:t>
            </a:r>
            <a:r>
              <a:rPr sz="2400" b="0" spc="-10" dirty="0">
                <a:solidFill>
                  <a:srgbClr val="2F2F2F"/>
                </a:solidFill>
                <a:cs typeface="Akrobat"/>
              </a:rPr>
              <a:t>w</a:t>
            </a:r>
            <a:r>
              <a:rPr sz="2400" b="0" dirty="0">
                <a:solidFill>
                  <a:srgbClr val="2F2F2F"/>
                </a:solidFill>
                <a:cs typeface="Akrobat"/>
              </a:rPr>
              <a:t>as signed </a:t>
            </a:r>
            <a:r>
              <a:rPr sz="2400" b="0" spc="-95" dirty="0">
                <a:solidFill>
                  <a:srgbClr val="2F2F2F"/>
                </a:solidFill>
                <a:cs typeface="Akrobat"/>
              </a:rPr>
              <a:t>T</a:t>
            </a:r>
            <a:r>
              <a:rPr sz="2400" b="0" dirty="0">
                <a:solidFill>
                  <a:srgbClr val="2F2F2F"/>
                </a:solidFill>
                <a:cs typeface="Akrobat"/>
              </a:rPr>
              <a:t>he Memo</a:t>
            </a:r>
            <a:r>
              <a:rPr sz="2400" b="0" spc="-25" dirty="0">
                <a:solidFill>
                  <a:srgbClr val="2F2F2F"/>
                </a:solidFill>
                <a:cs typeface="Akrobat"/>
              </a:rPr>
              <a:t>r</a:t>
            </a:r>
            <a:r>
              <a:rPr sz="2400" b="0" dirty="0">
                <a:solidFill>
                  <a:srgbClr val="2F2F2F"/>
                </a:solidFill>
                <a:cs typeface="Akrobat"/>
              </a:rPr>
              <a:t>andum </a:t>
            </a:r>
            <a:r>
              <a:rPr sz="2400" b="0" spc="-15" dirty="0">
                <a:solidFill>
                  <a:srgbClr val="2F2F2F"/>
                </a:solidFill>
                <a:cs typeface="Akrobat"/>
              </a:rPr>
              <a:t>o</a:t>
            </a:r>
            <a:r>
              <a:rPr sz="2400" b="0" dirty="0">
                <a:solidFill>
                  <a:srgbClr val="2F2F2F"/>
                </a:solidFill>
                <a:cs typeface="Akrobat"/>
              </a:rPr>
              <a:t>f In</a:t>
            </a:r>
            <a:r>
              <a:rPr sz="2400" b="0" spc="5" dirty="0">
                <a:solidFill>
                  <a:srgbClr val="2F2F2F"/>
                </a:solidFill>
                <a:cs typeface="Akrobat"/>
              </a:rPr>
              <a:t>t</a:t>
            </a:r>
            <a:r>
              <a:rPr sz="2400" b="0" dirty="0">
                <a:solidFill>
                  <a:srgbClr val="2F2F2F"/>
                </a:solidFill>
                <a:cs typeface="Akrobat"/>
              </a:rPr>
              <a:t>entions with the Lassalle University </a:t>
            </a:r>
            <a:r>
              <a:rPr sz="2400" b="0" spc="-80" dirty="0">
                <a:solidFill>
                  <a:srgbClr val="2F2F2F"/>
                </a:solidFill>
                <a:cs typeface="Akrobat"/>
              </a:rPr>
              <a:t>(P</a:t>
            </a:r>
            <a:r>
              <a:rPr sz="2400" b="0" dirty="0">
                <a:solidFill>
                  <a:srgbClr val="2F2F2F"/>
                </a:solidFill>
                <a:cs typeface="Akrobat"/>
              </a:rPr>
              <a:t>enn</a:t>
            </a:r>
            <a:r>
              <a:rPr sz="2400" b="0" spc="-35" dirty="0">
                <a:solidFill>
                  <a:srgbClr val="2F2F2F"/>
                </a:solidFill>
                <a:cs typeface="Akrobat"/>
              </a:rPr>
              <a:t>s</a:t>
            </a:r>
            <a:r>
              <a:rPr sz="2400" b="0" dirty="0">
                <a:solidFill>
                  <a:srgbClr val="2F2F2F"/>
                </a:solidFill>
                <a:cs typeface="Akrobat"/>
              </a:rPr>
              <a:t>yl</a:t>
            </a:r>
            <a:r>
              <a:rPr sz="2400" b="0" spc="-10" dirty="0">
                <a:solidFill>
                  <a:srgbClr val="2F2F2F"/>
                </a:solidFill>
                <a:cs typeface="Akrobat"/>
              </a:rPr>
              <a:t>v</a:t>
            </a:r>
            <a:r>
              <a:rPr sz="2400" b="0" dirty="0">
                <a:solidFill>
                  <a:srgbClr val="2F2F2F"/>
                </a:solidFill>
                <a:cs typeface="Akrobat"/>
              </a:rPr>
              <a:t>ania, U</a:t>
            </a:r>
            <a:r>
              <a:rPr sz="2400" b="0" spc="20" dirty="0">
                <a:solidFill>
                  <a:srgbClr val="2F2F2F"/>
                </a:solidFill>
                <a:cs typeface="Akrobat"/>
              </a:rPr>
              <a:t>S</a:t>
            </a:r>
            <a:r>
              <a:rPr sz="2400" b="0" spc="-80" dirty="0">
                <a:solidFill>
                  <a:srgbClr val="2F2F2F"/>
                </a:solidFill>
                <a:cs typeface="Akrobat"/>
              </a:rPr>
              <a:t>A</a:t>
            </a:r>
            <a:r>
              <a:rPr sz="2400" b="0" dirty="0">
                <a:solidFill>
                  <a:srgbClr val="2F2F2F"/>
                </a:solidFill>
                <a:cs typeface="Akrobat"/>
              </a:rPr>
              <a:t>) </a:t>
            </a:r>
            <a:r>
              <a:rPr sz="2400" b="0" spc="-10" dirty="0">
                <a:solidFill>
                  <a:srgbClr val="2F2F2F"/>
                </a:solidFill>
                <a:cs typeface="Akrobat"/>
              </a:rPr>
              <a:t>w</a:t>
            </a:r>
            <a:r>
              <a:rPr sz="2400" b="0" dirty="0">
                <a:solidFill>
                  <a:srgbClr val="2F2F2F"/>
                </a:solidFill>
                <a:cs typeface="Akrobat"/>
              </a:rPr>
              <a:t>as signed </a:t>
            </a:r>
            <a:r>
              <a:rPr sz="2400" b="0" spc="-95" dirty="0">
                <a:solidFill>
                  <a:srgbClr val="2F2F2F"/>
                </a:solidFill>
                <a:cs typeface="Akrobat"/>
              </a:rPr>
              <a:t>T</a:t>
            </a:r>
            <a:r>
              <a:rPr sz="2400" b="0" dirty="0">
                <a:solidFill>
                  <a:srgbClr val="2F2F2F"/>
                </a:solidFill>
                <a:cs typeface="Akrobat"/>
              </a:rPr>
              <a:t>he second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Mas</a:t>
            </a:r>
            <a:r>
              <a:rPr sz="2400" b="0" spc="5" dirty="0">
                <a:solidFill>
                  <a:srgbClr val="2F2F2F"/>
                </a:solidFill>
                <a:cs typeface="Akrobat"/>
              </a:rPr>
              <a:t>t</a:t>
            </a:r>
            <a:r>
              <a:rPr sz="2400" b="0" dirty="0">
                <a:solidFill>
                  <a:srgbClr val="2F2F2F"/>
                </a:solidFill>
                <a:cs typeface="Akrobat"/>
              </a:rPr>
              <a:t>er’s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a:t>
            </a:r>
            <a:endParaRPr sz="2400" dirty="0">
              <a:cs typeface="Akrobat"/>
            </a:endParaRPr>
          </a:p>
          <a:p>
            <a:pPr marL="12700">
              <a:lnSpc>
                <a:spcPct val="100000"/>
              </a:lnSpc>
            </a:pPr>
            <a:r>
              <a:rPr sz="2400" b="1" dirty="0">
                <a:solidFill>
                  <a:srgbClr val="C34941"/>
                </a:solidFill>
                <a:cs typeface="Akrobat Black"/>
              </a:rPr>
              <a:t>• </a:t>
            </a:r>
            <a:r>
              <a:rPr sz="2400" b="0" dirty="0">
                <a:solidFill>
                  <a:srgbClr val="2F2F2F"/>
                </a:solidFill>
                <a:cs typeface="Akrobat"/>
              </a:rPr>
              <a:t>2008</a:t>
            </a:r>
            <a:endParaRPr sz="2400" dirty="0">
              <a:cs typeface="Akrobat"/>
            </a:endParaRPr>
          </a:p>
          <a:p>
            <a:pPr marL="390525" marR="1007744">
              <a:lnSpc>
                <a:spcPct val="100000"/>
              </a:lnSpc>
            </a:pPr>
            <a:r>
              <a:rPr sz="2400" b="0" spc="-40" dirty="0">
                <a:solidFill>
                  <a:srgbClr val="2F2F2F"/>
                </a:solidFill>
                <a:cs typeface="Akrobat"/>
              </a:rPr>
              <a:t>F</a:t>
            </a:r>
            <a:r>
              <a:rPr sz="2400" b="0" dirty="0">
                <a:solidFill>
                  <a:srgbClr val="2F2F2F"/>
                </a:solidFill>
                <a:cs typeface="Akrobat"/>
              </a:rPr>
              <a:t>irst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 </a:t>
            </a:r>
            <a:r>
              <a:rPr sz="2400" b="0" spc="-15" dirty="0">
                <a:solidFill>
                  <a:srgbClr val="2F2F2F"/>
                </a:solidFill>
                <a:cs typeface="Akrobat"/>
              </a:rPr>
              <a:t>o</a:t>
            </a:r>
            <a:r>
              <a:rPr sz="2400" b="0" dirty="0">
                <a:solidFill>
                  <a:srgbClr val="2F2F2F"/>
                </a:solidFill>
                <a:cs typeface="Akrobat"/>
              </a:rPr>
              <a:t>f p</a:t>
            </a:r>
            <a:r>
              <a:rPr sz="2400" b="0" spc="-25" dirty="0">
                <a:solidFill>
                  <a:srgbClr val="2F2F2F"/>
                </a:solidFill>
                <a:cs typeface="Akrobat"/>
              </a:rPr>
              <a:t>r</a:t>
            </a:r>
            <a:r>
              <a:rPr sz="2400" b="0" spc="-15" dirty="0">
                <a:solidFill>
                  <a:srgbClr val="2F2F2F"/>
                </a:solidFill>
                <a:cs typeface="Akrobat"/>
              </a:rPr>
              <a:t>o</a:t>
            </a:r>
            <a:r>
              <a:rPr sz="2400" b="0" dirty="0">
                <a:solidFill>
                  <a:srgbClr val="2F2F2F"/>
                </a:solidFill>
                <a:cs typeface="Akrobat"/>
              </a:rPr>
              <a:t>fessional </a:t>
            </a:r>
            <a:r>
              <a:rPr sz="2400" b="0" spc="-25" dirty="0">
                <a:solidFill>
                  <a:srgbClr val="2F2F2F"/>
                </a:solidFill>
                <a:cs typeface="Akrobat"/>
              </a:rPr>
              <a:t>r</a:t>
            </a:r>
            <a:r>
              <a:rPr sz="2400" b="0" dirty="0">
                <a:solidFill>
                  <a:srgbClr val="2F2F2F"/>
                </a:solidFill>
                <a:cs typeface="Akrobat"/>
              </a:rPr>
              <a:t>et</a:t>
            </a:r>
            <a:r>
              <a:rPr sz="2400" b="0" spc="-25" dirty="0">
                <a:solidFill>
                  <a:srgbClr val="2F2F2F"/>
                </a:solidFill>
                <a:cs typeface="Akrobat"/>
              </a:rPr>
              <a:t>r</a:t>
            </a:r>
            <a:r>
              <a:rPr sz="2400" b="0" dirty="0">
                <a:solidFill>
                  <a:srgbClr val="2F2F2F"/>
                </a:solidFill>
                <a:cs typeface="Akrobat"/>
              </a:rPr>
              <a:t>aining course in </a:t>
            </a:r>
            <a:r>
              <a:rPr sz="2400" b="0" spc="-85" dirty="0">
                <a:solidFill>
                  <a:srgbClr val="2F2F2F"/>
                </a:solidFill>
                <a:cs typeface="Akrobat"/>
              </a:rPr>
              <a:t>E</a:t>
            </a:r>
            <a:r>
              <a:rPr sz="2400" b="0" dirty="0">
                <a:solidFill>
                  <a:srgbClr val="2F2F2F"/>
                </a:solidFill>
                <a:cs typeface="Akrobat"/>
              </a:rPr>
              <a:t>conomic </a:t>
            </a:r>
            <a:r>
              <a:rPr sz="2400" b="0" spc="-95" dirty="0">
                <a:solidFill>
                  <a:srgbClr val="2F2F2F"/>
                </a:solidFill>
                <a:cs typeface="Akrobat"/>
              </a:rPr>
              <a:t>T</a:t>
            </a:r>
            <a:r>
              <a:rPr sz="2400" b="0" dirty="0">
                <a:solidFill>
                  <a:srgbClr val="2F2F2F"/>
                </a:solidFill>
                <a:cs typeface="Akrobat"/>
              </a:rPr>
              <a:t>heory and </a:t>
            </a:r>
            <a:r>
              <a:rPr sz="2400" b="0" spc="-25" dirty="0">
                <a:solidFill>
                  <a:srgbClr val="2F2F2F"/>
                </a:solidFill>
                <a:cs typeface="Akrobat"/>
              </a:rPr>
              <a:t>Pr</a:t>
            </a:r>
            <a:r>
              <a:rPr sz="2400" b="0" dirty="0">
                <a:solidFill>
                  <a:srgbClr val="2F2F2F"/>
                </a:solidFill>
                <a:cs typeface="Akrobat"/>
              </a:rPr>
              <a:t>actice </a:t>
            </a:r>
            <a:r>
              <a:rPr sz="2400" b="0" spc="-15" dirty="0">
                <a:solidFill>
                  <a:srgbClr val="2F2F2F"/>
                </a:solidFill>
                <a:cs typeface="Akrobat"/>
              </a:rPr>
              <a:t>o</a:t>
            </a:r>
            <a:r>
              <a:rPr sz="2400" b="0" dirty="0">
                <a:solidFill>
                  <a:srgbClr val="2F2F2F"/>
                </a:solidFill>
                <a:cs typeface="Akrobat"/>
              </a:rPr>
              <a:t>f </a:t>
            </a:r>
            <a:r>
              <a:rPr sz="2400" b="0" spc="-85" dirty="0">
                <a:solidFill>
                  <a:srgbClr val="2F2F2F"/>
                </a:solidFill>
                <a:cs typeface="Akrobat"/>
              </a:rPr>
              <a:t>E</a:t>
            </a:r>
            <a:r>
              <a:rPr sz="2400" b="0" dirty="0">
                <a:solidFill>
                  <a:srgbClr val="2F2F2F"/>
                </a:solidFill>
                <a:cs typeface="Akrobat"/>
              </a:rPr>
              <a:t>conomic </a:t>
            </a:r>
            <a:r>
              <a:rPr sz="2400" b="0" spc="-45" dirty="0">
                <a:solidFill>
                  <a:srgbClr val="2F2F2F"/>
                </a:solidFill>
                <a:cs typeface="Akrobat"/>
              </a:rPr>
              <a:t>S</a:t>
            </a:r>
            <a:r>
              <a:rPr sz="2400" b="0" dirty="0">
                <a:solidFill>
                  <a:srgbClr val="2F2F2F"/>
                </a:solidFill>
                <a:cs typeface="Akrobat"/>
              </a:rPr>
              <a:t>ys</a:t>
            </a:r>
            <a:r>
              <a:rPr sz="2400" b="0" spc="5" dirty="0">
                <a:solidFill>
                  <a:srgbClr val="2F2F2F"/>
                </a:solidFill>
                <a:cs typeface="Akrobat"/>
              </a:rPr>
              <a:t>t</a:t>
            </a:r>
            <a:r>
              <a:rPr sz="2400" b="0" dirty="0">
                <a:solidFill>
                  <a:srgbClr val="2F2F2F"/>
                </a:solidFill>
                <a:cs typeface="Akrobat"/>
              </a:rPr>
              <a:t>ems Ope</a:t>
            </a:r>
            <a:r>
              <a:rPr sz="2400" b="0" spc="-25" dirty="0">
                <a:solidFill>
                  <a:srgbClr val="2F2F2F"/>
                </a:solidFill>
                <a:cs typeface="Akrobat"/>
              </a:rPr>
              <a:t>r</a:t>
            </a:r>
            <a:r>
              <a:rPr sz="2400" b="0" dirty="0">
                <a:solidFill>
                  <a:srgbClr val="2F2F2F"/>
                </a:solidFill>
                <a:cs typeface="Akrobat"/>
              </a:rPr>
              <a:t>ation</a:t>
            </a:r>
            <a:endParaRPr sz="2400" dirty="0">
              <a:cs typeface="Akrobat"/>
            </a:endParaRPr>
          </a:p>
          <a:p>
            <a:pPr marL="390525">
              <a:lnSpc>
                <a:spcPct val="100000"/>
              </a:lnSpc>
            </a:pPr>
            <a:r>
              <a:rPr sz="2400" b="0" spc="-95" dirty="0">
                <a:solidFill>
                  <a:srgbClr val="2F2F2F"/>
                </a:solidFill>
                <a:cs typeface="Akrobat"/>
              </a:rPr>
              <a:t>T</a:t>
            </a:r>
            <a:r>
              <a:rPr sz="2400" b="0" dirty="0">
                <a:solidFill>
                  <a:srgbClr val="2F2F2F"/>
                </a:solidFill>
                <a:cs typeface="Akrobat"/>
              </a:rPr>
              <a:t>he thi</a:t>
            </a:r>
            <a:r>
              <a:rPr sz="2400" b="0" spc="-25" dirty="0">
                <a:solidFill>
                  <a:srgbClr val="2F2F2F"/>
                </a:solidFill>
                <a:cs typeface="Akrobat"/>
              </a:rPr>
              <a:t>r</a:t>
            </a:r>
            <a:r>
              <a:rPr sz="2400" b="0" dirty="0">
                <a:solidFill>
                  <a:srgbClr val="2F2F2F"/>
                </a:solidFill>
                <a:cs typeface="Akrobat"/>
              </a:rPr>
              <a:t>d Mas</a:t>
            </a:r>
            <a:r>
              <a:rPr sz="2400" b="0" spc="5" dirty="0">
                <a:solidFill>
                  <a:srgbClr val="2F2F2F"/>
                </a:solidFill>
                <a:cs typeface="Akrobat"/>
              </a:rPr>
              <a:t>t</a:t>
            </a:r>
            <a:r>
              <a:rPr sz="2400" b="0" dirty="0">
                <a:solidFill>
                  <a:srgbClr val="2F2F2F"/>
                </a:solidFill>
                <a:cs typeface="Akrobat"/>
              </a:rPr>
              <a:t>er’s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a:t>
            </a:r>
            <a:endParaRPr sz="2400" dirty="0">
              <a:cs typeface="Akrobat"/>
            </a:endParaRPr>
          </a:p>
          <a:p>
            <a:pPr marL="390525">
              <a:lnSpc>
                <a:spcPct val="100000"/>
              </a:lnSpc>
            </a:pPr>
            <a:r>
              <a:rPr sz="2400" b="0" spc="-95" dirty="0">
                <a:solidFill>
                  <a:srgbClr val="2F2F2F"/>
                </a:solidFill>
                <a:cs typeface="Akrobat"/>
              </a:rPr>
              <a:t>T</a:t>
            </a:r>
            <a:r>
              <a:rPr sz="2400" b="0" dirty="0">
                <a:solidFill>
                  <a:srgbClr val="2F2F2F"/>
                </a:solidFill>
                <a:cs typeface="Akrobat"/>
              </a:rPr>
              <a:t>he first en</a:t>
            </a:r>
            <a:r>
              <a:rPr sz="2400" b="0" spc="-25" dirty="0">
                <a:solidFill>
                  <a:srgbClr val="2F2F2F"/>
                </a:solidFill>
                <a:cs typeface="Akrobat"/>
              </a:rPr>
              <a:t>r</a:t>
            </a:r>
            <a:r>
              <a:rPr sz="2400" b="0" dirty="0">
                <a:solidFill>
                  <a:srgbClr val="2F2F2F"/>
                </a:solidFill>
                <a:cs typeface="Akrobat"/>
              </a:rPr>
              <a:t>ollment </a:t>
            </a:r>
            <a:r>
              <a:rPr sz="2400" b="0" spc="-15" dirty="0">
                <a:solidFill>
                  <a:srgbClr val="2F2F2F"/>
                </a:solidFill>
                <a:cs typeface="Akrobat"/>
              </a:rPr>
              <a:t>o</a:t>
            </a:r>
            <a:r>
              <a:rPr sz="2400" b="0" dirty="0">
                <a:solidFill>
                  <a:srgbClr val="2F2F2F"/>
                </a:solidFill>
                <a:cs typeface="Akrobat"/>
              </a:rPr>
              <a:t>f Mas</a:t>
            </a:r>
            <a:r>
              <a:rPr sz="2400" b="0" spc="5" dirty="0">
                <a:solidFill>
                  <a:srgbClr val="2F2F2F"/>
                </a:solidFill>
                <a:cs typeface="Akrobat"/>
              </a:rPr>
              <a:t>t</a:t>
            </a:r>
            <a:r>
              <a:rPr sz="2400" b="0" dirty="0">
                <a:solidFill>
                  <a:srgbClr val="2F2F2F"/>
                </a:solidFill>
                <a:cs typeface="Akrobat"/>
              </a:rPr>
              <a:t>er deg</a:t>
            </a:r>
            <a:r>
              <a:rPr sz="2400" b="0" spc="-25" dirty="0">
                <a:solidFill>
                  <a:srgbClr val="2F2F2F"/>
                </a:solidFill>
                <a:cs typeface="Akrobat"/>
              </a:rPr>
              <a:t>r</a:t>
            </a:r>
            <a:r>
              <a:rPr sz="2400" b="0" dirty="0">
                <a:solidFill>
                  <a:srgbClr val="2F2F2F"/>
                </a:solidFill>
                <a:cs typeface="Akrobat"/>
              </a:rPr>
              <a:t>ee students for a n</a:t>
            </a:r>
            <a:r>
              <a:rPr sz="2400" b="0" spc="-5" dirty="0">
                <a:solidFill>
                  <a:srgbClr val="2F2F2F"/>
                </a:solidFill>
                <a:cs typeface="Akrobat"/>
              </a:rPr>
              <a:t>e</a:t>
            </a:r>
            <a:r>
              <a:rPr sz="2400" b="0" dirty="0">
                <a:solidFill>
                  <a:srgbClr val="2F2F2F"/>
                </a:solidFill>
                <a:cs typeface="Akrobat"/>
              </a:rPr>
              <a:t>w course </a:t>
            </a:r>
            <a:r>
              <a:rPr sz="2400" b="0" spc="-15" dirty="0">
                <a:solidFill>
                  <a:srgbClr val="2F2F2F"/>
                </a:solidFill>
                <a:cs typeface="Akrobat"/>
              </a:rPr>
              <a:t>o</a:t>
            </a:r>
            <a:r>
              <a:rPr sz="2400" b="0" dirty="0">
                <a:solidFill>
                  <a:srgbClr val="2F2F2F"/>
                </a:solidFill>
                <a:cs typeface="Akrobat"/>
              </a:rPr>
              <a:t>f </a:t>
            </a:r>
            <a:r>
              <a:rPr sz="2400" b="0" spc="-40" dirty="0">
                <a:solidFill>
                  <a:srgbClr val="2F2F2F"/>
                </a:solidFill>
                <a:cs typeface="Akrobat"/>
              </a:rPr>
              <a:t>F</a:t>
            </a:r>
            <a:r>
              <a:rPr sz="2400" b="0" dirty="0">
                <a:solidFill>
                  <a:srgbClr val="2F2F2F"/>
                </a:solidFill>
                <a:cs typeface="Akrobat"/>
              </a:rPr>
              <a:t>inan</a:t>
            </a:r>
            <a:r>
              <a:rPr sz="2400" b="0" spc="-15" dirty="0">
                <a:solidFill>
                  <a:srgbClr val="2F2F2F"/>
                </a:solidFill>
                <a:cs typeface="Akrobat"/>
              </a:rPr>
              <a:t>c</a:t>
            </a:r>
            <a:r>
              <a:rPr sz="2400" b="0" dirty="0">
                <a:solidFill>
                  <a:srgbClr val="2F2F2F"/>
                </a:solidFill>
                <a:cs typeface="Akrobat"/>
              </a:rPr>
              <a:t>ial </a:t>
            </a:r>
            <a:r>
              <a:rPr sz="2400" b="0" spc="-85" dirty="0">
                <a:solidFill>
                  <a:srgbClr val="2F2F2F"/>
                </a:solidFill>
                <a:cs typeface="Akrobat"/>
              </a:rPr>
              <a:t>E</a:t>
            </a:r>
            <a:r>
              <a:rPr sz="2400" b="0" dirty="0">
                <a:solidFill>
                  <a:srgbClr val="2F2F2F"/>
                </a:solidFill>
                <a:cs typeface="Akrobat"/>
              </a:rPr>
              <a:t>conomics</a:t>
            </a:r>
            <a:endParaRPr sz="2400" dirty="0">
              <a:cs typeface="Akrobat"/>
            </a:endParaRPr>
          </a:p>
          <a:p>
            <a:pPr marL="12700">
              <a:lnSpc>
                <a:spcPct val="100000"/>
              </a:lnSpc>
            </a:pPr>
            <a:r>
              <a:rPr sz="2400" b="1" dirty="0">
                <a:solidFill>
                  <a:srgbClr val="C34941"/>
                </a:solidFill>
                <a:cs typeface="Akrobat Black"/>
              </a:rPr>
              <a:t>• </a:t>
            </a:r>
            <a:r>
              <a:rPr sz="2400" b="0" dirty="0">
                <a:solidFill>
                  <a:srgbClr val="2F2F2F"/>
                </a:solidFill>
                <a:cs typeface="Akrobat"/>
              </a:rPr>
              <a:t>2009</a:t>
            </a:r>
            <a:endParaRPr sz="2400" dirty="0">
              <a:cs typeface="Akrobat"/>
            </a:endParaRPr>
          </a:p>
          <a:p>
            <a:pPr marL="390525">
              <a:lnSpc>
                <a:spcPct val="100000"/>
              </a:lnSpc>
            </a:pPr>
            <a:r>
              <a:rPr sz="2400" b="0" spc="-95" dirty="0">
                <a:solidFill>
                  <a:srgbClr val="2F2F2F"/>
                </a:solidFill>
                <a:cs typeface="Akrobat"/>
              </a:rPr>
              <a:t>T</a:t>
            </a:r>
            <a:r>
              <a:rPr sz="2400" b="0" dirty="0">
                <a:solidFill>
                  <a:srgbClr val="2F2F2F"/>
                </a:solidFill>
                <a:cs typeface="Akrobat"/>
              </a:rPr>
              <a:t>he fifth anniversary </a:t>
            </a:r>
            <a:r>
              <a:rPr sz="2400" b="0" spc="-15" dirty="0">
                <a:solidFill>
                  <a:srgbClr val="2F2F2F"/>
                </a:solidFill>
                <a:cs typeface="Akrobat"/>
              </a:rPr>
              <a:t>o</a:t>
            </a:r>
            <a:r>
              <a:rPr sz="2400" b="0" dirty="0">
                <a:solidFill>
                  <a:srgbClr val="2F2F2F"/>
                </a:solidFill>
                <a:cs typeface="Akrobat"/>
              </a:rPr>
              <a:t>f M</a:t>
            </a:r>
            <a:r>
              <a:rPr sz="2400" b="0" spc="-25" dirty="0">
                <a:solidFill>
                  <a:srgbClr val="2F2F2F"/>
                </a:solidFill>
                <a:cs typeface="Akrobat"/>
              </a:rPr>
              <a:t>S</a:t>
            </a:r>
            <a:r>
              <a:rPr sz="2400" b="0" dirty="0">
                <a:solidFill>
                  <a:srgbClr val="2F2F2F"/>
                </a:solidFill>
                <a:cs typeface="Akrobat"/>
              </a:rPr>
              <a:t>E MSU</a:t>
            </a:r>
            <a:endParaRPr sz="2400" dirty="0">
              <a:cs typeface="Akrobat"/>
            </a:endParaRPr>
          </a:p>
          <a:p>
            <a:pPr marL="390525" marR="6350">
              <a:lnSpc>
                <a:spcPct val="100000"/>
              </a:lnSpc>
            </a:pPr>
            <a:r>
              <a:rPr sz="2400" b="0" spc="-95" dirty="0">
                <a:solidFill>
                  <a:srgbClr val="2F2F2F"/>
                </a:solidFill>
                <a:cs typeface="Akrobat"/>
              </a:rPr>
              <a:t>T</a:t>
            </a:r>
            <a:r>
              <a:rPr sz="2400" b="0" dirty="0">
                <a:solidFill>
                  <a:srgbClr val="2F2F2F"/>
                </a:solidFill>
                <a:cs typeface="Akrobat"/>
              </a:rPr>
              <a:t>he Memo</a:t>
            </a:r>
            <a:r>
              <a:rPr sz="2400" b="0" spc="-25" dirty="0">
                <a:solidFill>
                  <a:srgbClr val="2F2F2F"/>
                </a:solidFill>
                <a:cs typeface="Akrobat"/>
              </a:rPr>
              <a:t>r</a:t>
            </a:r>
            <a:r>
              <a:rPr sz="2400" b="0" dirty="0">
                <a:solidFill>
                  <a:srgbClr val="2F2F2F"/>
                </a:solidFill>
                <a:cs typeface="Akrobat"/>
              </a:rPr>
              <a:t>andum </a:t>
            </a:r>
            <a:r>
              <a:rPr sz="2400" b="0" spc="-15" dirty="0">
                <a:solidFill>
                  <a:srgbClr val="2F2F2F"/>
                </a:solidFill>
                <a:cs typeface="Akrobat"/>
              </a:rPr>
              <a:t>o</a:t>
            </a:r>
            <a:r>
              <a:rPr sz="2400" b="0" dirty="0">
                <a:solidFill>
                  <a:srgbClr val="2F2F2F"/>
                </a:solidFill>
                <a:cs typeface="Akrobat"/>
              </a:rPr>
              <a:t>f Coope</a:t>
            </a:r>
            <a:r>
              <a:rPr sz="2400" b="0" spc="-25" dirty="0">
                <a:solidFill>
                  <a:srgbClr val="2F2F2F"/>
                </a:solidFill>
                <a:cs typeface="Akrobat"/>
              </a:rPr>
              <a:t>r</a:t>
            </a:r>
            <a:r>
              <a:rPr sz="2400" b="0" dirty="0">
                <a:solidFill>
                  <a:srgbClr val="2F2F2F"/>
                </a:solidFill>
                <a:cs typeface="Akrobat"/>
              </a:rPr>
              <a:t>ation with the </a:t>
            </a:r>
            <a:r>
              <a:rPr sz="2400" b="0" spc="-25" dirty="0">
                <a:solidFill>
                  <a:srgbClr val="2F2F2F"/>
                </a:solidFill>
                <a:cs typeface="Akrobat"/>
              </a:rPr>
              <a:t>S</a:t>
            </a:r>
            <a:r>
              <a:rPr sz="2400" b="0" dirty="0">
                <a:solidFill>
                  <a:srgbClr val="2F2F2F"/>
                </a:solidFill>
                <a:cs typeface="Akrobat"/>
              </a:rPr>
              <a:t>ta</a:t>
            </a:r>
            <a:r>
              <a:rPr sz="2400" b="0" spc="5" dirty="0">
                <a:solidFill>
                  <a:srgbClr val="2F2F2F"/>
                </a:solidFill>
                <a:cs typeface="Akrobat"/>
              </a:rPr>
              <a:t>t</a:t>
            </a:r>
            <a:r>
              <a:rPr sz="2400" b="0" dirty="0">
                <a:solidFill>
                  <a:srgbClr val="2F2F2F"/>
                </a:solidFill>
                <a:cs typeface="Akrobat"/>
              </a:rPr>
              <a:t>e University </a:t>
            </a:r>
            <a:r>
              <a:rPr sz="2400" b="0" spc="-15" dirty="0">
                <a:solidFill>
                  <a:srgbClr val="2F2F2F"/>
                </a:solidFill>
                <a:cs typeface="Akrobat"/>
              </a:rPr>
              <a:t>o</a:t>
            </a:r>
            <a:r>
              <a:rPr sz="2400" b="0" dirty="0">
                <a:solidFill>
                  <a:srgbClr val="2F2F2F"/>
                </a:solidFill>
                <a:cs typeface="Akrobat"/>
              </a:rPr>
              <a:t>f N</a:t>
            </a:r>
            <a:r>
              <a:rPr sz="2400" b="0" spc="-10" dirty="0">
                <a:solidFill>
                  <a:srgbClr val="2F2F2F"/>
                </a:solidFill>
                <a:cs typeface="Akrobat"/>
              </a:rPr>
              <a:t>e</a:t>
            </a:r>
            <a:r>
              <a:rPr sz="2400" b="0" dirty="0">
                <a:solidFill>
                  <a:srgbClr val="2F2F2F"/>
                </a:solidFill>
                <a:cs typeface="Akrobat"/>
              </a:rPr>
              <a:t>w </a:t>
            </a:r>
            <a:r>
              <a:rPr sz="2400" b="0" spc="-110" dirty="0">
                <a:solidFill>
                  <a:srgbClr val="2F2F2F"/>
                </a:solidFill>
                <a:cs typeface="Akrobat"/>
              </a:rPr>
              <a:t>Y</a:t>
            </a:r>
            <a:r>
              <a:rPr sz="2400" b="0" dirty="0">
                <a:solidFill>
                  <a:srgbClr val="2F2F2F"/>
                </a:solidFill>
                <a:cs typeface="Akrobat"/>
              </a:rPr>
              <a:t>ork, </a:t>
            </a:r>
            <a:r>
              <a:rPr sz="2400" b="0" spc="-25" dirty="0">
                <a:solidFill>
                  <a:srgbClr val="2F2F2F"/>
                </a:solidFill>
                <a:cs typeface="Akrobat"/>
              </a:rPr>
              <a:t>S</a:t>
            </a:r>
            <a:r>
              <a:rPr sz="2400" b="0" spc="5" dirty="0">
                <a:solidFill>
                  <a:srgbClr val="2F2F2F"/>
                </a:solidFill>
                <a:cs typeface="Akrobat"/>
              </a:rPr>
              <a:t>t</a:t>
            </a:r>
            <a:r>
              <a:rPr sz="2400" b="0" dirty="0">
                <a:solidFill>
                  <a:srgbClr val="2F2F2F"/>
                </a:solidFill>
                <a:cs typeface="Akrobat"/>
              </a:rPr>
              <a:t>o</a:t>
            </a:r>
            <a:r>
              <a:rPr sz="2400" b="0" spc="-40" dirty="0">
                <a:solidFill>
                  <a:srgbClr val="2F2F2F"/>
                </a:solidFill>
                <a:cs typeface="Akrobat"/>
              </a:rPr>
              <a:t>n</a:t>
            </a:r>
            <a:r>
              <a:rPr sz="2400" b="0" dirty="0">
                <a:solidFill>
                  <a:srgbClr val="2F2F2F"/>
                </a:solidFill>
                <a:cs typeface="Akrobat"/>
              </a:rPr>
              <a:t>y B</a:t>
            </a:r>
            <a:r>
              <a:rPr sz="2400" b="0" spc="-25" dirty="0">
                <a:solidFill>
                  <a:srgbClr val="2F2F2F"/>
                </a:solidFill>
                <a:cs typeface="Akrobat"/>
              </a:rPr>
              <a:t>r</a:t>
            </a:r>
            <a:r>
              <a:rPr sz="2400" b="0" dirty="0">
                <a:solidFill>
                  <a:srgbClr val="2F2F2F"/>
                </a:solidFill>
                <a:cs typeface="Akrobat"/>
              </a:rPr>
              <a:t>ook </a:t>
            </a:r>
            <a:r>
              <a:rPr sz="2400" b="0" spc="-80" dirty="0">
                <a:solidFill>
                  <a:srgbClr val="2F2F2F"/>
                </a:solidFill>
                <a:cs typeface="Akrobat"/>
              </a:rPr>
              <a:t>(</a:t>
            </a:r>
            <a:r>
              <a:rPr sz="2400" b="0" dirty="0">
                <a:solidFill>
                  <a:srgbClr val="2F2F2F"/>
                </a:solidFill>
                <a:cs typeface="Akrobat"/>
              </a:rPr>
              <a:t>SUNY) </a:t>
            </a:r>
            <a:r>
              <a:rPr sz="2400" b="0" spc="-10" dirty="0">
                <a:solidFill>
                  <a:srgbClr val="2F2F2F"/>
                </a:solidFill>
                <a:cs typeface="Akrobat"/>
              </a:rPr>
              <a:t>w</a:t>
            </a:r>
            <a:r>
              <a:rPr sz="2400" b="0" dirty="0">
                <a:solidFill>
                  <a:srgbClr val="2F2F2F"/>
                </a:solidFill>
                <a:cs typeface="Akrobat"/>
              </a:rPr>
              <a:t>as signed </a:t>
            </a:r>
            <a:r>
              <a:rPr sz="2400" b="0" spc="-95" dirty="0">
                <a:solidFill>
                  <a:srgbClr val="2F2F2F"/>
                </a:solidFill>
                <a:cs typeface="Akrobat"/>
              </a:rPr>
              <a:t>T</a:t>
            </a:r>
            <a:r>
              <a:rPr sz="2400" b="0" dirty="0">
                <a:solidFill>
                  <a:srgbClr val="2F2F2F"/>
                </a:solidFill>
                <a:cs typeface="Akrobat"/>
              </a:rPr>
              <a:t>he fourth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Mas</a:t>
            </a:r>
            <a:r>
              <a:rPr sz="2400" b="0" spc="5" dirty="0">
                <a:solidFill>
                  <a:srgbClr val="2F2F2F"/>
                </a:solidFill>
                <a:cs typeface="Akrobat"/>
              </a:rPr>
              <a:t>t</a:t>
            </a:r>
            <a:r>
              <a:rPr sz="2400" b="0" dirty="0">
                <a:solidFill>
                  <a:srgbClr val="2F2F2F"/>
                </a:solidFill>
                <a:cs typeface="Akrobat"/>
              </a:rPr>
              <a:t>er’s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a:t>
            </a:r>
            <a:endParaRPr sz="2400" dirty="0">
              <a:cs typeface="Akrobat"/>
            </a:endParaRPr>
          </a:p>
          <a:p>
            <a:pPr marL="390525">
              <a:lnSpc>
                <a:spcPct val="100000"/>
              </a:lnSpc>
            </a:pPr>
            <a:r>
              <a:rPr sz="2400" b="0" spc="-95" dirty="0">
                <a:solidFill>
                  <a:srgbClr val="2F2F2F"/>
                </a:solidFill>
                <a:cs typeface="Akrobat"/>
              </a:rPr>
              <a:t>T</a:t>
            </a:r>
            <a:r>
              <a:rPr sz="2400" b="0" dirty="0">
                <a:solidFill>
                  <a:srgbClr val="2F2F2F"/>
                </a:solidFill>
                <a:cs typeface="Akrobat"/>
              </a:rPr>
              <a:t>he first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a:t>
            </a:r>
            <a:r>
              <a:rPr sz="2400" b="0" spc="-20" dirty="0">
                <a:solidFill>
                  <a:srgbClr val="2F2F2F"/>
                </a:solidFill>
                <a:cs typeface="Akrobat"/>
              </a:rPr>
              <a:t>B</a:t>
            </a:r>
            <a:r>
              <a:rPr sz="2400" b="0" dirty="0">
                <a:solidFill>
                  <a:srgbClr val="2F2F2F"/>
                </a:solidFill>
                <a:cs typeface="Akrobat"/>
              </a:rPr>
              <a:t>a</a:t>
            </a:r>
            <a:r>
              <a:rPr sz="2400" b="0" spc="-15" dirty="0">
                <a:solidFill>
                  <a:srgbClr val="2F2F2F"/>
                </a:solidFill>
                <a:cs typeface="Akrobat"/>
              </a:rPr>
              <a:t>c</a:t>
            </a:r>
            <a:r>
              <a:rPr sz="2400" b="0" dirty="0">
                <a:solidFill>
                  <a:srgbClr val="2F2F2F"/>
                </a:solidFill>
                <a:cs typeface="Akrobat"/>
              </a:rPr>
              <a:t>helor’s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a:t>
            </a:r>
            <a:endParaRPr sz="2400" dirty="0">
              <a:cs typeface="Akrobat"/>
            </a:endParaRPr>
          </a:p>
        </p:txBody>
      </p:sp>
      <p:sp>
        <p:nvSpPr>
          <p:cNvPr id="6" name="object 6"/>
          <p:cNvSpPr/>
          <p:nvPr/>
        </p:nvSpPr>
        <p:spPr>
          <a:xfrm>
            <a:off x="1563922" y="1752600"/>
            <a:ext cx="250825" cy="5638800"/>
          </a:xfrm>
          <a:custGeom>
            <a:avLst/>
            <a:gdLst/>
            <a:ahLst/>
            <a:cxnLst/>
            <a:rect l="l" t="t" r="r" b="b"/>
            <a:pathLst>
              <a:path w="250825" h="5638800">
                <a:moveTo>
                  <a:pt x="0" y="5638800"/>
                </a:moveTo>
                <a:lnTo>
                  <a:pt x="250355" y="5638800"/>
                </a:lnTo>
                <a:lnTo>
                  <a:pt x="250355" y="0"/>
                </a:lnTo>
                <a:lnTo>
                  <a:pt x="0" y="0"/>
                </a:lnTo>
                <a:lnTo>
                  <a:pt x="0" y="5638800"/>
                </a:lnTo>
                <a:close/>
              </a:path>
            </a:pathLst>
          </a:custGeom>
          <a:solidFill>
            <a:srgbClr val="C34941"/>
          </a:solidFill>
        </p:spPr>
        <p:txBody>
          <a:bodyPr wrap="square" lIns="0" tIns="0" rIns="0" bIns="0" rtlCol="0">
            <a:spAutoFit/>
          </a:bodyPr>
          <a:lstStyle/>
          <a:p>
            <a:endParaRPr/>
          </a:p>
        </p:txBody>
      </p:sp>
      <p:sp>
        <p:nvSpPr>
          <p:cNvPr id="10" name="Заголовок 1"/>
          <p:cNvSpPr>
            <a:spLocks noGrp="1"/>
          </p:cNvSpPr>
          <p:nvPr>
            <p:ph type="title"/>
          </p:nvPr>
        </p:nvSpPr>
        <p:spPr>
          <a:xfrm>
            <a:off x="1473413" y="497054"/>
            <a:ext cx="13309173" cy="507831"/>
          </a:xfrm>
        </p:spPr>
        <p:txBody>
          <a:bodyPr/>
          <a:lstStyle/>
          <a:p>
            <a:r>
              <a:rPr lang="en-US" dirty="0">
                <a:latin typeface="+mj-lt"/>
              </a:rPr>
              <a:t>The main </a:t>
            </a:r>
            <a:r>
              <a:rPr lang="en-US" dirty="0" smtClean="0">
                <a:latin typeface="+mj-lt"/>
              </a:rPr>
              <a:t>stages</a:t>
            </a:r>
            <a:r>
              <a:rPr lang="ru-RU" dirty="0" smtClean="0">
                <a:latin typeface="+mj-lt"/>
              </a:rPr>
              <a:t> </a:t>
            </a:r>
            <a:r>
              <a:rPr lang="en-US" dirty="0" smtClean="0">
                <a:latin typeface="+mj-lt"/>
              </a:rPr>
              <a:t>of </a:t>
            </a:r>
            <a:r>
              <a:rPr lang="en-US" dirty="0">
                <a:latin typeface="+mj-lt"/>
              </a:rPr>
              <a:t>development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562100" y="1752600"/>
            <a:ext cx="254000" cy="6727190"/>
          </a:xfrm>
          <a:custGeom>
            <a:avLst/>
            <a:gdLst/>
            <a:ahLst/>
            <a:cxnLst/>
            <a:rect l="l" t="t" r="r" b="b"/>
            <a:pathLst>
              <a:path w="254000" h="6727190">
                <a:moveTo>
                  <a:pt x="0" y="6726770"/>
                </a:moveTo>
                <a:lnTo>
                  <a:pt x="254000" y="6726770"/>
                </a:lnTo>
                <a:lnTo>
                  <a:pt x="254000" y="0"/>
                </a:lnTo>
                <a:lnTo>
                  <a:pt x="0" y="0"/>
                </a:lnTo>
                <a:lnTo>
                  <a:pt x="0" y="6726770"/>
                </a:lnTo>
                <a:close/>
              </a:path>
            </a:pathLst>
          </a:custGeom>
          <a:solidFill>
            <a:srgbClr val="C34941"/>
          </a:solidFill>
        </p:spPr>
        <p:txBody>
          <a:bodyPr wrap="square" lIns="0" tIns="0" rIns="0" bIns="0" rtlCol="0">
            <a:spAutoFit/>
          </a:bodyPr>
          <a:lstStyle/>
          <a:p>
            <a:endParaRPr/>
          </a:p>
        </p:txBody>
      </p:sp>
      <p:sp>
        <p:nvSpPr>
          <p:cNvPr id="6" name="object 6"/>
          <p:cNvSpPr txBox="1"/>
          <p:nvPr/>
        </p:nvSpPr>
        <p:spPr>
          <a:xfrm>
            <a:off x="2184400" y="1607542"/>
            <a:ext cx="13715009" cy="7017306"/>
          </a:xfrm>
          <a:prstGeom prst="rect">
            <a:avLst/>
          </a:prstGeom>
        </p:spPr>
        <p:txBody>
          <a:bodyPr vert="horz" wrap="square" lIns="0" tIns="0" rIns="0" bIns="0" rtlCol="0">
            <a:spAutoFit/>
          </a:bodyPr>
          <a:lstStyle/>
          <a:p>
            <a:pPr marL="12700">
              <a:lnSpc>
                <a:spcPct val="100000"/>
              </a:lnSpc>
            </a:pPr>
            <a:r>
              <a:rPr sz="2400" b="1" dirty="0">
                <a:solidFill>
                  <a:srgbClr val="C34941"/>
                </a:solidFill>
                <a:cs typeface="Akrobat Black"/>
              </a:rPr>
              <a:t>• </a:t>
            </a:r>
            <a:r>
              <a:rPr sz="2400" b="0" dirty="0">
                <a:cs typeface="Akrobat"/>
              </a:rPr>
              <a:t>2010</a:t>
            </a:r>
            <a:endParaRPr sz="2400" dirty="0">
              <a:cs typeface="Akrobat"/>
            </a:endParaRPr>
          </a:p>
          <a:p>
            <a:pPr marL="390525" marR="1505585">
              <a:lnSpc>
                <a:spcPct val="100000"/>
              </a:lnSpc>
            </a:pPr>
            <a:r>
              <a:rPr sz="2400" b="0" spc="-95" dirty="0">
                <a:cs typeface="Akrobat"/>
              </a:rPr>
              <a:t>T</a:t>
            </a:r>
            <a:r>
              <a:rPr sz="2400" b="0" dirty="0">
                <a:cs typeface="Akrobat"/>
              </a:rPr>
              <a:t>he fifth g</a:t>
            </a:r>
            <a:r>
              <a:rPr sz="2400" b="0" spc="-25" dirty="0">
                <a:cs typeface="Akrobat"/>
              </a:rPr>
              <a:t>r</a:t>
            </a:r>
            <a:r>
              <a:rPr sz="2400" b="0" dirty="0">
                <a:cs typeface="Akrobat"/>
              </a:rPr>
              <a:t>oup </a:t>
            </a:r>
            <a:r>
              <a:rPr sz="2400" b="0" spc="-15" dirty="0">
                <a:cs typeface="Akrobat"/>
              </a:rPr>
              <a:t>o</a:t>
            </a:r>
            <a:r>
              <a:rPr sz="2400" b="0" dirty="0">
                <a:cs typeface="Akrobat"/>
              </a:rPr>
              <a:t>f Mas</a:t>
            </a:r>
            <a:r>
              <a:rPr sz="2400" b="0" spc="5" dirty="0">
                <a:cs typeface="Akrobat"/>
              </a:rPr>
              <a:t>t</a:t>
            </a:r>
            <a:r>
              <a:rPr sz="2400" b="0" dirty="0">
                <a:cs typeface="Akrobat"/>
              </a:rPr>
              <a:t>er’s </a:t>
            </a:r>
            <a:r>
              <a:rPr sz="2400" b="0" spc="-25" dirty="0">
                <a:cs typeface="Akrobat"/>
              </a:rPr>
              <a:t>Pr</a:t>
            </a:r>
            <a:r>
              <a:rPr sz="2400" b="0" dirty="0">
                <a:cs typeface="Akrobat"/>
              </a:rPr>
              <a:t>og</a:t>
            </a:r>
            <a:r>
              <a:rPr sz="2400" b="0" spc="-25" dirty="0">
                <a:cs typeface="Akrobat"/>
              </a:rPr>
              <a:t>r</a:t>
            </a:r>
            <a:r>
              <a:rPr sz="2400" b="0" dirty="0">
                <a:cs typeface="Akrobat"/>
              </a:rPr>
              <a:t>am g</a:t>
            </a:r>
            <a:r>
              <a:rPr sz="2400" b="0" spc="-25" dirty="0">
                <a:cs typeface="Akrobat"/>
              </a:rPr>
              <a:t>r</a:t>
            </a:r>
            <a:r>
              <a:rPr sz="2400" b="0" dirty="0">
                <a:cs typeface="Akrobat"/>
              </a:rPr>
              <a:t>adua</a:t>
            </a:r>
            <a:r>
              <a:rPr sz="2400" b="0" spc="5" dirty="0">
                <a:cs typeface="Akrobat"/>
              </a:rPr>
              <a:t>t</a:t>
            </a:r>
            <a:r>
              <a:rPr sz="2400" b="0" dirty="0">
                <a:cs typeface="Akrobat"/>
              </a:rPr>
              <a:t>es (in</a:t>
            </a:r>
            <a:r>
              <a:rPr sz="2400" b="0" spc="-15" dirty="0">
                <a:cs typeface="Akrobat"/>
              </a:rPr>
              <a:t>c</a:t>
            </a:r>
            <a:r>
              <a:rPr sz="2400" b="0" dirty="0">
                <a:cs typeface="Akrobat"/>
              </a:rPr>
              <a:t>luding first g</a:t>
            </a:r>
            <a:r>
              <a:rPr sz="2400" b="0" spc="-25" dirty="0">
                <a:cs typeface="Akrobat"/>
              </a:rPr>
              <a:t>r</a:t>
            </a:r>
            <a:r>
              <a:rPr sz="2400" b="0" dirty="0">
                <a:cs typeface="Akrobat"/>
              </a:rPr>
              <a:t>adua</a:t>
            </a:r>
            <a:r>
              <a:rPr sz="2400" b="0" spc="5" dirty="0">
                <a:cs typeface="Akrobat"/>
              </a:rPr>
              <a:t>t</a:t>
            </a:r>
            <a:r>
              <a:rPr sz="2400" b="0" dirty="0">
                <a:cs typeface="Akrobat"/>
              </a:rPr>
              <a:t>es in </a:t>
            </a:r>
            <a:r>
              <a:rPr sz="2400" b="0" spc="-40" dirty="0">
                <a:cs typeface="Akrobat"/>
              </a:rPr>
              <a:t>F</a:t>
            </a:r>
            <a:r>
              <a:rPr sz="2400" b="0" dirty="0">
                <a:cs typeface="Akrobat"/>
              </a:rPr>
              <a:t>inan</a:t>
            </a:r>
            <a:r>
              <a:rPr sz="2400" b="0" spc="-15" dirty="0">
                <a:cs typeface="Akrobat"/>
              </a:rPr>
              <a:t>c</a:t>
            </a:r>
            <a:r>
              <a:rPr sz="2400" b="0" dirty="0">
                <a:cs typeface="Akrobat"/>
              </a:rPr>
              <a:t>ial </a:t>
            </a:r>
            <a:r>
              <a:rPr sz="2400" b="0" spc="-85" dirty="0">
                <a:cs typeface="Akrobat"/>
              </a:rPr>
              <a:t>E</a:t>
            </a:r>
            <a:r>
              <a:rPr sz="2400" b="0" dirty="0">
                <a:cs typeface="Akrobat"/>
              </a:rPr>
              <a:t>conomics) </a:t>
            </a:r>
            <a:r>
              <a:rPr sz="2400" b="0" spc="-95" dirty="0">
                <a:cs typeface="Akrobat"/>
              </a:rPr>
              <a:t>T</a:t>
            </a:r>
            <a:r>
              <a:rPr sz="2400" b="0" dirty="0">
                <a:cs typeface="Akrobat"/>
              </a:rPr>
              <a:t>he second g</a:t>
            </a:r>
            <a:r>
              <a:rPr sz="2400" b="0" spc="-25" dirty="0">
                <a:cs typeface="Akrobat"/>
              </a:rPr>
              <a:t>r</a:t>
            </a:r>
            <a:r>
              <a:rPr sz="2400" b="0" dirty="0">
                <a:cs typeface="Akrobat"/>
              </a:rPr>
              <a:t>oup </a:t>
            </a:r>
            <a:r>
              <a:rPr sz="2400" b="0" spc="-15" dirty="0">
                <a:cs typeface="Akrobat"/>
              </a:rPr>
              <a:t>o</a:t>
            </a:r>
            <a:r>
              <a:rPr sz="2400" b="0" dirty="0">
                <a:cs typeface="Akrobat"/>
              </a:rPr>
              <a:t>f </a:t>
            </a:r>
            <a:r>
              <a:rPr sz="2400" b="0" spc="-20" dirty="0">
                <a:cs typeface="Akrobat"/>
              </a:rPr>
              <a:t>B</a:t>
            </a:r>
            <a:r>
              <a:rPr sz="2400" b="0" dirty="0">
                <a:cs typeface="Akrobat"/>
              </a:rPr>
              <a:t>a</a:t>
            </a:r>
            <a:r>
              <a:rPr sz="2400" b="0" spc="-15" dirty="0">
                <a:cs typeface="Akrobat"/>
              </a:rPr>
              <a:t>c</a:t>
            </a:r>
            <a:r>
              <a:rPr sz="2400" b="0" dirty="0">
                <a:cs typeface="Akrobat"/>
              </a:rPr>
              <a:t>helor’s </a:t>
            </a:r>
            <a:r>
              <a:rPr sz="2400" b="0" spc="-25" dirty="0">
                <a:cs typeface="Akrobat"/>
              </a:rPr>
              <a:t>Pr</a:t>
            </a:r>
            <a:r>
              <a:rPr sz="2400" b="0" dirty="0">
                <a:cs typeface="Akrobat"/>
              </a:rPr>
              <a:t>og</a:t>
            </a:r>
            <a:r>
              <a:rPr sz="2400" b="0" spc="-25" dirty="0">
                <a:cs typeface="Akrobat"/>
              </a:rPr>
              <a:t>r</a:t>
            </a:r>
            <a:r>
              <a:rPr sz="2400" b="0" dirty="0">
                <a:cs typeface="Akrobat"/>
              </a:rPr>
              <a:t>am g</a:t>
            </a:r>
            <a:r>
              <a:rPr sz="2400" b="0" spc="-25" dirty="0">
                <a:cs typeface="Akrobat"/>
              </a:rPr>
              <a:t>r</a:t>
            </a:r>
            <a:r>
              <a:rPr sz="2400" b="0" dirty="0">
                <a:cs typeface="Akrobat"/>
              </a:rPr>
              <a:t>adua</a:t>
            </a:r>
            <a:r>
              <a:rPr sz="2400" b="0" spc="5" dirty="0">
                <a:cs typeface="Akrobat"/>
              </a:rPr>
              <a:t>t</a:t>
            </a:r>
            <a:r>
              <a:rPr sz="2400" b="0" dirty="0">
                <a:cs typeface="Akrobat"/>
              </a:rPr>
              <a:t>es</a:t>
            </a:r>
            <a:endParaRPr sz="2400" dirty="0">
              <a:cs typeface="Akrobat"/>
            </a:endParaRPr>
          </a:p>
          <a:p>
            <a:pPr marL="390525" marR="1866900">
              <a:lnSpc>
                <a:spcPct val="100000"/>
              </a:lnSpc>
            </a:pPr>
            <a:r>
              <a:rPr sz="2400" b="0" dirty="0">
                <a:cs typeface="Akrobat"/>
              </a:rPr>
              <a:t>INTER R</a:t>
            </a:r>
            <a:r>
              <a:rPr sz="2400" b="0" spc="-40" dirty="0">
                <a:cs typeface="Akrobat"/>
              </a:rPr>
              <a:t>A</a:t>
            </a:r>
            <a:r>
              <a:rPr sz="2400" b="0" dirty="0">
                <a:cs typeface="Akrobat"/>
              </a:rPr>
              <a:t>O UES </a:t>
            </a:r>
            <a:r>
              <a:rPr sz="2400" b="0" spc="5" dirty="0">
                <a:cs typeface="Akrobat"/>
              </a:rPr>
              <a:t>t</a:t>
            </a:r>
            <a:r>
              <a:rPr sz="2400" b="0" dirty="0">
                <a:cs typeface="Akrobat"/>
              </a:rPr>
              <a:t>op managers g</a:t>
            </a:r>
            <a:r>
              <a:rPr sz="2400" b="0" spc="-25" dirty="0">
                <a:cs typeface="Akrobat"/>
              </a:rPr>
              <a:t>r</a:t>
            </a:r>
            <a:r>
              <a:rPr sz="2400" b="0" dirty="0">
                <a:cs typeface="Akrobat"/>
              </a:rPr>
              <a:t>aduating f</a:t>
            </a:r>
            <a:r>
              <a:rPr sz="2400" b="0" spc="-25" dirty="0">
                <a:cs typeface="Akrobat"/>
              </a:rPr>
              <a:t>r</a:t>
            </a:r>
            <a:r>
              <a:rPr sz="2400" b="0" dirty="0">
                <a:cs typeface="Akrobat"/>
              </a:rPr>
              <a:t>om the p</a:t>
            </a:r>
            <a:r>
              <a:rPr sz="2400" b="0" spc="-25" dirty="0">
                <a:cs typeface="Akrobat"/>
              </a:rPr>
              <a:t>r</a:t>
            </a:r>
            <a:r>
              <a:rPr sz="2400" b="0" spc="-15" dirty="0">
                <a:cs typeface="Akrobat"/>
              </a:rPr>
              <a:t>o</a:t>
            </a:r>
            <a:r>
              <a:rPr sz="2400" b="0" dirty="0">
                <a:cs typeface="Akrobat"/>
              </a:rPr>
              <a:t>fessional </a:t>
            </a:r>
            <a:r>
              <a:rPr sz="2400" b="0" spc="-25" dirty="0">
                <a:cs typeface="Akrobat"/>
              </a:rPr>
              <a:t>r</a:t>
            </a:r>
            <a:r>
              <a:rPr sz="2400" b="0" dirty="0">
                <a:cs typeface="Akrobat"/>
              </a:rPr>
              <a:t>ef</a:t>
            </a:r>
            <a:r>
              <a:rPr sz="2400" b="0" spc="-25" dirty="0">
                <a:cs typeface="Akrobat"/>
              </a:rPr>
              <a:t>r</a:t>
            </a:r>
            <a:r>
              <a:rPr sz="2400" b="0" dirty="0">
                <a:cs typeface="Akrobat"/>
              </a:rPr>
              <a:t>eshing course in </a:t>
            </a:r>
            <a:r>
              <a:rPr sz="2400" b="0" spc="-40" dirty="0">
                <a:cs typeface="Akrobat"/>
              </a:rPr>
              <a:t>F</a:t>
            </a:r>
            <a:r>
              <a:rPr sz="2400" b="0" dirty="0">
                <a:cs typeface="Akrobat"/>
              </a:rPr>
              <a:t>inan</a:t>
            </a:r>
            <a:r>
              <a:rPr sz="2400" b="0" spc="-15" dirty="0">
                <a:cs typeface="Akrobat"/>
              </a:rPr>
              <a:t>c</a:t>
            </a:r>
            <a:r>
              <a:rPr sz="2400" b="0" dirty="0">
                <a:cs typeface="Akrobat"/>
              </a:rPr>
              <a:t>ial </a:t>
            </a:r>
            <a:r>
              <a:rPr sz="2400" b="0" spc="-25" dirty="0">
                <a:cs typeface="Akrobat"/>
              </a:rPr>
              <a:t>S</a:t>
            </a:r>
            <a:r>
              <a:rPr sz="2400" b="0" dirty="0">
                <a:cs typeface="Akrobat"/>
              </a:rPr>
              <a:t>t</a:t>
            </a:r>
            <a:r>
              <a:rPr sz="2400" b="0" spc="-25" dirty="0">
                <a:cs typeface="Akrobat"/>
              </a:rPr>
              <a:t>r</a:t>
            </a:r>
            <a:r>
              <a:rPr sz="2400" b="0" dirty="0">
                <a:cs typeface="Akrobat"/>
              </a:rPr>
              <a:t>a</a:t>
            </a:r>
            <a:r>
              <a:rPr sz="2400" b="0" spc="5" dirty="0">
                <a:cs typeface="Akrobat"/>
              </a:rPr>
              <a:t>t</a:t>
            </a:r>
            <a:r>
              <a:rPr sz="2400" b="0" dirty="0">
                <a:cs typeface="Akrobat"/>
              </a:rPr>
              <a:t>egy and </a:t>
            </a:r>
            <a:r>
              <a:rPr sz="2400" b="0" spc="-85" dirty="0">
                <a:cs typeface="Akrobat"/>
              </a:rPr>
              <a:t>E</a:t>
            </a:r>
            <a:r>
              <a:rPr sz="2400" b="0" dirty="0">
                <a:cs typeface="Akrobat"/>
              </a:rPr>
              <a:t>conomic Effi</a:t>
            </a:r>
            <a:r>
              <a:rPr sz="2400" b="0" spc="-15" dirty="0">
                <a:cs typeface="Akrobat"/>
              </a:rPr>
              <a:t>c</a:t>
            </a:r>
            <a:r>
              <a:rPr sz="2400" b="0" dirty="0">
                <a:cs typeface="Akrobat"/>
              </a:rPr>
              <a:t>iency Assessment </a:t>
            </a:r>
            <a:r>
              <a:rPr sz="2400" b="0" spc="-15" dirty="0">
                <a:cs typeface="Akrobat"/>
              </a:rPr>
              <a:t>o</a:t>
            </a:r>
            <a:r>
              <a:rPr sz="2400" b="0" dirty="0">
                <a:cs typeface="Akrobat"/>
              </a:rPr>
              <a:t>f </a:t>
            </a:r>
            <a:r>
              <a:rPr sz="2400" b="0" spc="-85" dirty="0">
                <a:cs typeface="Akrobat"/>
              </a:rPr>
              <a:t>E</a:t>
            </a:r>
            <a:r>
              <a:rPr sz="2400" b="0" dirty="0">
                <a:cs typeface="Akrobat"/>
              </a:rPr>
              <a:t>conomic </a:t>
            </a:r>
            <a:r>
              <a:rPr sz="2400" b="0" spc="-45" dirty="0">
                <a:cs typeface="Akrobat"/>
              </a:rPr>
              <a:t>S</a:t>
            </a:r>
            <a:r>
              <a:rPr sz="2400" b="0" dirty="0">
                <a:cs typeface="Akrobat"/>
              </a:rPr>
              <a:t>ys</a:t>
            </a:r>
            <a:r>
              <a:rPr sz="2400" b="0" spc="5" dirty="0">
                <a:cs typeface="Akrobat"/>
              </a:rPr>
              <a:t>t</a:t>
            </a:r>
            <a:r>
              <a:rPr sz="2400" b="0" dirty="0">
                <a:cs typeface="Akrobat"/>
              </a:rPr>
              <a:t>ems</a:t>
            </a:r>
            <a:endParaRPr sz="2400" dirty="0">
              <a:cs typeface="Akrobat"/>
            </a:endParaRPr>
          </a:p>
          <a:p>
            <a:pPr marL="390525" marR="285750">
              <a:lnSpc>
                <a:spcPct val="100000"/>
              </a:lnSpc>
            </a:pPr>
            <a:r>
              <a:rPr sz="2400" b="0" spc="-150" dirty="0">
                <a:cs typeface="Akrobat"/>
              </a:rPr>
              <a:t>T</a:t>
            </a:r>
            <a:r>
              <a:rPr sz="2400" b="0" spc="-55" dirty="0">
                <a:cs typeface="Akrobat"/>
              </a:rPr>
              <a:t>h</a:t>
            </a:r>
            <a:r>
              <a:rPr sz="2400" b="0" dirty="0">
                <a:cs typeface="Akrobat"/>
              </a:rPr>
              <a:t>e</a:t>
            </a:r>
            <a:r>
              <a:rPr sz="2400" b="0" spc="-105" dirty="0">
                <a:cs typeface="Akrobat"/>
              </a:rPr>
              <a:t> </a:t>
            </a:r>
            <a:r>
              <a:rPr sz="2400" b="0" spc="-55" dirty="0">
                <a:cs typeface="Akrobat"/>
              </a:rPr>
              <a:t>Memo</a:t>
            </a:r>
            <a:r>
              <a:rPr sz="2400" b="0" spc="-75" dirty="0">
                <a:cs typeface="Akrobat"/>
              </a:rPr>
              <a:t>r</a:t>
            </a:r>
            <a:r>
              <a:rPr sz="2400" b="0" spc="-55" dirty="0">
                <a:cs typeface="Akrobat"/>
              </a:rPr>
              <a:t>andu</a:t>
            </a:r>
            <a:r>
              <a:rPr sz="2400" b="0" dirty="0">
                <a:cs typeface="Akrobat"/>
              </a:rPr>
              <a:t>m</a:t>
            </a:r>
            <a:r>
              <a:rPr sz="2400" b="0" spc="-105" dirty="0">
                <a:cs typeface="Akrobat"/>
              </a:rPr>
              <a:t> </a:t>
            </a:r>
            <a:r>
              <a:rPr sz="2400" b="0" spc="-65" dirty="0">
                <a:cs typeface="Akrobat"/>
              </a:rPr>
              <a:t>o</a:t>
            </a:r>
            <a:r>
              <a:rPr sz="2400" b="0" dirty="0">
                <a:cs typeface="Akrobat"/>
              </a:rPr>
              <a:t>f</a:t>
            </a:r>
            <a:r>
              <a:rPr sz="2400" b="0" spc="-105" dirty="0">
                <a:cs typeface="Akrobat"/>
              </a:rPr>
              <a:t> </a:t>
            </a:r>
            <a:r>
              <a:rPr sz="2400" b="0" spc="-55" dirty="0">
                <a:cs typeface="Akrobat"/>
              </a:rPr>
              <a:t>Coope</a:t>
            </a:r>
            <a:r>
              <a:rPr sz="2400" b="0" spc="-75" dirty="0">
                <a:cs typeface="Akrobat"/>
              </a:rPr>
              <a:t>r</a:t>
            </a:r>
            <a:r>
              <a:rPr sz="2400" b="0" spc="-55" dirty="0">
                <a:cs typeface="Akrobat"/>
              </a:rPr>
              <a:t>atio</a:t>
            </a:r>
            <a:r>
              <a:rPr sz="2400" b="0" dirty="0">
                <a:cs typeface="Akrobat"/>
              </a:rPr>
              <a:t>n</a:t>
            </a:r>
            <a:r>
              <a:rPr sz="2400" b="0" spc="-105" dirty="0">
                <a:cs typeface="Akrobat"/>
              </a:rPr>
              <a:t> </a:t>
            </a:r>
            <a:r>
              <a:rPr sz="2400" b="0" spc="-55" dirty="0">
                <a:cs typeface="Akrobat"/>
              </a:rPr>
              <a:t>wit</a:t>
            </a:r>
            <a:r>
              <a:rPr sz="2400" b="0" dirty="0">
                <a:cs typeface="Akrobat"/>
              </a:rPr>
              <a:t>h</a:t>
            </a:r>
            <a:r>
              <a:rPr sz="2400" b="0" spc="-105" dirty="0">
                <a:cs typeface="Akrobat"/>
              </a:rPr>
              <a:t> </a:t>
            </a:r>
            <a:r>
              <a:rPr sz="2400" b="0" spc="-55" dirty="0">
                <a:cs typeface="Akrobat"/>
              </a:rPr>
              <a:t>Alm</a:t>
            </a:r>
            <a:r>
              <a:rPr sz="2400" b="0" dirty="0">
                <a:cs typeface="Akrobat"/>
              </a:rPr>
              <a:t>a</a:t>
            </a:r>
            <a:r>
              <a:rPr sz="2400" b="0" spc="-105" dirty="0">
                <a:cs typeface="Akrobat"/>
              </a:rPr>
              <a:t> </a:t>
            </a:r>
            <a:r>
              <a:rPr sz="2400" b="0" spc="-55" dirty="0">
                <a:cs typeface="Akrobat"/>
              </a:rPr>
              <a:t>Ma</a:t>
            </a:r>
            <a:r>
              <a:rPr sz="2400" b="0" spc="-50" dirty="0">
                <a:cs typeface="Akrobat"/>
              </a:rPr>
              <a:t>t</a:t>
            </a:r>
            <a:r>
              <a:rPr sz="2400" b="0" spc="-55" dirty="0">
                <a:cs typeface="Akrobat"/>
              </a:rPr>
              <a:t>e</a:t>
            </a:r>
            <a:r>
              <a:rPr sz="2400" b="0" dirty="0">
                <a:cs typeface="Akrobat"/>
              </a:rPr>
              <a:t>r</a:t>
            </a:r>
            <a:r>
              <a:rPr sz="2400" b="0" spc="-105" dirty="0">
                <a:cs typeface="Akrobat"/>
              </a:rPr>
              <a:t> </a:t>
            </a:r>
            <a:r>
              <a:rPr sz="2400" b="0" spc="-80" dirty="0">
                <a:cs typeface="Akrobat"/>
              </a:rPr>
              <a:t>S</a:t>
            </a:r>
            <a:r>
              <a:rPr sz="2400" b="0" spc="-55" dirty="0">
                <a:cs typeface="Akrobat"/>
              </a:rPr>
              <a:t>tudioru</a:t>
            </a:r>
            <a:r>
              <a:rPr sz="2400" b="0" dirty="0">
                <a:cs typeface="Akrobat"/>
              </a:rPr>
              <a:t>m</a:t>
            </a:r>
            <a:r>
              <a:rPr sz="2400" b="0" spc="-105" dirty="0">
                <a:cs typeface="Akrobat"/>
              </a:rPr>
              <a:t> </a:t>
            </a:r>
            <a:r>
              <a:rPr sz="2400" b="0" spc="-55" dirty="0">
                <a:cs typeface="Akrobat"/>
              </a:rPr>
              <a:t>Universit</a:t>
            </a:r>
            <a:r>
              <a:rPr sz="2400" b="0" dirty="0">
                <a:cs typeface="Akrobat"/>
              </a:rPr>
              <a:t>y</a:t>
            </a:r>
            <a:r>
              <a:rPr sz="2400" b="0" spc="-105" dirty="0">
                <a:cs typeface="Akrobat"/>
              </a:rPr>
              <a:t> </a:t>
            </a:r>
            <a:r>
              <a:rPr sz="2400" b="0" spc="-65" dirty="0">
                <a:cs typeface="Akrobat"/>
              </a:rPr>
              <a:t>o</a:t>
            </a:r>
            <a:r>
              <a:rPr sz="2400" b="0" dirty="0">
                <a:cs typeface="Akrobat"/>
              </a:rPr>
              <a:t>f</a:t>
            </a:r>
            <a:r>
              <a:rPr sz="2400" b="0" spc="-105" dirty="0">
                <a:cs typeface="Akrobat"/>
              </a:rPr>
              <a:t> </a:t>
            </a:r>
            <a:r>
              <a:rPr sz="2400" b="0" spc="-60" dirty="0">
                <a:cs typeface="Akrobat"/>
              </a:rPr>
              <a:t>B</a:t>
            </a:r>
            <a:r>
              <a:rPr sz="2400" b="0" spc="-55" dirty="0">
                <a:cs typeface="Akrobat"/>
              </a:rPr>
              <a:t>ologn</a:t>
            </a:r>
            <a:r>
              <a:rPr sz="2400" b="0" dirty="0">
                <a:cs typeface="Akrobat"/>
              </a:rPr>
              <a:t>a</a:t>
            </a:r>
            <a:r>
              <a:rPr sz="2400" b="0" spc="-105" dirty="0">
                <a:cs typeface="Akrobat"/>
              </a:rPr>
              <a:t> </a:t>
            </a:r>
            <a:r>
              <a:rPr sz="2400" b="0" spc="-130" dirty="0">
                <a:cs typeface="Akrobat"/>
              </a:rPr>
              <a:t>(</a:t>
            </a:r>
            <a:r>
              <a:rPr sz="2400" b="0" spc="-55" dirty="0">
                <a:cs typeface="Akrobat"/>
              </a:rPr>
              <a:t>Italia</a:t>
            </a:r>
            <a:r>
              <a:rPr sz="2400" b="0" dirty="0">
                <a:cs typeface="Akrobat"/>
              </a:rPr>
              <a:t>n</a:t>
            </a:r>
            <a:r>
              <a:rPr sz="2400" b="0" spc="-105" dirty="0">
                <a:cs typeface="Akrobat"/>
              </a:rPr>
              <a:t> </a:t>
            </a:r>
            <a:r>
              <a:rPr sz="2400" b="0" spc="-80" dirty="0">
                <a:cs typeface="Akrobat"/>
              </a:rPr>
              <a:t>R</a:t>
            </a:r>
            <a:r>
              <a:rPr sz="2400" b="0" spc="-55" dirty="0">
                <a:cs typeface="Akrobat"/>
              </a:rPr>
              <a:t>epublic</a:t>
            </a:r>
            <a:r>
              <a:rPr sz="2400" b="0" dirty="0">
                <a:cs typeface="Akrobat"/>
              </a:rPr>
              <a:t>)</a:t>
            </a:r>
            <a:r>
              <a:rPr sz="2400" b="0" spc="-105" dirty="0">
                <a:cs typeface="Akrobat"/>
              </a:rPr>
              <a:t> </a:t>
            </a:r>
            <a:r>
              <a:rPr sz="2400" b="0" spc="-60" dirty="0">
                <a:cs typeface="Akrobat"/>
              </a:rPr>
              <a:t>w</a:t>
            </a:r>
            <a:r>
              <a:rPr sz="2400" b="0" spc="-55" dirty="0">
                <a:cs typeface="Akrobat"/>
              </a:rPr>
              <a:t>a</a:t>
            </a:r>
            <a:r>
              <a:rPr sz="2400" b="0" dirty="0">
                <a:cs typeface="Akrobat"/>
              </a:rPr>
              <a:t>s</a:t>
            </a:r>
            <a:r>
              <a:rPr sz="2400" b="0" spc="-105" dirty="0">
                <a:cs typeface="Akrobat"/>
              </a:rPr>
              <a:t> </a:t>
            </a:r>
            <a:r>
              <a:rPr sz="2400" b="0" spc="-55" dirty="0">
                <a:cs typeface="Akrobat"/>
              </a:rPr>
              <a:t>signed </a:t>
            </a:r>
            <a:r>
              <a:rPr sz="2400" b="0" spc="-95" dirty="0">
                <a:cs typeface="Akrobat"/>
              </a:rPr>
              <a:t>T</a:t>
            </a:r>
            <a:r>
              <a:rPr sz="2400" b="0" dirty="0">
                <a:cs typeface="Akrobat"/>
              </a:rPr>
              <a:t>he Memo</a:t>
            </a:r>
            <a:r>
              <a:rPr sz="2400" b="0" spc="-25" dirty="0">
                <a:cs typeface="Akrobat"/>
              </a:rPr>
              <a:t>r</a:t>
            </a:r>
            <a:r>
              <a:rPr sz="2400" b="0" dirty="0">
                <a:cs typeface="Akrobat"/>
              </a:rPr>
              <a:t>andum </a:t>
            </a:r>
            <a:r>
              <a:rPr sz="2400" b="0" spc="-15" dirty="0">
                <a:cs typeface="Akrobat"/>
              </a:rPr>
              <a:t>o</a:t>
            </a:r>
            <a:r>
              <a:rPr sz="2400" b="0" dirty="0">
                <a:cs typeface="Akrobat"/>
              </a:rPr>
              <a:t>f Coope</a:t>
            </a:r>
            <a:r>
              <a:rPr sz="2400" b="0" spc="-25" dirty="0">
                <a:cs typeface="Akrobat"/>
              </a:rPr>
              <a:t>r</a:t>
            </a:r>
            <a:r>
              <a:rPr sz="2400" b="0" dirty="0">
                <a:cs typeface="Akrobat"/>
              </a:rPr>
              <a:t>ation with the </a:t>
            </a:r>
            <a:r>
              <a:rPr sz="2400" b="0" spc="-60" dirty="0">
                <a:cs typeface="Akrobat"/>
              </a:rPr>
              <a:t>P</a:t>
            </a:r>
            <a:r>
              <a:rPr sz="2400" b="0" spc="-40" dirty="0">
                <a:cs typeface="Akrobat"/>
              </a:rPr>
              <a:t>a</a:t>
            </a:r>
            <a:r>
              <a:rPr sz="2400" b="0" dirty="0">
                <a:cs typeface="Akrobat"/>
              </a:rPr>
              <a:t>via University </a:t>
            </a:r>
            <a:r>
              <a:rPr sz="2400" b="0" spc="-80" dirty="0">
                <a:cs typeface="Akrobat"/>
              </a:rPr>
              <a:t>(</a:t>
            </a:r>
            <a:r>
              <a:rPr sz="2400" b="0" dirty="0">
                <a:cs typeface="Akrobat"/>
              </a:rPr>
              <a:t>Italian </a:t>
            </a:r>
            <a:r>
              <a:rPr sz="2400" b="0" spc="-30" dirty="0">
                <a:cs typeface="Akrobat"/>
              </a:rPr>
              <a:t>R</a:t>
            </a:r>
            <a:r>
              <a:rPr sz="2400" b="0" dirty="0">
                <a:cs typeface="Akrobat"/>
              </a:rPr>
              <a:t>epublic) </a:t>
            </a:r>
            <a:r>
              <a:rPr sz="2400" b="0" spc="-10" dirty="0">
                <a:cs typeface="Akrobat"/>
              </a:rPr>
              <a:t>w</a:t>
            </a:r>
            <a:r>
              <a:rPr sz="2400" b="0" dirty="0">
                <a:cs typeface="Akrobat"/>
              </a:rPr>
              <a:t>as signed</a:t>
            </a:r>
            <a:endParaRPr sz="2400" dirty="0">
              <a:cs typeface="Akrobat"/>
            </a:endParaRPr>
          </a:p>
          <a:p>
            <a:pPr marL="390525" marR="363855">
              <a:lnSpc>
                <a:spcPct val="100000"/>
              </a:lnSpc>
            </a:pPr>
            <a:r>
              <a:rPr sz="2400" b="0" spc="-95" dirty="0">
                <a:cs typeface="Akrobat"/>
              </a:rPr>
              <a:t>T</a:t>
            </a:r>
            <a:r>
              <a:rPr sz="2400" b="0" dirty="0">
                <a:cs typeface="Akrobat"/>
              </a:rPr>
              <a:t>he Memo</a:t>
            </a:r>
            <a:r>
              <a:rPr sz="2400" b="0" spc="-25" dirty="0">
                <a:cs typeface="Akrobat"/>
              </a:rPr>
              <a:t>r</a:t>
            </a:r>
            <a:r>
              <a:rPr sz="2400" b="0" dirty="0">
                <a:cs typeface="Akrobat"/>
              </a:rPr>
              <a:t>andum </a:t>
            </a:r>
            <a:r>
              <a:rPr sz="2400" b="0" spc="-15" dirty="0">
                <a:cs typeface="Akrobat"/>
              </a:rPr>
              <a:t>o</a:t>
            </a:r>
            <a:r>
              <a:rPr sz="2400" b="0" dirty="0">
                <a:cs typeface="Akrobat"/>
              </a:rPr>
              <a:t>f Coope</a:t>
            </a:r>
            <a:r>
              <a:rPr sz="2400" b="0" spc="-25" dirty="0">
                <a:cs typeface="Akrobat"/>
              </a:rPr>
              <a:t>r</a:t>
            </a:r>
            <a:r>
              <a:rPr sz="2400" b="0" dirty="0">
                <a:cs typeface="Akrobat"/>
              </a:rPr>
              <a:t>ation with the University </a:t>
            </a:r>
            <a:r>
              <a:rPr sz="2400" b="0" spc="-15" dirty="0">
                <a:cs typeface="Akrobat"/>
              </a:rPr>
              <a:t>o</a:t>
            </a:r>
            <a:r>
              <a:rPr sz="2400" b="0" dirty="0">
                <a:cs typeface="Akrobat"/>
              </a:rPr>
              <a:t>f </a:t>
            </a:r>
            <a:r>
              <a:rPr sz="2400" b="0" spc="-30" dirty="0">
                <a:cs typeface="Akrobat"/>
              </a:rPr>
              <a:t>R</a:t>
            </a:r>
            <a:r>
              <a:rPr sz="2400" b="0" dirty="0">
                <a:cs typeface="Akrobat"/>
              </a:rPr>
              <a:t>ome “</a:t>
            </a:r>
            <a:r>
              <a:rPr sz="2400" b="0" spc="-235" dirty="0">
                <a:cs typeface="Akrobat"/>
              </a:rPr>
              <a:t>T</a:t>
            </a:r>
            <a:r>
              <a:rPr sz="2400" b="0" dirty="0">
                <a:cs typeface="Akrobat"/>
              </a:rPr>
              <a:t>or </a:t>
            </a:r>
            <a:r>
              <a:rPr sz="2400" b="0" spc="-70" dirty="0">
                <a:cs typeface="Akrobat"/>
              </a:rPr>
              <a:t>V</a:t>
            </a:r>
            <a:r>
              <a:rPr sz="2400" b="0" dirty="0">
                <a:cs typeface="Akrobat"/>
              </a:rPr>
              <a:t>e</a:t>
            </a:r>
            <a:r>
              <a:rPr sz="2400" b="0" spc="-25" dirty="0">
                <a:cs typeface="Akrobat"/>
              </a:rPr>
              <a:t>r</a:t>
            </a:r>
            <a:r>
              <a:rPr sz="2400" b="0" dirty="0">
                <a:cs typeface="Akrobat"/>
              </a:rPr>
              <a:t>gata” </a:t>
            </a:r>
            <a:r>
              <a:rPr sz="2400" b="0" spc="-80" dirty="0">
                <a:cs typeface="Akrobat"/>
              </a:rPr>
              <a:t>(</a:t>
            </a:r>
            <a:r>
              <a:rPr sz="2400" b="0" dirty="0">
                <a:cs typeface="Akrobat"/>
              </a:rPr>
              <a:t>Italian </a:t>
            </a:r>
            <a:r>
              <a:rPr sz="2400" b="0" spc="-30" dirty="0">
                <a:cs typeface="Akrobat"/>
              </a:rPr>
              <a:t>R</a:t>
            </a:r>
            <a:r>
              <a:rPr sz="2400" b="0" dirty="0">
                <a:cs typeface="Akrobat"/>
              </a:rPr>
              <a:t>epublic) </a:t>
            </a:r>
            <a:r>
              <a:rPr sz="2400" b="0" spc="-10" dirty="0">
                <a:cs typeface="Akrobat"/>
              </a:rPr>
              <a:t>w</a:t>
            </a:r>
            <a:r>
              <a:rPr sz="2400" b="0" dirty="0">
                <a:cs typeface="Akrobat"/>
              </a:rPr>
              <a:t>as signed </a:t>
            </a:r>
            <a:r>
              <a:rPr sz="2400" b="0" spc="-150" dirty="0">
                <a:cs typeface="Akrobat"/>
              </a:rPr>
              <a:t>T</a:t>
            </a:r>
            <a:r>
              <a:rPr sz="2400" b="0" spc="-55" dirty="0">
                <a:cs typeface="Akrobat"/>
              </a:rPr>
              <a:t>h</a:t>
            </a:r>
            <a:r>
              <a:rPr sz="2400" b="0" dirty="0">
                <a:cs typeface="Akrobat"/>
              </a:rPr>
              <a:t>e</a:t>
            </a:r>
            <a:r>
              <a:rPr sz="2400" b="0" spc="-105" dirty="0">
                <a:cs typeface="Akrobat"/>
              </a:rPr>
              <a:t> </a:t>
            </a:r>
            <a:r>
              <a:rPr sz="2400" b="0" spc="-55" dirty="0">
                <a:cs typeface="Akrobat"/>
              </a:rPr>
              <a:t>Memo</a:t>
            </a:r>
            <a:r>
              <a:rPr sz="2400" b="0" spc="-75" dirty="0">
                <a:cs typeface="Akrobat"/>
              </a:rPr>
              <a:t>r</a:t>
            </a:r>
            <a:r>
              <a:rPr sz="2400" b="0" spc="-55" dirty="0">
                <a:cs typeface="Akrobat"/>
              </a:rPr>
              <a:t>andu</a:t>
            </a:r>
            <a:r>
              <a:rPr sz="2400" b="0" dirty="0">
                <a:cs typeface="Akrobat"/>
              </a:rPr>
              <a:t>m</a:t>
            </a:r>
            <a:r>
              <a:rPr sz="2400" b="0" spc="-105" dirty="0">
                <a:cs typeface="Akrobat"/>
              </a:rPr>
              <a:t> </a:t>
            </a:r>
            <a:r>
              <a:rPr sz="2400" b="0" spc="-65" dirty="0">
                <a:cs typeface="Akrobat"/>
              </a:rPr>
              <a:t>o</a:t>
            </a:r>
            <a:r>
              <a:rPr sz="2400" b="0" dirty="0">
                <a:cs typeface="Akrobat"/>
              </a:rPr>
              <a:t>f</a:t>
            </a:r>
            <a:r>
              <a:rPr sz="2400" b="0" spc="-105" dirty="0">
                <a:cs typeface="Akrobat"/>
              </a:rPr>
              <a:t> </a:t>
            </a:r>
            <a:r>
              <a:rPr sz="2400" b="0" spc="-55" dirty="0">
                <a:cs typeface="Akrobat"/>
              </a:rPr>
              <a:t>Coope</a:t>
            </a:r>
            <a:r>
              <a:rPr sz="2400" b="0" spc="-75" dirty="0">
                <a:cs typeface="Akrobat"/>
              </a:rPr>
              <a:t>r</a:t>
            </a:r>
            <a:r>
              <a:rPr sz="2400" b="0" spc="-55" dirty="0">
                <a:cs typeface="Akrobat"/>
              </a:rPr>
              <a:t>atio</a:t>
            </a:r>
            <a:r>
              <a:rPr sz="2400" b="0" dirty="0">
                <a:cs typeface="Akrobat"/>
              </a:rPr>
              <a:t>n</a:t>
            </a:r>
            <a:r>
              <a:rPr sz="2400" b="0" spc="-105" dirty="0">
                <a:cs typeface="Akrobat"/>
              </a:rPr>
              <a:t> </a:t>
            </a:r>
            <a:r>
              <a:rPr sz="2400" b="0" spc="-55" dirty="0">
                <a:cs typeface="Akrobat"/>
              </a:rPr>
              <a:t>wit</a:t>
            </a:r>
            <a:r>
              <a:rPr sz="2400" b="0" dirty="0">
                <a:cs typeface="Akrobat"/>
              </a:rPr>
              <a:t>h</a:t>
            </a:r>
            <a:r>
              <a:rPr sz="2400" b="0" spc="-105" dirty="0">
                <a:cs typeface="Akrobat"/>
              </a:rPr>
              <a:t> </a:t>
            </a:r>
            <a:r>
              <a:rPr sz="2400" b="0" spc="-55" dirty="0">
                <a:cs typeface="Akrobat"/>
              </a:rPr>
              <a:t>th</a:t>
            </a:r>
            <a:r>
              <a:rPr sz="2400" b="0" dirty="0">
                <a:cs typeface="Akrobat"/>
              </a:rPr>
              <a:t>e</a:t>
            </a:r>
            <a:r>
              <a:rPr sz="2400" b="0" spc="-105" dirty="0">
                <a:cs typeface="Akrobat"/>
              </a:rPr>
              <a:t> </a:t>
            </a:r>
            <a:r>
              <a:rPr sz="2400" b="0" spc="-90" dirty="0">
                <a:cs typeface="Akrobat"/>
              </a:rPr>
              <a:t>F</a:t>
            </a:r>
            <a:r>
              <a:rPr sz="2400" b="0" spc="-75" dirty="0">
                <a:cs typeface="Akrobat"/>
              </a:rPr>
              <a:t>r</a:t>
            </a:r>
            <a:r>
              <a:rPr sz="2400" b="0" spc="-55" dirty="0">
                <a:cs typeface="Akrobat"/>
              </a:rPr>
              <a:t>ankfur</a:t>
            </a:r>
            <a:r>
              <a:rPr sz="2400" b="0" dirty="0">
                <a:cs typeface="Akrobat"/>
              </a:rPr>
              <a:t>t</a:t>
            </a:r>
            <a:r>
              <a:rPr sz="2400" b="0" spc="-105" dirty="0">
                <a:cs typeface="Akrobat"/>
              </a:rPr>
              <a:t> </a:t>
            </a:r>
            <a:r>
              <a:rPr sz="2400" b="0" spc="-60" dirty="0">
                <a:cs typeface="Akrobat"/>
              </a:rPr>
              <a:t>S</a:t>
            </a:r>
            <a:r>
              <a:rPr sz="2400" b="0" spc="-65" dirty="0">
                <a:cs typeface="Akrobat"/>
              </a:rPr>
              <a:t>c</a:t>
            </a:r>
            <a:r>
              <a:rPr sz="2400" b="0" spc="-55" dirty="0">
                <a:cs typeface="Akrobat"/>
              </a:rPr>
              <a:t>hoo</a:t>
            </a:r>
            <a:r>
              <a:rPr sz="2400" b="0" dirty="0">
                <a:cs typeface="Akrobat"/>
              </a:rPr>
              <a:t>l</a:t>
            </a:r>
            <a:r>
              <a:rPr sz="2400" b="0" spc="-105" dirty="0">
                <a:cs typeface="Akrobat"/>
              </a:rPr>
              <a:t> </a:t>
            </a:r>
            <a:r>
              <a:rPr sz="2400" b="0" spc="-65" dirty="0">
                <a:cs typeface="Akrobat"/>
              </a:rPr>
              <a:t>o</a:t>
            </a:r>
            <a:r>
              <a:rPr sz="2400" b="0" dirty="0">
                <a:cs typeface="Akrobat"/>
              </a:rPr>
              <a:t>f</a:t>
            </a:r>
            <a:r>
              <a:rPr sz="2400" b="0" spc="-105" dirty="0">
                <a:cs typeface="Akrobat"/>
              </a:rPr>
              <a:t> </a:t>
            </a:r>
            <a:r>
              <a:rPr sz="2400" b="0" spc="-90" dirty="0">
                <a:cs typeface="Akrobat"/>
              </a:rPr>
              <a:t>F</a:t>
            </a:r>
            <a:r>
              <a:rPr sz="2400" b="0" spc="-55" dirty="0">
                <a:cs typeface="Akrobat"/>
              </a:rPr>
              <a:t>inanc</a:t>
            </a:r>
            <a:r>
              <a:rPr sz="2400" b="0" dirty="0">
                <a:cs typeface="Akrobat"/>
              </a:rPr>
              <a:t>e</a:t>
            </a:r>
            <a:r>
              <a:rPr sz="2400" b="0" spc="-105" dirty="0">
                <a:cs typeface="Akrobat"/>
              </a:rPr>
              <a:t> </a:t>
            </a:r>
            <a:r>
              <a:rPr sz="2400" b="0" spc="-55" dirty="0">
                <a:cs typeface="Akrobat"/>
              </a:rPr>
              <a:t>an</a:t>
            </a:r>
            <a:r>
              <a:rPr sz="2400" b="0" dirty="0">
                <a:cs typeface="Akrobat"/>
              </a:rPr>
              <a:t>d</a:t>
            </a:r>
            <a:r>
              <a:rPr sz="2400" b="0" spc="-105" dirty="0">
                <a:cs typeface="Akrobat"/>
              </a:rPr>
              <a:t> </a:t>
            </a:r>
            <a:r>
              <a:rPr sz="2400" b="0" spc="-55" dirty="0">
                <a:cs typeface="Akrobat"/>
              </a:rPr>
              <a:t>Managemen</a:t>
            </a:r>
            <a:r>
              <a:rPr sz="2400" b="0" dirty="0">
                <a:cs typeface="Akrobat"/>
              </a:rPr>
              <a:t>t</a:t>
            </a:r>
            <a:r>
              <a:rPr sz="2400" b="0" spc="-105" dirty="0">
                <a:cs typeface="Akrobat"/>
              </a:rPr>
              <a:t> </a:t>
            </a:r>
            <a:r>
              <a:rPr sz="2400" b="0" spc="-130" dirty="0">
                <a:cs typeface="Akrobat"/>
              </a:rPr>
              <a:t>(</a:t>
            </a:r>
            <a:r>
              <a:rPr sz="2400" b="0" spc="-55" dirty="0">
                <a:cs typeface="Akrobat"/>
              </a:rPr>
              <a:t>Germa</a:t>
            </a:r>
            <a:r>
              <a:rPr sz="2400" b="0" spc="-95" dirty="0">
                <a:cs typeface="Akrobat"/>
              </a:rPr>
              <a:t>n</a:t>
            </a:r>
            <a:r>
              <a:rPr sz="2400" b="0" spc="-55" dirty="0">
                <a:cs typeface="Akrobat"/>
              </a:rPr>
              <a:t>y</a:t>
            </a:r>
            <a:r>
              <a:rPr sz="2400" b="0" dirty="0">
                <a:cs typeface="Akrobat"/>
              </a:rPr>
              <a:t>)</a:t>
            </a:r>
            <a:r>
              <a:rPr sz="2400" b="0" spc="-105" dirty="0">
                <a:cs typeface="Akrobat"/>
              </a:rPr>
              <a:t> </a:t>
            </a:r>
            <a:r>
              <a:rPr sz="2400" b="0" spc="-60" dirty="0">
                <a:cs typeface="Akrobat"/>
              </a:rPr>
              <a:t>w</a:t>
            </a:r>
            <a:r>
              <a:rPr sz="2400" b="0" spc="-55" dirty="0">
                <a:cs typeface="Akrobat"/>
              </a:rPr>
              <a:t>a</a:t>
            </a:r>
            <a:r>
              <a:rPr sz="2400" b="0" dirty="0">
                <a:cs typeface="Akrobat"/>
              </a:rPr>
              <a:t>s</a:t>
            </a:r>
            <a:r>
              <a:rPr sz="2400" b="0" spc="-105" dirty="0">
                <a:cs typeface="Akrobat"/>
              </a:rPr>
              <a:t> </a:t>
            </a:r>
            <a:r>
              <a:rPr sz="2400" b="0" spc="-55" dirty="0">
                <a:cs typeface="Akrobat"/>
              </a:rPr>
              <a:t>signed</a:t>
            </a:r>
            <a:endParaRPr sz="2400" dirty="0">
              <a:cs typeface="Akrobat"/>
            </a:endParaRPr>
          </a:p>
          <a:p>
            <a:pPr marL="12700">
              <a:lnSpc>
                <a:spcPct val="100000"/>
              </a:lnSpc>
            </a:pPr>
            <a:r>
              <a:rPr sz="2400" b="1" dirty="0">
                <a:solidFill>
                  <a:srgbClr val="C34941"/>
                </a:solidFill>
                <a:cs typeface="Akrobat Black"/>
              </a:rPr>
              <a:t>• </a:t>
            </a:r>
            <a:r>
              <a:rPr sz="2400" b="0" dirty="0">
                <a:cs typeface="Akrobat"/>
              </a:rPr>
              <a:t>2011</a:t>
            </a:r>
            <a:endParaRPr sz="2400" dirty="0">
              <a:cs typeface="Akrobat"/>
            </a:endParaRPr>
          </a:p>
          <a:p>
            <a:pPr marL="390525" marR="1195705">
              <a:lnSpc>
                <a:spcPct val="100000"/>
              </a:lnSpc>
            </a:pPr>
            <a:r>
              <a:rPr sz="2400" b="0" spc="-95" dirty="0">
                <a:cs typeface="Akrobat"/>
              </a:rPr>
              <a:t>T</a:t>
            </a:r>
            <a:r>
              <a:rPr sz="2400" b="0" dirty="0">
                <a:cs typeface="Akrobat"/>
              </a:rPr>
              <a:t>he sixth g</a:t>
            </a:r>
            <a:r>
              <a:rPr sz="2400" b="0" spc="-25" dirty="0">
                <a:cs typeface="Akrobat"/>
              </a:rPr>
              <a:t>r</a:t>
            </a:r>
            <a:r>
              <a:rPr sz="2400" b="0" dirty="0">
                <a:cs typeface="Akrobat"/>
              </a:rPr>
              <a:t>oup </a:t>
            </a:r>
            <a:r>
              <a:rPr sz="2400" b="0" spc="-15" dirty="0">
                <a:cs typeface="Akrobat"/>
              </a:rPr>
              <a:t>o</a:t>
            </a:r>
            <a:r>
              <a:rPr sz="2400" b="0" dirty="0">
                <a:cs typeface="Akrobat"/>
              </a:rPr>
              <a:t>f Mas</a:t>
            </a:r>
            <a:r>
              <a:rPr sz="2400" b="0" spc="5" dirty="0">
                <a:cs typeface="Akrobat"/>
              </a:rPr>
              <a:t>t</a:t>
            </a:r>
            <a:r>
              <a:rPr sz="2400" b="0" dirty="0">
                <a:cs typeface="Akrobat"/>
              </a:rPr>
              <a:t>er’s </a:t>
            </a:r>
            <a:r>
              <a:rPr sz="2400" b="0" spc="-25" dirty="0">
                <a:cs typeface="Akrobat"/>
              </a:rPr>
              <a:t>Pr</a:t>
            </a:r>
            <a:r>
              <a:rPr sz="2400" b="0" dirty="0">
                <a:cs typeface="Akrobat"/>
              </a:rPr>
              <a:t>og</a:t>
            </a:r>
            <a:r>
              <a:rPr sz="2400" b="0" spc="-25" dirty="0">
                <a:cs typeface="Akrobat"/>
              </a:rPr>
              <a:t>r</a:t>
            </a:r>
            <a:r>
              <a:rPr sz="2400" b="0" dirty="0">
                <a:cs typeface="Akrobat"/>
              </a:rPr>
              <a:t>am g</a:t>
            </a:r>
            <a:r>
              <a:rPr sz="2400" b="0" spc="-25" dirty="0">
                <a:cs typeface="Akrobat"/>
              </a:rPr>
              <a:t>r</a:t>
            </a:r>
            <a:r>
              <a:rPr sz="2400" b="0" dirty="0">
                <a:cs typeface="Akrobat"/>
              </a:rPr>
              <a:t>adua</a:t>
            </a:r>
            <a:r>
              <a:rPr sz="2400" b="0" spc="5" dirty="0">
                <a:cs typeface="Akrobat"/>
              </a:rPr>
              <a:t>t</a:t>
            </a:r>
            <a:r>
              <a:rPr sz="2400" b="0" dirty="0">
                <a:cs typeface="Akrobat"/>
              </a:rPr>
              <a:t>es (for the first time, students who h</a:t>
            </a:r>
            <a:r>
              <a:rPr sz="2400" b="0" spc="-40" dirty="0">
                <a:cs typeface="Akrobat"/>
              </a:rPr>
              <a:t>a</a:t>
            </a:r>
            <a:r>
              <a:rPr sz="2400" b="0" dirty="0">
                <a:cs typeface="Akrobat"/>
              </a:rPr>
              <a:t>ve comple</a:t>
            </a:r>
            <a:r>
              <a:rPr sz="2400" b="0" spc="5" dirty="0">
                <a:cs typeface="Akrobat"/>
              </a:rPr>
              <a:t>t</a:t>
            </a:r>
            <a:r>
              <a:rPr sz="2400" b="0" dirty="0">
                <a:cs typeface="Akrobat"/>
              </a:rPr>
              <a:t>ed their full 6-year long course </a:t>
            </a:r>
            <a:r>
              <a:rPr sz="2400" b="0" spc="-15" dirty="0">
                <a:cs typeface="Akrobat"/>
              </a:rPr>
              <a:t>o</a:t>
            </a:r>
            <a:r>
              <a:rPr sz="2400" b="0" dirty="0">
                <a:cs typeface="Akrobat"/>
              </a:rPr>
              <a:t>f studies, beginning with the first year </a:t>
            </a:r>
            <a:r>
              <a:rPr sz="2400" b="0" spc="-15" dirty="0">
                <a:cs typeface="Akrobat"/>
              </a:rPr>
              <a:t>o</a:t>
            </a:r>
            <a:r>
              <a:rPr sz="2400" b="0" dirty="0">
                <a:cs typeface="Akrobat"/>
              </a:rPr>
              <a:t>f </a:t>
            </a:r>
            <a:r>
              <a:rPr sz="2400" b="0" spc="-20" dirty="0">
                <a:cs typeface="Akrobat"/>
              </a:rPr>
              <a:t>B</a:t>
            </a:r>
            <a:r>
              <a:rPr sz="2400" b="0" dirty="0">
                <a:cs typeface="Akrobat"/>
              </a:rPr>
              <a:t>accalau</a:t>
            </a:r>
            <a:r>
              <a:rPr sz="2400" b="0" spc="-25" dirty="0">
                <a:cs typeface="Akrobat"/>
              </a:rPr>
              <a:t>r</a:t>
            </a:r>
            <a:r>
              <a:rPr sz="2400" b="0" dirty="0">
                <a:cs typeface="Akrobat"/>
              </a:rPr>
              <a:t>ea</a:t>
            </a:r>
            <a:r>
              <a:rPr sz="2400" b="0" spc="5" dirty="0">
                <a:cs typeface="Akrobat"/>
              </a:rPr>
              <a:t>t</a:t>
            </a:r>
            <a:r>
              <a:rPr sz="2400" b="0" dirty="0">
                <a:cs typeface="Akrobat"/>
              </a:rPr>
              <a:t>e, </a:t>
            </a:r>
            <a:r>
              <a:rPr sz="2400" b="0" spc="-25" dirty="0">
                <a:cs typeface="Akrobat"/>
              </a:rPr>
              <a:t>r</a:t>
            </a:r>
            <a:r>
              <a:rPr sz="2400" b="0" dirty="0">
                <a:cs typeface="Akrobat"/>
              </a:rPr>
              <a:t>eceive their Mas</a:t>
            </a:r>
            <a:r>
              <a:rPr sz="2400" b="0" spc="5" dirty="0">
                <a:cs typeface="Akrobat"/>
              </a:rPr>
              <a:t>t</a:t>
            </a:r>
            <a:r>
              <a:rPr sz="2400" b="0" dirty="0">
                <a:cs typeface="Akrobat"/>
              </a:rPr>
              <a:t>er Diplomas)</a:t>
            </a:r>
            <a:endParaRPr sz="2400" dirty="0">
              <a:cs typeface="Akrobat"/>
            </a:endParaRPr>
          </a:p>
          <a:p>
            <a:pPr marL="390525">
              <a:lnSpc>
                <a:spcPct val="100000"/>
              </a:lnSpc>
            </a:pPr>
            <a:r>
              <a:rPr sz="2400" b="0" spc="-95" dirty="0">
                <a:cs typeface="Akrobat"/>
              </a:rPr>
              <a:t>T</a:t>
            </a:r>
            <a:r>
              <a:rPr sz="2400" b="0" dirty="0">
                <a:cs typeface="Akrobat"/>
              </a:rPr>
              <a:t>he thi</a:t>
            </a:r>
            <a:r>
              <a:rPr sz="2400" b="0" spc="-25" dirty="0">
                <a:cs typeface="Akrobat"/>
              </a:rPr>
              <a:t>r</a:t>
            </a:r>
            <a:r>
              <a:rPr sz="2400" b="0" dirty="0">
                <a:cs typeface="Akrobat"/>
              </a:rPr>
              <a:t>d g</a:t>
            </a:r>
            <a:r>
              <a:rPr sz="2400" b="0" spc="-25" dirty="0">
                <a:cs typeface="Akrobat"/>
              </a:rPr>
              <a:t>r</a:t>
            </a:r>
            <a:r>
              <a:rPr sz="2400" b="0" dirty="0">
                <a:cs typeface="Akrobat"/>
              </a:rPr>
              <a:t>oup </a:t>
            </a:r>
            <a:r>
              <a:rPr sz="2400" b="0" spc="-15" dirty="0">
                <a:cs typeface="Akrobat"/>
              </a:rPr>
              <a:t>o</a:t>
            </a:r>
            <a:r>
              <a:rPr sz="2400" b="0" dirty="0">
                <a:cs typeface="Akrobat"/>
              </a:rPr>
              <a:t>f </a:t>
            </a:r>
            <a:r>
              <a:rPr sz="2400" b="0" spc="-20" dirty="0">
                <a:cs typeface="Akrobat"/>
              </a:rPr>
              <a:t>B</a:t>
            </a:r>
            <a:r>
              <a:rPr sz="2400" b="0" dirty="0">
                <a:cs typeface="Akrobat"/>
              </a:rPr>
              <a:t>a</a:t>
            </a:r>
            <a:r>
              <a:rPr sz="2400" b="0" spc="-15" dirty="0">
                <a:cs typeface="Akrobat"/>
              </a:rPr>
              <a:t>c</a:t>
            </a:r>
            <a:r>
              <a:rPr sz="2400" b="0" dirty="0">
                <a:cs typeface="Akrobat"/>
              </a:rPr>
              <a:t>helor’s </a:t>
            </a:r>
            <a:r>
              <a:rPr sz="2400" b="0" spc="-25" dirty="0">
                <a:cs typeface="Akrobat"/>
              </a:rPr>
              <a:t>Pr</a:t>
            </a:r>
            <a:r>
              <a:rPr sz="2400" b="0" dirty="0">
                <a:cs typeface="Akrobat"/>
              </a:rPr>
              <a:t>og</a:t>
            </a:r>
            <a:r>
              <a:rPr sz="2400" b="0" spc="-25" dirty="0">
                <a:cs typeface="Akrobat"/>
              </a:rPr>
              <a:t>r</a:t>
            </a:r>
            <a:r>
              <a:rPr sz="2400" b="0" dirty="0">
                <a:cs typeface="Akrobat"/>
              </a:rPr>
              <a:t>am g</a:t>
            </a:r>
            <a:r>
              <a:rPr sz="2400" b="0" spc="-25" dirty="0">
                <a:cs typeface="Akrobat"/>
              </a:rPr>
              <a:t>r</a:t>
            </a:r>
            <a:r>
              <a:rPr sz="2400" b="0" dirty="0">
                <a:cs typeface="Akrobat"/>
              </a:rPr>
              <a:t>adua</a:t>
            </a:r>
            <a:r>
              <a:rPr sz="2400" b="0" spc="5" dirty="0">
                <a:cs typeface="Akrobat"/>
              </a:rPr>
              <a:t>t</a:t>
            </a:r>
            <a:r>
              <a:rPr sz="2400" b="0" dirty="0">
                <a:cs typeface="Akrobat"/>
              </a:rPr>
              <a:t>es</a:t>
            </a:r>
            <a:endParaRPr sz="2400" dirty="0">
              <a:cs typeface="Akrobat"/>
            </a:endParaRPr>
          </a:p>
          <a:p>
            <a:pPr marL="390525" marR="368935">
              <a:lnSpc>
                <a:spcPct val="100000"/>
              </a:lnSpc>
            </a:pPr>
            <a:r>
              <a:rPr sz="2400" b="0" spc="-55" dirty="0">
                <a:cs typeface="Akrobat"/>
              </a:rPr>
              <a:t>M</a:t>
            </a:r>
            <a:r>
              <a:rPr sz="2400" b="0" spc="-80" dirty="0">
                <a:cs typeface="Akrobat"/>
              </a:rPr>
              <a:t>S</a:t>
            </a:r>
            <a:r>
              <a:rPr sz="2400" b="0" dirty="0">
                <a:cs typeface="Akrobat"/>
              </a:rPr>
              <a:t>E</a:t>
            </a:r>
            <a:r>
              <a:rPr sz="2400" b="0" spc="-105" dirty="0">
                <a:cs typeface="Akrobat"/>
              </a:rPr>
              <a:t> </a:t>
            </a:r>
            <a:r>
              <a:rPr sz="2400" b="0" spc="-55" dirty="0">
                <a:cs typeface="Akrobat"/>
              </a:rPr>
              <a:t>MS</a:t>
            </a:r>
            <a:r>
              <a:rPr sz="2400" b="0" dirty="0">
                <a:cs typeface="Akrobat"/>
              </a:rPr>
              <a:t>U</a:t>
            </a:r>
            <a:r>
              <a:rPr sz="2400" b="0" spc="-105" dirty="0">
                <a:cs typeface="Akrobat"/>
              </a:rPr>
              <a:t> </a:t>
            </a:r>
            <a:r>
              <a:rPr sz="2400" b="0" spc="-55" dirty="0">
                <a:cs typeface="Akrobat"/>
              </a:rPr>
              <a:t>g</a:t>
            </a:r>
            <a:r>
              <a:rPr sz="2400" b="0" spc="-95" dirty="0">
                <a:cs typeface="Akrobat"/>
              </a:rPr>
              <a:t>a</a:t>
            </a:r>
            <a:r>
              <a:rPr sz="2400" b="0" spc="-55" dirty="0">
                <a:cs typeface="Akrobat"/>
              </a:rPr>
              <a:t>v</a:t>
            </a:r>
            <a:r>
              <a:rPr sz="2400" b="0" dirty="0">
                <a:cs typeface="Akrobat"/>
              </a:rPr>
              <a:t>e</a:t>
            </a:r>
            <a:r>
              <a:rPr sz="2400" b="0" spc="-105" dirty="0">
                <a:cs typeface="Akrobat"/>
              </a:rPr>
              <a:t> </a:t>
            </a:r>
            <a:r>
              <a:rPr sz="2400" b="0" spc="-55" dirty="0">
                <a:cs typeface="Akrobat"/>
              </a:rPr>
              <a:t>star</a:t>
            </a:r>
            <a:r>
              <a:rPr sz="2400" b="0" dirty="0">
                <a:cs typeface="Akrobat"/>
              </a:rPr>
              <a:t>t</a:t>
            </a:r>
            <a:r>
              <a:rPr sz="2400" b="0" spc="-105" dirty="0">
                <a:cs typeface="Akrobat"/>
              </a:rPr>
              <a:t> </a:t>
            </a:r>
            <a:r>
              <a:rPr sz="2400" b="0" spc="-50" dirty="0">
                <a:cs typeface="Akrobat"/>
              </a:rPr>
              <a:t>t</a:t>
            </a:r>
            <a:r>
              <a:rPr sz="2400" b="0" dirty="0">
                <a:cs typeface="Akrobat"/>
              </a:rPr>
              <a:t>o</a:t>
            </a:r>
            <a:r>
              <a:rPr sz="2400" b="0" spc="-105" dirty="0">
                <a:cs typeface="Akrobat"/>
              </a:rPr>
              <a:t> </a:t>
            </a:r>
            <a:r>
              <a:rPr sz="2400" b="0" spc="-55" dirty="0">
                <a:cs typeface="Akrobat"/>
              </a:rPr>
              <a:t>it</a:t>
            </a:r>
            <a:r>
              <a:rPr sz="2400" b="0" dirty="0">
                <a:cs typeface="Akrobat"/>
              </a:rPr>
              <a:t>s</a:t>
            </a:r>
            <a:r>
              <a:rPr sz="2400" b="0" spc="-105" dirty="0">
                <a:cs typeface="Akrobat"/>
              </a:rPr>
              <a:t> </a:t>
            </a:r>
            <a:r>
              <a:rPr sz="2400" b="0" spc="-55" dirty="0">
                <a:cs typeface="Akrobat"/>
              </a:rPr>
              <a:t>post-g</a:t>
            </a:r>
            <a:r>
              <a:rPr sz="2400" b="0" spc="-75" dirty="0">
                <a:cs typeface="Akrobat"/>
              </a:rPr>
              <a:t>r</a:t>
            </a:r>
            <a:r>
              <a:rPr sz="2400" b="0" spc="-55" dirty="0">
                <a:cs typeface="Akrobat"/>
              </a:rPr>
              <a:t>adua</a:t>
            </a:r>
            <a:r>
              <a:rPr sz="2400" b="0" spc="-50" dirty="0">
                <a:cs typeface="Akrobat"/>
              </a:rPr>
              <a:t>t</a:t>
            </a:r>
            <a:r>
              <a:rPr sz="2400" b="0" dirty="0">
                <a:cs typeface="Akrobat"/>
              </a:rPr>
              <a:t>e</a:t>
            </a:r>
            <a:r>
              <a:rPr sz="2400" b="0" spc="-105" dirty="0">
                <a:cs typeface="Akrobat"/>
              </a:rPr>
              <a:t> </a:t>
            </a:r>
            <a:r>
              <a:rPr sz="2400" b="0" spc="-55" dirty="0">
                <a:cs typeface="Akrobat"/>
              </a:rPr>
              <a:t>cours</a:t>
            </a:r>
            <a:r>
              <a:rPr sz="2400" b="0" dirty="0">
                <a:cs typeface="Akrobat"/>
              </a:rPr>
              <a:t>e</a:t>
            </a:r>
            <a:r>
              <a:rPr sz="2400" b="0" spc="-105" dirty="0">
                <a:cs typeface="Akrobat"/>
              </a:rPr>
              <a:t> </a:t>
            </a:r>
            <a:r>
              <a:rPr sz="2400" b="0" spc="-65" dirty="0">
                <a:cs typeface="Akrobat"/>
              </a:rPr>
              <a:t>o</a:t>
            </a:r>
            <a:r>
              <a:rPr sz="2400" b="0" dirty="0">
                <a:cs typeface="Akrobat"/>
              </a:rPr>
              <a:t>f</a:t>
            </a:r>
            <a:r>
              <a:rPr sz="2400" b="0" spc="-105" dirty="0">
                <a:cs typeface="Akrobat"/>
              </a:rPr>
              <a:t> </a:t>
            </a:r>
            <a:r>
              <a:rPr sz="2400" b="0" spc="-55" dirty="0">
                <a:cs typeface="Akrobat"/>
              </a:rPr>
              <a:t>studie</a:t>
            </a:r>
            <a:r>
              <a:rPr sz="2400" b="0" dirty="0">
                <a:cs typeface="Akrobat"/>
              </a:rPr>
              <a:t>s</a:t>
            </a:r>
            <a:r>
              <a:rPr sz="2400" b="0" spc="-105" dirty="0">
                <a:cs typeface="Akrobat"/>
              </a:rPr>
              <a:t> </a:t>
            </a:r>
            <a:r>
              <a:rPr sz="2400" b="0" spc="-55" dirty="0">
                <a:cs typeface="Akrobat"/>
              </a:rPr>
              <a:t>i</a:t>
            </a:r>
            <a:r>
              <a:rPr sz="2400" b="0" dirty="0">
                <a:cs typeface="Akrobat"/>
              </a:rPr>
              <a:t>n</a:t>
            </a:r>
            <a:r>
              <a:rPr sz="2400" b="0" spc="-105" dirty="0">
                <a:cs typeface="Akrobat"/>
              </a:rPr>
              <a:t> </a:t>
            </a:r>
            <a:r>
              <a:rPr sz="2400" b="0" spc="-55" dirty="0">
                <a:cs typeface="Akrobat"/>
              </a:rPr>
              <a:t>th</a:t>
            </a:r>
            <a:r>
              <a:rPr sz="2400" b="0" dirty="0">
                <a:cs typeface="Akrobat"/>
              </a:rPr>
              <a:t>e</a:t>
            </a:r>
            <a:r>
              <a:rPr sz="2400" b="0" spc="-105" dirty="0">
                <a:cs typeface="Akrobat"/>
              </a:rPr>
              <a:t> </a:t>
            </a:r>
            <a:r>
              <a:rPr sz="2400" b="0" spc="-55" dirty="0">
                <a:cs typeface="Akrobat"/>
              </a:rPr>
              <a:t>foll</a:t>
            </a:r>
            <a:r>
              <a:rPr sz="2400" b="0" spc="-110" dirty="0">
                <a:cs typeface="Akrobat"/>
              </a:rPr>
              <a:t>o</a:t>
            </a:r>
            <a:r>
              <a:rPr sz="2400" b="0" spc="-55" dirty="0">
                <a:cs typeface="Akrobat"/>
              </a:rPr>
              <a:t>win</a:t>
            </a:r>
            <a:r>
              <a:rPr sz="2400" b="0" dirty="0">
                <a:cs typeface="Akrobat"/>
              </a:rPr>
              <a:t>g</a:t>
            </a:r>
            <a:r>
              <a:rPr sz="2400" b="0" spc="-105" dirty="0">
                <a:cs typeface="Akrobat"/>
              </a:rPr>
              <a:t> </a:t>
            </a:r>
            <a:r>
              <a:rPr sz="2400" b="0" spc="-55" dirty="0">
                <a:cs typeface="Akrobat"/>
              </a:rPr>
              <a:t>subjects</a:t>
            </a:r>
            <a:r>
              <a:rPr sz="2400" b="0" dirty="0">
                <a:cs typeface="Akrobat"/>
              </a:rPr>
              <a:t>:</a:t>
            </a:r>
            <a:r>
              <a:rPr sz="2400" b="0" spc="-105" dirty="0">
                <a:cs typeface="Akrobat"/>
              </a:rPr>
              <a:t> </a:t>
            </a:r>
            <a:r>
              <a:rPr sz="2400" b="0" spc="-135" dirty="0">
                <a:cs typeface="Akrobat"/>
              </a:rPr>
              <a:t>E</a:t>
            </a:r>
            <a:r>
              <a:rPr sz="2400" b="0" spc="-55" dirty="0">
                <a:cs typeface="Akrobat"/>
              </a:rPr>
              <a:t>conomi</a:t>
            </a:r>
            <a:r>
              <a:rPr sz="2400" b="0" dirty="0">
                <a:cs typeface="Akrobat"/>
              </a:rPr>
              <a:t>c</a:t>
            </a:r>
            <a:r>
              <a:rPr sz="2400" b="0" spc="-105" dirty="0">
                <a:cs typeface="Akrobat"/>
              </a:rPr>
              <a:t> </a:t>
            </a:r>
            <a:r>
              <a:rPr sz="2400" b="0" spc="-150" dirty="0">
                <a:cs typeface="Akrobat"/>
              </a:rPr>
              <a:t>T</a:t>
            </a:r>
            <a:r>
              <a:rPr sz="2400" b="0" spc="-55" dirty="0">
                <a:cs typeface="Akrobat"/>
              </a:rPr>
              <a:t>heor</a:t>
            </a:r>
            <a:r>
              <a:rPr sz="2400" b="0" dirty="0">
                <a:cs typeface="Akrobat"/>
              </a:rPr>
              <a:t>y</a:t>
            </a:r>
            <a:r>
              <a:rPr sz="2400" b="0" spc="-105" dirty="0">
                <a:cs typeface="Akrobat"/>
              </a:rPr>
              <a:t> </a:t>
            </a:r>
            <a:r>
              <a:rPr sz="2400" b="0" spc="-55" dirty="0">
                <a:cs typeface="Akrobat"/>
              </a:rPr>
              <a:t>(08.00.01) </a:t>
            </a:r>
            <a:r>
              <a:rPr sz="2400" b="0" dirty="0">
                <a:cs typeface="Akrobat"/>
              </a:rPr>
              <a:t>and Mathematical and Instrumental Methods in </a:t>
            </a:r>
            <a:r>
              <a:rPr sz="2400" b="0" spc="-85" dirty="0">
                <a:cs typeface="Akrobat"/>
              </a:rPr>
              <a:t>E</a:t>
            </a:r>
            <a:r>
              <a:rPr sz="2400" b="0" dirty="0">
                <a:cs typeface="Akrobat"/>
              </a:rPr>
              <a:t>conomics (08.00</a:t>
            </a:r>
            <a:r>
              <a:rPr sz="2400" b="0" spc="-210" dirty="0">
                <a:cs typeface="Akrobat"/>
              </a:rPr>
              <a:t>.</a:t>
            </a:r>
            <a:r>
              <a:rPr sz="2400" b="0" dirty="0">
                <a:cs typeface="Akrobat"/>
              </a:rPr>
              <a:t>13)</a:t>
            </a:r>
            <a:endParaRPr sz="2400" dirty="0">
              <a:cs typeface="Akrobat"/>
            </a:endParaRPr>
          </a:p>
          <a:p>
            <a:pPr marL="390525">
              <a:lnSpc>
                <a:spcPct val="100000"/>
              </a:lnSpc>
            </a:pPr>
            <a:r>
              <a:rPr sz="2400" b="0" dirty="0">
                <a:cs typeface="Akrobat"/>
              </a:rPr>
              <a:t>A</a:t>
            </a:r>
            <a:r>
              <a:rPr sz="2400" b="0" spc="-130" dirty="0">
                <a:cs typeface="Akrobat"/>
              </a:rPr>
              <a:t> </a:t>
            </a:r>
            <a:r>
              <a:rPr sz="2400" b="0" spc="-65" dirty="0">
                <a:cs typeface="Akrobat"/>
              </a:rPr>
              <a:t>n</a:t>
            </a:r>
            <a:r>
              <a:rPr sz="2400" b="0" spc="-75" dirty="0">
                <a:cs typeface="Akrobat"/>
              </a:rPr>
              <a:t>e</a:t>
            </a:r>
            <a:r>
              <a:rPr sz="2400" b="0" dirty="0">
                <a:cs typeface="Akrobat"/>
              </a:rPr>
              <a:t>w</a:t>
            </a:r>
            <a:r>
              <a:rPr sz="2400" b="0" spc="-130" dirty="0">
                <a:cs typeface="Akrobat"/>
              </a:rPr>
              <a:t> </a:t>
            </a:r>
            <a:r>
              <a:rPr sz="2400" b="0" spc="-65" dirty="0">
                <a:cs typeface="Akrobat"/>
              </a:rPr>
              <a:t>Mas</a:t>
            </a:r>
            <a:r>
              <a:rPr sz="2400" b="0" spc="-60" dirty="0">
                <a:cs typeface="Akrobat"/>
              </a:rPr>
              <a:t>t</a:t>
            </a:r>
            <a:r>
              <a:rPr sz="2400" b="0" spc="-65" dirty="0">
                <a:cs typeface="Akrobat"/>
              </a:rPr>
              <a:t>er’</a:t>
            </a:r>
            <a:r>
              <a:rPr sz="2400" b="0" dirty="0">
                <a:cs typeface="Akrobat"/>
              </a:rPr>
              <a:t>s</a:t>
            </a:r>
            <a:r>
              <a:rPr sz="2400" b="0" spc="-130" dirty="0">
                <a:cs typeface="Akrobat"/>
              </a:rPr>
              <a:t> </a:t>
            </a:r>
            <a:r>
              <a:rPr sz="2400" b="0" spc="-90" dirty="0">
                <a:cs typeface="Akrobat"/>
              </a:rPr>
              <a:t>Pr</a:t>
            </a:r>
            <a:r>
              <a:rPr sz="2400" b="0" spc="-65" dirty="0">
                <a:cs typeface="Akrobat"/>
              </a:rPr>
              <a:t>og</a:t>
            </a:r>
            <a:r>
              <a:rPr sz="2400" b="0" spc="-90" dirty="0">
                <a:cs typeface="Akrobat"/>
              </a:rPr>
              <a:t>r</a:t>
            </a:r>
            <a:r>
              <a:rPr sz="2400" b="0" spc="-65" dirty="0">
                <a:cs typeface="Akrobat"/>
              </a:rPr>
              <a:t>a</a:t>
            </a:r>
            <a:r>
              <a:rPr sz="2400" b="0" dirty="0">
                <a:cs typeface="Akrobat"/>
              </a:rPr>
              <a:t>m</a:t>
            </a:r>
            <a:r>
              <a:rPr sz="2400" b="0" spc="-130" dirty="0">
                <a:cs typeface="Akrobat"/>
              </a:rPr>
              <a:t> </a:t>
            </a:r>
            <a:r>
              <a:rPr sz="2400" b="0" spc="-65" dirty="0">
                <a:cs typeface="Akrobat"/>
              </a:rPr>
              <a:t>wit</a:t>
            </a:r>
            <a:r>
              <a:rPr sz="2400" b="0" dirty="0">
                <a:cs typeface="Akrobat"/>
              </a:rPr>
              <a:t>h</a:t>
            </a:r>
            <a:r>
              <a:rPr sz="2400" b="0" spc="-130" dirty="0">
                <a:cs typeface="Akrobat"/>
              </a:rPr>
              <a:t> </a:t>
            </a:r>
            <a:r>
              <a:rPr sz="2400" b="0" spc="-65" dirty="0">
                <a:cs typeface="Akrobat"/>
              </a:rPr>
              <a:t>concent</a:t>
            </a:r>
            <a:r>
              <a:rPr sz="2400" b="0" spc="-90" dirty="0">
                <a:cs typeface="Akrobat"/>
              </a:rPr>
              <a:t>r</a:t>
            </a:r>
            <a:r>
              <a:rPr sz="2400" b="0" spc="-65" dirty="0">
                <a:cs typeface="Akrobat"/>
              </a:rPr>
              <a:t>atio</a:t>
            </a:r>
            <a:r>
              <a:rPr sz="2400" b="0" dirty="0">
                <a:cs typeface="Akrobat"/>
              </a:rPr>
              <a:t>n</a:t>
            </a:r>
            <a:r>
              <a:rPr sz="2400" b="0" spc="-130" dirty="0">
                <a:cs typeface="Akrobat"/>
              </a:rPr>
              <a:t> </a:t>
            </a:r>
            <a:r>
              <a:rPr sz="2400" b="0" spc="-65" dirty="0">
                <a:cs typeface="Akrobat"/>
              </a:rPr>
              <a:t>o</a:t>
            </a:r>
            <a:r>
              <a:rPr sz="2400" b="0" dirty="0">
                <a:cs typeface="Akrobat"/>
              </a:rPr>
              <a:t>n</a:t>
            </a:r>
            <a:r>
              <a:rPr sz="2400" b="0" spc="-130" dirty="0">
                <a:cs typeface="Akrobat"/>
              </a:rPr>
              <a:t> </a:t>
            </a:r>
            <a:r>
              <a:rPr sz="2400" b="0" spc="-65" dirty="0">
                <a:cs typeface="Akrobat"/>
              </a:rPr>
              <a:t>Business-orien</a:t>
            </a:r>
            <a:r>
              <a:rPr sz="2400" b="0" spc="-60" dirty="0">
                <a:cs typeface="Akrobat"/>
              </a:rPr>
              <a:t>t</a:t>
            </a:r>
            <a:r>
              <a:rPr sz="2400" b="0" spc="-65" dirty="0">
                <a:cs typeface="Akrobat"/>
              </a:rPr>
              <a:t>e</a:t>
            </a:r>
            <a:r>
              <a:rPr sz="2400" b="0" dirty="0">
                <a:cs typeface="Akrobat"/>
              </a:rPr>
              <a:t>d</a:t>
            </a:r>
            <a:r>
              <a:rPr sz="2400" b="0" spc="-130" dirty="0">
                <a:cs typeface="Akrobat"/>
              </a:rPr>
              <a:t> </a:t>
            </a:r>
            <a:r>
              <a:rPr sz="2400" b="0" spc="-65" dirty="0">
                <a:cs typeface="Akrobat"/>
              </a:rPr>
              <a:t>economi</a:t>
            </a:r>
            <a:r>
              <a:rPr sz="2400" b="0" dirty="0">
                <a:cs typeface="Akrobat"/>
              </a:rPr>
              <a:t>c</a:t>
            </a:r>
            <a:r>
              <a:rPr sz="2400" b="0" spc="-130" dirty="0">
                <a:cs typeface="Akrobat"/>
              </a:rPr>
              <a:t> </a:t>
            </a:r>
            <a:r>
              <a:rPr sz="2400" b="0" spc="-65" dirty="0">
                <a:cs typeface="Akrobat"/>
              </a:rPr>
              <a:t>theor</a:t>
            </a:r>
            <a:r>
              <a:rPr sz="2400" b="0" dirty="0">
                <a:cs typeface="Akrobat"/>
              </a:rPr>
              <a:t>y</a:t>
            </a:r>
            <a:r>
              <a:rPr sz="2400" b="0" spc="-130" dirty="0">
                <a:cs typeface="Akrobat"/>
              </a:rPr>
              <a:t> </a:t>
            </a:r>
            <a:r>
              <a:rPr sz="2400" b="0" spc="-65" dirty="0">
                <a:cs typeface="Akrobat"/>
              </a:rPr>
              <a:t>an</a:t>
            </a:r>
            <a:r>
              <a:rPr sz="2400" b="0" dirty="0">
                <a:cs typeface="Akrobat"/>
              </a:rPr>
              <a:t>d</a:t>
            </a:r>
            <a:r>
              <a:rPr sz="2400" b="0" spc="-130" dirty="0">
                <a:cs typeface="Akrobat"/>
              </a:rPr>
              <a:t> </a:t>
            </a:r>
            <a:r>
              <a:rPr sz="2400" b="0" spc="-110" dirty="0">
                <a:cs typeface="Akrobat"/>
              </a:rPr>
              <a:t>F</a:t>
            </a:r>
            <a:r>
              <a:rPr sz="2400" b="0" spc="-65" dirty="0">
                <a:cs typeface="Akrobat"/>
              </a:rPr>
              <a:t>ue</a:t>
            </a:r>
            <a:r>
              <a:rPr sz="2400" b="0" dirty="0">
                <a:cs typeface="Akrobat"/>
              </a:rPr>
              <a:t>l</a:t>
            </a:r>
            <a:r>
              <a:rPr sz="2400" b="0" spc="-130" dirty="0">
                <a:cs typeface="Akrobat"/>
              </a:rPr>
              <a:t> </a:t>
            </a:r>
            <a:r>
              <a:rPr sz="2400" b="0" spc="-65" dirty="0">
                <a:cs typeface="Akrobat"/>
              </a:rPr>
              <a:t>an</a:t>
            </a:r>
            <a:r>
              <a:rPr sz="2400" b="0" dirty="0">
                <a:cs typeface="Akrobat"/>
              </a:rPr>
              <a:t>d</a:t>
            </a:r>
            <a:r>
              <a:rPr sz="2400" b="0" spc="-130" dirty="0">
                <a:cs typeface="Akrobat"/>
              </a:rPr>
              <a:t> </a:t>
            </a:r>
            <a:r>
              <a:rPr sz="2400" b="0" spc="-65" dirty="0">
                <a:cs typeface="Akrobat"/>
              </a:rPr>
              <a:t>ene</a:t>
            </a:r>
            <a:r>
              <a:rPr sz="2400" b="0" spc="-90" dirty="0">
                <a:cs typeface="Akrobat"/>
              </a:rPr>
              <a:t>r</a:t>
            </a:r>
            <a:r>
              <a:rPr sz="2400" b="0" spc="-65" dirty="0">
                <a:cs typeface="Akrobat"/>
              </a:rPr>
              <a:t>g</a:t>
            </a:r>
            <a:r>
              <a:rPr sz="2400" b="0" dirty="0">
                <a:cs typeface="Akrobat"/>
              </a:rPr>
              <a:t>y</a:t>
            </a:r>
            <a:r>
              <a:rPr sz="2400" b="0" spc="-130" dirty="0">
                <a:cs typeface="Akrobat"/>
              </a:rPr>
              <a:t> </a:t>
            </a:r>
            <a:r>
              <a:rPr sz="2400" b="0" spc="-65" dirty="0">
                <a:cs typeface="Akrobat"/>
              </a:rPr>
              <a:t>economics.</a:t>
            </a:r>
            <a:endParaRPr sz="2400" dirty="0">
              <a:cs typeface="Akrobat"/>
            </a:endParaRPr>
          </a:p>
        </p:txBody>
      </p:sp>
      <p:sp>
        <p:nvSpPr>
          <p:cNvPr id="9" name="Заголовок 1"/>
          <p:cNvSpPr>
            <a:spLocks noGrp="1"/>
          </p:cNvSpPr>
          <p:nvPr>
            <p:ph type="title"/>
          </p:nvPr>
        </p:nvSpPr>
        <p:spPr>
          <a:xfrm>
            <a:off x="1473413" y="497054"/>
            <a:ext cx="13309173" cy="507831"/>
          </a:xfrm>
        </p:spPr>
        <p:txBody>
          <a:bodyPr/>
          <a:lstStyle/>
          <a:p>
            <a:r>
              <a:rPr lang="en-US" dirty="0">
                <a:latin typeface="+mj-lt"/>
              </a:rPr>
              <a:t>The main </a:t>
            </a:r>
            <a:r>
              <a:rPr lang="en-US" dirty="0" smtClean="0">
                <a:latin typeface="+mj-lt"/>
              </a:rPr>
              <a:t>stages</a:t>
            </a:r>
            <a:r>
              <a:rPr lang="ru-RU" dirty="0" smtClean="0">
                <a:latin typeface="+mj-lt"/>
              </a:rPr>
              <a:t> </a:t>
            </a:r>
            <a:r>
              <a:rPr lang="en-US" dirty="0" smtClean="0">
                <a:latin typeface="+mj-lt"/>
              </a:rPr>
              <a:t>of </a:t>
            </a:r>
            <a:r>
              <a:rPr lang="en-US" dirty="0">
                <a:latin typeface="+mj-lt"/>
              </a:rPr>
              <a:t>development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184400" y="1990102"/>
            <a:ext cx="12957250" cy="5909310"/>
          </a:xfrm>
          <a:prstGeom prst="rect">
            <a:avLst/>
          </a:prstGeom>
        </p:spPr>
        <p:txBody>
          <a:bodyPr vert="horz" wrap="square" lIns="0" tIns="0" rIns="0" bIns="0" rtlCol="0">
            <a:spAutoFit/>
          </a:bodyPr>
          <a:lstStyle/>
          <a:p>
            <a:pPr marL="12700">
              <a:lnSpc>
                <a:spcPct val="100000"/>
              </a:lnSpc>
            </a:pPr>
            <a:r>
              <a:rPr sz="2400" b="1" dirty="0">
                <a:solidFill>
                  <a:srgbClr val="C34941"/>
                </a:solidFill>
                <a:cs typeface="Akrobat Black"/>
              </a:rPr>
              <a:t>• </a:t>
            </a:r>
            <a:r>
              <a:rPr sz="2400" b="0" dirty="0">
                <a:solidFill>
                  <a:srgbClr val="2F2F2F"/>
                </a:solidFill>
                <a:cs typeface="Akrobat"/>
              </a:rPr>
              <a:t>2012</a:t>
            </a:r>
            <a:endParaRPr sz="2400" dirty="0">
              <a:cs typeface="Akrobat"/>
            </a:endParaRPr>
          </a:p>
          <a:p>
            <a:pPr marL="390525" marR="6203950">
              <a:lnSpc>
                <a:spcPct val="100000"/>
              </a:lnSpc>
            </a:pPr>
            <a:r>
              <a:rPr sz="2400" b="0" spc="-95" dirty="0">
                <a:solidFill>
                  <a:srgbClr val="2F2F2F"/>
                </a:solidFill>
                <a:cs typeface="Akrobat"/>
              </a:rPr>
              <a:t>T</a:t>
            </a:r>
            <a:r>
              <a:rPr sz="2400" b="0" dirty="0">
                <a:solidFill>
                  <a:srgbClr val="2F2F2F"/>
                </a:solidFill>
                <a:cs typeface="Akrobat"/>
              </a:rPr>
              <a:t>he s</a:t>
            </a:r>
            <a:r>
              <a:rPr sz="2400" b="0" spc="-10" dirty="0">
                <a:solidFill>
                  <a:srgbClr val="2F2F2F"/>
                </a:solidFill>
                <a:cs typeface="Akrobat"/>
              </a:rPr>
              <a:t>e</a:t>
            </a:r>
            <a:r>
              <a:rPr sz="2400" b="0" dirty="0">
                <a:solidFill>
                  <a:srgbClr val="2F2F2F"/>
                </a:solidFill>
                <a:cs typeface="Akrobat"/>
              </a:rPr>
              <a:t>venth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Mas</a:t>
            </a:r>
            <a:r>
              <a:rPr sz="2400" b="0" spc="5" dirty="0">
                <a:solidFill>
                  <a:srgbClr val="2F2F2F"/>
                </a:solidFill>
                <a:cs typeface="Akrobat"/>
              </a:rPr>
              <a:t>t</a:t>
            </a:r>
            <a:r>
              <a:rPr sz="2400" b="0" dirty="0">
                <a:solidFill>
                  <a:srgbClr val="2F2F2F"/>
                </a:solidFill>
                <a:cs typeface="Akrobat"/>
              </a:rPr>
              <a:t>er’s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 </a:t>
            </a:r>
            <a:r>
              <a:rPr sz="2400" b="0" spc="-95" dirty="0">
                <a:solidFill>
                  <a:srgbClr val="2F2F2F"/>
                </a:solidFill>
                <a:cs typeface="Akrobat"/>
              </a:rPr>
              <a:t>T</a:t>
            </a:r>
            <a:r>
              <a:rPr sz="2400" b="0" dirty="0">
                <a:solidFill>
                  <a:srgbClr val="2F2F2F"/>
                </a:solidFill>
                <a:cs typeface="Akrobat"/>
              </a:rPr>
              <a:t>he fourth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a:t>
            </a:r>
            <a:r>
              <a:rPr sz="2400" b="0" spc="-20" dirty="0">
                <a:solidFill>
                  <a:srgbClr val="2F2F2F"/>
                </a:solidFill>
                <a:cs typeface="Akrobat"/>
              </a:rPr>
              <a:t>B</a:t>
            </a:r>
            <a:r>
              <a:rPr sz="2400" b="0" dirty="0">
                <a:solidFill>
                  <a:srgbClr val="2F2F2F"/>
                </a:solidFill>
                <a:cs typeface="Akrobat"/>
              </a:rPr>
              <a:t>a</a:t>
            </a:r>
            <a:r>
              <a:rPr sz="2400" b="0" spc="-15" dirty="0">
                <a:solidFill>
                  <a:srgbClr val="2F2F2F"/>
                </a:solidFill>
                <a:cs typeface="Akrobat"/>
              </a:rPr>
              <a:t>c</a:t>
            </a:r>
            <a:r>
              <a:rPr sz="2400" b="0" dirty="0">
                <a:solidFill>
                  <a:srgbClr val="2F2F2F"/>
                </a:solidFill>
                <a:cs typeface="Akrobat"/>
              </a:rPr>
              <a:t>helor’s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a:t>
            </a:r>
            <a:endParaRPr sz="2400" dirty="0">
              <a:cs typeface="Akrobat"/>
            </a:endParaRPr>
          </a:p>
          <a:p>
            <a:pPr marL="390525">
              <a:lnSpc>
                <a:spcPct val="100000"/>
              </a:lnSpc>
              <a:tabLst>
                <a:tab pos="5685155" algn="l"/>
              </a:tabLst>
            </a:pPr>
            <a:r>
              <a:rPr sz="2400" b="0" spc="-95" dirty="0">
                <a:solidFill>
                  <a:srgbClr val="2F2F2F"/>
                </a:solidFill>
                <a:cs typeface="Akrobat"/>
              </a:rPr>
              <a:t>T</a:t>
            </a:r>
            <a:r>
              <a:rPr sz="2400" b="0" dirty="0">
                <a:solidFill>
                  <a:srgbClr val="2F2F2F"/>
                </a:solidFill>
                <a:cs typeface="Akrobat"/>
              </a:rPr>
              <a:t>he Memo</a:t>
            </a:r>
            <a:r>
              <a:rPr sz="2400" b="0" spc="-25" dirty="0">
                <a:solidFill>
                  <a:srgbClr val="2F2F2F"/>
                </a:solidFill>
                <a:cs typeface="Akrobat"/>
              </a:rPr>
              <a:t>r</a:t>
            </a:r>
            <a:r>
              <a:rPr sz="2400" b="0" dirty="0">
                <a:solidFill>
                  <a:srgbClr val="2F2F2F"/>
                </a:solidFill>
                <a:cs typeface="Akrobat"/>
              </a:rPr>
              <a:t>andum </a:t>
            </a:r>
            <a:r>
              <a:rPr sz="2400" b="0" spc="-15" dirty="0">
                <a:solidFill>
                  <a:srgbClr val="2F2F2F"/>
                </a:solidFill>
                <a:cs typeface="Akrobat"/>
              </a:rPr>
              <a:t>o</a:t>
            </a:r>
            <a:r>
              <a:rPr sz="2400" b="0" dirty="0">
                <a:solidFill>
                  <a:srgbClr val="2F2F2F"/>
                </a:solidFill>
                <a:cs typeface="Akrobat"/>
              </a:rPr>
              <a:t>f Coope</a:t>
            </a:r>
            <a:r>
              <a:rPr sz="2400" b="0" spc="-25" dirty="0">
                <a:solidFill>
                  <a:srgbClr val="2F2F2F"/>
                </a:solidFill>
                <a:cs typeface="Akrobat"/>
              </a:rPr>
              <a:t>r</a:t>
            </a:r>
            <a:r>
              <a:rPr sz="2400" b="0" dirty="0">
                <a:solidFill>
                  <a:srgbClr val="2F2F2F"/>
                </a:solidFill>
                <a:cs typeface="Akrobat"/>
              </a:rPr>
              <a:t>ation with </a:t>
            </a:r>
            <a:r>
              <a:rPr sz="2400" b="0" dirty="0" smtClean="0">
                <a:solidFill>
                  <a:srgbClr val="2F2F2F"/>
                </a:solidFill>
                <a:cs typeface="Akrobat"/>
              </a:rPr>
              <a:t>the</a:t>
            </a:r>
            <a:r>
              <a:rPr lang="ru-RU" sz="2400" b="0" dirty="0" smtClean="0">
                <a:solidFill>
                  <a:srgbClr val="2F2F2F"/>
                </a:solidFill>
                <a:cs typeface="Akrobat"/>
              </a:rPr>
              <a:t> </a:t>
            </a:r>
            <a:r>
              <a:rPr sz="2400" b="0" dirty="0" smtClean="0">
                <a:solidFill>
                  <a:srgbClr val="2F2F2F"/>
                </a:solidFill>
                <a:cs typeface="Akrobat"/>
              </a:rPr>
              <a:t>Lassalle </a:t>
            </a:r>
            <a:r>
              <a:rPr sz="2400" b="0" dirty="0">
                <a:solidFill>
                  <a:srgbClr val="2F2F2F"/>
                </a:solidFill>
                <a:cs typeface="Akrobat"/>
              </a:rPr>
              <a:t>University </a:t>
            </a:r>
            <a:r>
              <a:rPr sz="2400" b="0" spc="-80" dirty="0">
                <a:solidFill>
                  <a:srgbClr val="2F2F2F"/>
                </a:solidFill>
                <a:cs typeface="Akrobat"/>
              </a:rPr>
              <a:t>(P</a:t>
            </a:r>
            <a:r>
              <a:rPr sz="2400" b="0" dirty="0">
                <a:solidFill>
                  <a:srgbClr val="2F2F2F"/>
                </a:solidFill>
                <a:cs typeface="Akrobat"/>
              </a:rPr>
              <a:t>enn</a:t>
            </a:r>
            <a:r>
              <a:rPr sz="2400" b="0" spc="-35" dirty="0">
                <a:solidFill>
                  <a:srgbClr val="2F2F2F"/>
                </a:solidFill>
                <a:cs typeface="Akrobat"/>
              </a:rPr>
              <a:t>s</a:t>
            </a:r>
            <a:r>
              <a:rPr sz="2400" b="0" dirty="0">
                <a:solidFill>
                  <a:srgbClr val="2F2F2F"/>
                </a:solidFill>
                <a:cs typeface="Akrobat"/>
              </a:rPr>
              <a:t>yl</a:t>
            </a:r>
            <a:r>
              <a:rPr sz="2400" b="0" spc="-10" dirty="0">
                <a:solidFill>
                  <a:srgbClr val="2F2F2F"/>
                </a:solidFill>
                <a:cs typeface="Akrobat"/>
              </a:rPr>
              <a:t>v</a:t>
            </a:r>
            <a:r>
              <a:rPr sz="2400" b="0" dirty="0">
                <a:solidFill>
                  <a:srgbClr val="2F2F2F"/>
                </a:solidFill>
                <a:cs typeface="Akrobat"/>
              </a:rPr>
              <a:t>ania, U</a:t>
            </a:r>
            <a:r>
              <a:rPr sz="2400" b="0" spc="20" dirty="0">
                <a:solidFill>
                  <a:srgbClr val="2F2F2F"/>
                </a:solidFill>
                <a:cs typeface="Akrobat"/>
              </a:rPr>
              <a:t>S</a:t>
            </a:r>
            <a:r>
              <a:rPr sz="2400" b="0" spc="-80" dirty="0">
                <a:solidFill>
                  <a:srgbClr val="2F2F2F"/>
                </a:solidFill>
                <a:cs typeface="Akrobat"/>
              </a:rPr>
              <a:t>A</a:t>
            </a:r>
            <a:r>
              <a:rPr sz="2400" b="0" dirty="0">
                <a:solidFill>
                  <a:srgbClr val="2F2F2F"/>
                </a:solidFill>
                <a:cs typeface="Akrobat"/>
              </a:rPr>
              <a:t>) </a:t>
            </a:r>
            <a:r>
              <a:rPr sz="2400" b="0" spc="-10" dirty="0">
                <a:solidFill>
                  <a:srgbClr val="2F2F2F"/>
                </a:solidFill>
                <a:cs typeface="Akrobat"/>
              </a:rPr>
              <a:t>w</a:t>
            </a:r>
            <a:r>
              <a:rPr sz="2400" b="0" dirty="0">
                <a:solidFill>
                  <a:srgbClr val="2F2F2F"/>
                </a:solidFill>
                <a:cs typeface="Akrobat"/>
              </a:rPr>
              <a:t>as signed</a:t>
            </a:r>
            <a:endParaRPr sz="2400" dirty="0">
              <a:cs typeface="Akrobat"/>
            </a:endParaRPr>
          </a:p>
          <a:p>
            <a:pPr marL="390525" marR="260985">
              <a:lnSpc>
                <a:spcPct val="100000"/>
              </a:lnSpc>
            </a:pPr>
            <a:r>
              <a:rPr sz="2400" b="0" dirty="0">
                <a:solidFill>
                  <a:srgbClr val="2F2F2F"/>
                </a:solidFill>
                <a:cs typeface="Akrobat"/>
              </a:rPr>
              <a:t>A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students f</a:t>
            </a:r>
            <a:r>
              <a:rPr sz="2400" b="0" spc="-25" dirty="0">
                <a:solidFill>
                  <a:srgbClr val="2F2F2F"/>
                </a:solidFill>
                <a:cs typeface="Akrobat"/>
              </a:rPr>
              <a:t>r</a:t>
            </a:r>
            <a:r>
              <a:rPr sz="2400" b="0" dirty="0">
                <a:solidFill>
                  <a:srgbClr val="2F2F2F"/>
                </a:solidFill>
                <a:cs typeface="Akrobat"/>
              </a:rPr>
              <a:t>om </a:t>
            </a:r>
            <a:r>
              <a:rPr sz="2400" b="0" spc="-40" dirty="0">
                <a:solidFill>
                  <a:srgbClr val="2F2F2F"/>
                </a:solidFill>
                <a:cs typeface="Akrobat"/>
              </a:rPr>
              <a:t>F</a:t>
            </a:r>
            <a:r>
              <a:rPr sz="2400" b="0" spc="-25" dirty="0">
                <a:solidFill>
                  <a:srgbClr val="2F2F2F"/>
                </a:solidFill>
                <a:cs typeface="Akrobat"/>
              </a:rPr>
              <a:t>r</a:t>
            </a:r>
            <a:r>
              <a:rPr sz="2400" b="0" dirty="0">
                <a:solidFill>
                  <a:srgbClr val="2F2F2F"/>
                </a:solidFill>
                <a:cs typeface="Akrobat"/>
              </a:rPr>
              <a:t>ankfurt’s </a:t>
            </a:r>
            <a:r>
              <a:rPr sz="2400" b="0" spc="-10" dirty="0">
                <a:solidFill>
                  <a:srgbClr val="2F2F2F"/>
                </a:solidFill>
                <a:cs typeface="Akrobat"/>
              </a:rPr>
              <a:t>S</a:t>
            </a:r>
            <a:r>
              <a:rPr sz="2400" b="0" spc="-15" dirty="0">
                <a:solidFill>
                  <a:srgbClr val="2F2F2F"/>
                </a:solidFill>
                <a:cs typeface="Akrobat"/>
              </a:rPr>
              <a:t>c</a:t>
            </a:r>
            <a:r>
              <a:rPr sz="2400" b="0" dirty="0">
                <a:solidFill>
                  <a:srgbClr val="2F2F2F"/>
                </a:solidFill>
                <a:cs typeface="Akrobat"/>
              </a:rPr>
              <a:t>hool </a:t>
            </a:r>
            <a:r>
              <a:rPr sz="2400" b="0" spc="-15" dirty="0">
                <a:solidFill>
                  <a:srgbClr val="2F2F2F"/>
                </a:solidFill>
                <a:cs typeface="Akrobat"/>
              </a:rPr>
              <a:t>o</a:t>
            </a:r>
            <a:r>
              <a:rPr sz="2400" b="0" dirty="0">
                <a:solidFill>
                  <a:srgbClr val="2F2F2F"/>
                </a:solidFill>
                <a:cs typeface="Akrobat"/>
              </a:rPr>
              <a:t>f </a:t>
            </a:r>
            <a:r>
              <a:rPr sz="2400" b="0" spc="-40" dirty="0">
                <a:solidFill>
                  <a:srgbClr val="2F2F2F"/>
                </a:solidFill>
                <a:cs typeface="Akrobat"/>
              </a:rPr>
              <a:t>F</a:t>
            </a:r>
            <a:r>
              <a:rPr sz="2400" b="0" dirty="0">
                <a:solidFill>
                  <a:srgbClr val="2F2F2F"/>
                </a:solidFill>
                <a:cs typeface="Akrobat"/>
              </a:rPr>
              <a:t>inance and Management: </a:t>
            </a:r>
            <a:r>
              <a:rPr sz="2400" b="0" spc="5" dirty="0">
                <a:solidFill>
                  <a:srgbClr val="2F2F2F"/>
                </a:solidFill>
                <a:cs typeface="Akrobat"/>
              </a:rPr>
              <a:t>t</a:t>
            </a:r>
            <a:r>
              <a:rPr sz="2400" b="0" dirty="0">
                <a:solidFill>
                  <a:srgbClr val="2F2F2F"/>
                </a:solidFill>
                <a:cs typeface="Akrobat"/>
              </a:rPr>
              <a:t>ook a course </a:t>
            </a:r>
            <a:r>
              <a:rPr sz="2400" b="0" spc="-15" dirty="0">
                <a:solidFill>
                  <a:srgbClr val="2F2F2F"/>
                </a:solidFill>
                <a:cs typeface="Akrobat"/>
              </a:rPr>
              <a:t>o</a:t>
            </a:r>
            <a:r>
              <a:rPr sz="2400" b="0" dirty="0">
                <a:solidFill>
                  <a:srgbClr val="2F2F2F"/>
                </a:solidFill>
                <a:cs typeface="Akrobat"/>
              </a:rPr>
              <a:t>f lectu</a:t>
            </a:r>
            <a:r>
              <a:rPr sz="2400" b="0" spc="-25" dirty="0">
                <a:solidFill>
                  <a:srgbClr val="2F2F2F"/>
                </a:solidFill>
                <a:cs typeface="Akrobat"/>
              </a:rPr>
              <a:t>r</a:t>
            </a:r>
            <a:r>
              <a:rPr sz="2400" b="0" dirty="0">
                <a:solidFill>
                  <a:srgbClr val="2F2F2F"/>
                </a:solidFill>
                <a:cs typeface="Akrobat"/>
              </a:rPr>
              <a:t>es at the M</a:t>
            </a:r>
            <a:r>
              <a:rPr sz="2400" b="0" spc="-25" dirty="0">
                <a:solidFill>
                  <a:srgbClr val="2F2F2F"/>
                </a:solidFill>
                <a:cs typeface="Akrobat"/>
              </a:rPr>
              <a:t>S</a:t>
            </a:r>
            <a:r>
              <a:rPr sz="2400" b="0" dirty="0">
                <a:solidFill>
                  <a:srgbClr val="2F2F2F"/>
                </a:solidFill>
                <a:cs typeface="Akrobat"/>
              </a:rPr>
              <a:t>E MSU on the subject: </a:t>
            </a:r>
            <a:r>
              <a:rPr sz="2400" b="0" spc="-160" dirty="0">
                <a:solidFill>
                  <a:srgbClr val="2F2F2F"/>
                </a:solidFill>
                <a:cs typeface="Akrobat"/>
              </a:rPr>
              <a:t>«</a:t>
            </a:r>
            <a:r>
              <a:rPr sz="2400" b="0" spc="-95" dirty="0">
                <a:solidFill>
                  <a:srgbClr val="2F2F2F"/>
                </a:solidFill>
                <a:cs typeface="Akrobat"/>
              </a:rPr>
              <a:t>T</a:t>
            </a:r>
            <a:r>
              <a:rPr sz="2400" b="0" dirty="0">
                <a:solidFill>
                  <a:srgbClr val="2F2F2F"/>
                </a:solidFill>
                <a:cs typeface="Akrobat"/>
              </a:rPr>
              <a:t>he </a:t>
            </a:r>
            <a:r>
              <a:rPr sz="2400" b="0" spc="-25" dirty="0">
                <a:solidFill>
                  <a:srgbClr val="2F2F2F"/>
                </a:solidFill>
                <a:cs typeface="Akrobat"/>
              </a:rPr>
              <a:t>S</a:t>
            </a:r>
            <a:r>
              <a:rPr sz="2400" b="0" dirty="0">
                <a:solidFill>
                  <a:srgbClr val="2F2F2F"/>
                </a:solidFill>
                <a:cs typeface="Akrobat"/>
              </a:rPr>
              <a:t>ta</a:t>
            </a:r>
            <a:r>
              <a:rPr sz="2400" b="0" spc="5" dirty="0">
                <a:solidFill>
                  <a:srgbClr val="2F2F2F"/>
                </a:solidFill>
                <a:cs typeface="Akrobat"/>
              </a:rPr>
              <a:t>t</a:t>
            </a:r>
            <a:r>
              <a:rPr sz="2400" b="0" dirty="0">
                <a:solidFill>
                  <a:srgbClr val="2F2F2F"/>
                </a:solidFill>
                <a:cs typeface="Akrobat"/>
              </a:rPr>
              <a:t>e </a:t>
            </a:r>
            <a:r>
              <a:rPr sz="2400" b="0" spc="-85" dirty="0">
                <a:solidFill>
                  <a:srgbClr val="2F2F2F"/>
                </a:solidFill>
                <a:cs typeface="Akrobat"/>
              </a:rPr>
              <a:t>E</a:t>
            </a:r>
            <a:r>
              <a:rPr sz="2400" b="0" dirty="0">
                <a:solidFill>
                  <a:srgbClr val="2F2F2F"/>
                </a:solidFill>
                <a:cs typeface="Akrobat"/>
              </a:rPr>
              <a:t>conomic </a:t>
            </a:r>
            <a:r>
              <a:rPr sz="2400" b="0" spc="-80" dirty="0">
                <a:solidFill>
                  <a:srgbClr val="2F2F2F"/>
                </a:solidFill>
                <a:cs typeface="Akrobat"/>
              </a:rPr>
              <a:t>P</a:t>
            </a:r>
            <a:r>
              <a:rPr sz="2400" b="0" dirty="0">
                <a:solidFill>
                  <a:srgbClr val="2F2F2F"/>
                </a:solidFill>
                <a:cs typeface="Akrobat"/>
              </a:rPr>
              <a:t>olicy and Management» during Ma</a:t>
            </a:r>
            <a:r>
              <a:rPr sz="2400" b="0" spc="-25" dirty="0">
                <a:solidFill>
                  <a:srgbClr val="2F2F2F"/>
                </a:solidFill>
                <a:cs typeface="Akrobat"/>
              </a:rPr>
              <a:t>r</a:t>
            </a:r>
            <a:r>
              <a:rPr sz="2400" b="0" spc="-15" dirty="0">
                <a:solidFill>
                  <a:srgbClr val="2F2F2F"/>
                </a:solidFill>
                <a:cs typeface="Akrobat"/>
              </a:rPr>
              <a:t>c</a:t>
            </a:r>
            <a:r>
              <a:rPr sz="2400" b="0" dirty="0">
                <a:solidFill>
                  <a:srgbClr val="2F2F2F"/>
                </a:solidFill>
                <a:cs typeface="Akrobat"/>
              </a:rPr>
              <a:t>h.</a:t>
            </a:r>
            <a:endParaRPr sz="2400" dirty="0">
              <a:cs typeface="Akrobat"/>
            </a:endParaRPr>
          </a:p>
          <a:p>
            <a:pPr marL="390525">
              <a:lnSpc>
                <a:spcPct val="100000"/>
              </a:lnSpc>
            </a:pPr>
            <a:r>
              <a:rPr sz="2400" b="0" dirty="0">
                <a:solidFill>
                  <a:srgbClr val="2F2F2F"/>
                </a:solidFill>
                <a:cs typeface="Akrobat"/>
              </a:rPr>
              <a:t>All the lectu</a:t>
            </a:r>
            <a:r>
              <a:rPr sz="2400" b="0" spc="-25" dirty="0">
                <a:solidFill>
                  <a:srgbClr val="2F2F2F"/>
                </a:solidFill>
                <a:cs typeface="Akrobat"/>
              </a:rPr>
              <a:t>r</a:t>
            </a:r>
            <a:r>
              <a:rPr sz="2400" b="0" dirty="0">
                <a:solidFill>
                  <a:srgbClr val="2F2F2F"/>
                </a:solidFill>
                <a:cs typeface="Akrobat"/>
              </a:rPr>
              <a:t>es we</a:t>
            </a:r>
            <a:r>
              <a:rPr sz="2400" b="0" spc="-25" dirty="0">
                <a:solidFill>
                  <a:srgbClr val="2F2F2F"/>
                </a:solidFill>
                <a:cs typeface="Akrobat"/>
              </a:rPr>
              <a:t>r</a:t>
            </a:r>
            <a:r>
              <a:rPr sz="2400" b="0" dirty="0">
                <a:solidFill>
                  <a:srgbClr val="2F2F2F"/>
                </a:solidFill>
                <a:cs typeface="Akrobat"/>
              </a:rPr>
              <a:t>e held in </a:t>
            </a:r>
            <a:r>
              <a:rPr sz="2400" b="0" spc="-10" dirty="0">
                <a:solidFill>
                  <a:srgbClr val="2F2F2F"/>
                </a:solidFill>
                <a:cs typeface="Akrobat"/>
              </a:rPr>
              <a:t>E</a:t>
            </a:r>
            <a:r>
              <a:rPr sz="2400" b="0" dirty="0">
                <a:solidFill>
                  <a:srgbClr val="2F2F2F"/>
                </a:solidFill>
                <a:cs typeface="Akrobat"/>
              </a:rPr>
              <a:t>nglish.</a:t>
            </a:r>
            <a:endParaRPr sz="2400" dirty="0">
              <a:cs typeface="Akrobat"/>
            </a:endParaRPr>
          </a:p>
          <a:p>
            <a:pPr marL="390525" marR="177165">
              <a:lnSpc>
                <a:spcPct val="100000"/>
              </a:lnSpc>
            </a:pPr>
            <a:r>
              <a:rPr sz="2400" b="0" spc="-95" dirty="0">
                <a:solidFill>
                  <a:srgbClr val="2F2F2F"/>
                </a:solidFill>
                <a:cs typeface="Akrobat"/>
              </a:rPr>
              <a:t>T</a:t>
            </a:r>
            <a:r>
              <a:rPr sz="2400" b="0" dirty="0">
                <a:solidFill>
                  <a:srgbClr val="2F2F2F"/>
                </a:solidFill>
                <a:cs typeface="Akrobat"/>
              </a:rPr>
              <a:t>he joint t</a:t>
            </a:r>
            <a:r>
              <a:rPr sz="2400" b="0" spc="-25" dirty="0">
                <a:solidFill>
                  <a:srgbClr val="2F2F2F"/>
                </a:solidFill>
                <a:cs typeface="Akrobat"/>
              </a:rPr>
              <a:t>r</a:t>
            </a:r>
            <a:r>
              <a:rPr sz="2400" b="0" dirty="0">
                <a:solidFill>
                  <a:srgbClr val="2F2F2F"/>
                </a:solidFill>
                <a:cs typeface="Akrobat"/>
              </a:rPr>
              <a:t>aining course wor</a:t>
            </a:r>
            <a:r>
              <a:rPr sz="2400" b="0" spc="-55" dirty="0">
                <a:solidFill>
                  <a:srgbClr val="2F2F2F"/>
                </a:solidFill>
                <a:cs typeface="Akrobat"/>
              </a:rPr>
              <a:t>k</a:t>
            </a:r>
            <a:r>
              <a:rPr sz="2400" b="0" dirty="0">
                <a:solidFill>
                  <a:srgbClr val="2F2F2F"/>
                </a:solidFill>
                <a:cs typeface="Akrobat"/>
              </a:rPr>
              <a:t>ed out </a:t>
            </a:r>
            <a:r>
              <a:rPr sz="2400" b="0" spc="-55" dirty="0">
                <a:solidFill>
                  <a:srgbClr val="2F2F2F"/>
                </a:solidFill>
                <a:cs typeface="Akrobat"/>
              </a:rPr>
              <a:t>b</a:t>
            </a:r>
            <a:r>
              <a:rPr sz="2400" b="0" dirty="0">
                <a:solidFill>
                  <a:srgbClr val="2F2F2F"/>
                </a:solidFill>
                <a:cs typeface="Akrobat"/>
              </a:rPr>
              <a:t>y p</a:t>
            </a:r>
            <a:r>
              <a:rPr sz="2400" b="0" spc="-25" dirty="0">
                <a:solidFill>
                  <a:srgbClr val="2F2F2F"/>
                </a:solidFill>
                <a:cs typeface="Akrobat"/>
              </a:rPr>
              <a:t>r</a:t>
            </a:r>
            <a:r>
              <a:rPr sz="2400" b="0" spc="-15" dirty="0">
                <a:solidFill>
                  <a:srgbClr val="2F2F2F"/>
                </a:solidFill>
                <a:cs typeface="Akrobat"/>
              </a:rPr>
              <a:t>o</a:t>
            </a:r>
            <a:r>
              <a:rPr sz="2400" b="0" dirty="0">
                <a:solidFill>
                  <a:srgbClr val="2F2F2F"/>
                </a:solidFill>
                <a:cs typeface="Akrobat"/>
              </a:rPr>
              <a:t>fessors </a:t>
            </a:r>
            <a:r>
              <a:rPr sz="2400" b="0" spc="-15" dirty="0">
                <a:solidFill>
                  <a:srgbClr val="2F2F2F"/>
                </a:solidFill>
                <a:cs typeface="Akrobat"/>
              </a:rPr>
              <a:t>o</a:t>
            </a:r>
            <a:r>
              <a:rPr sz="2400" b="0" dirty="0">
                <a:solidFill>
                  <a:srgbClr val="2F2F2F"/>
                </a:solidFill>
                <a:cs typeface="Akrobat"/>
              </a:rPr>
              <a:t>f the M</a:t>
            </a:r>
            <a:r>
              <a:rPr sz="2400" b="0" spc="-25" dirty="0">
                <a:solidFill>
                  <a:srgbClr val="2F2F2F"/>
                </a:solidFill>
                <a:cs typeface="Akrobat"/>
              </a:rPr>
              <a:t>S</a:t>
            </a:r>
            <a:r>
              <a:rPr sz="2400" b="0" dirty="0">
                <a:solidFill>
                  <a:srgbClr val="2F2F2F"/>
                </a:solidFill>
                <a:cs typeface="Akrobat"/>
              </a:rPr>
              <a:t>E MSU’s Gene</a:t>
            </a:r>
            <a:r>
              <a:rPr sz="2400" b="0" spc="-25" dirty="0">
                <a:solidFill>
                  <a:srgbClr val="2F2F2F"/>
                </a:solidFill>
                <a:cs typeface="Akrobat"/>
              </a:rPr>
              <a:t>r</a:t>
            </a:r>
            <a:r>
              <a:rPr sz="2400" b="0" dirty="0">
                <a:solidFill>
                  <a:srgbClr val="2F2F2F"/>
                </a:solidFill>
                <a:cs typeface="Akrobat"/>
              </a:rPr>
              <a:t>al </a:t>
            </a:r>
            <a:r>
              <a:rPr sz="2400" b="0" spc="-85" dirty="0">
                <a:solidFill>
                  <a:srgbClr val="2F2F2F"/>
                </a:solidFill>
                <a:cs typeface="Akrobat"/>
              </a:rPr>
              <a:t>E</a:t>
            </a:r>
            <a:r>
              <a:rPr sz="2400" b="0" dirty="0">
                <a:solidFill>
                  <a:srgbClr val="2F2F2F"/>
                </a:solidFill>
                <a:cs typeface="Akrobat"/>
              </a:rPr>
              <a:t>conomic </a:t>
            </a:r>
            <a:r>
              <a:rPr sz="2400" b="0" spc="-95" dirty="0">
                <a:solidFill>
                  <a:srgbClr val="2F2F2F"/>
                </a:solidFill>
                <a:cs typeface="Akrobat"/>
              </a:rPr>
              <a:t>T</a:t>
            </a:r>
            <a:r>
              <a:rPr sz="2400" b="0" dirty="0">
                <a:solidFill>
                  <a:srgbClr val="2F2F2F"/>
                </a:solidFill>
                <a:cs typeface="Akrobat"/>
              </a:rPr>
              <a:t>heory Chair and their colleagues f</a:t>
            </a:r>
            <a:r>
              <a:rPr sz="2400" b="0" spc="-25" dirty="0">
                <a:solidFill>
                  <a:srgbClr val="2F2F2F"/>
                </a:solidFill>
                <a:cs typeface="Akrobat"/>
              </a:rPr>
              <a:t>r</a:t>
            </a:r>
            <a:r>
              <a:rPr sz="2400" b="0" dirty="0">
                <a:solidFill>
                  <a:srgbClr val="2F2F2F"/>
                </a:solidFill>
                <a:cs typeface="Akrobat"/>
              </a:rPr>
              <a:t>om </a:t>
            </a:r>
            <a:r>
              <a:rPr sz="2400" b="0" spc="-40" dirty="0">
                <a:solidFill>
                  <a:srgbClr val="2F2F2F"/>
                </a:solidFill>
                <a:cs typeface="Akrobat"/>
              </a:rPr>
              <a:t>F</a:t>
            </a:r>
            <a:r>
              <a:rPr sz="2400" b="0" spc="-25" dirty="0">
                <a:solidFill>
                  <a:srgbClr val="2F2F2F"/>
                </a:solidFill>
                <a:cs typeface="Akrobat"/>
              </a:rPr>
              <a:t>r</a:t>
            </a:r>
            <a:r>
              <a:rPr sz="2400" b="0" dirty="0">
                <a:solidFill>
                  <a:srgbClr val="2F2F2F"/>
                </a:solidFill>
                <a:cs typeface="Akrobat"/>
              </a:rPr>
              <a:t>ankfurt </a:t>
            </a:r>
            <a:r>
              <a:rPr sz="2400" b="0" spc="-10" dirty="0">
                <a:solidFill>
                  <a:srgbClr val="2F2F2F"/>
                </a:solidFill>
                <a:cs typeface="Akrobat"/>
              </a:rPr>
              <a:t>S</a:t>
            </a:r>
            <a:r>
              <a:rPr sz="2400" b="0" spc="-15" dirty="0">
                <a:solidFill>
                  <a:srgbClr val="2F2F2F"/>
                </a:solidFill>
                <a:cs typeface="Akrobat"/>
              </a:rPr>
              <a:t>c</a:t>
            </a:r>
            <a:r>
              <a:rPr sz="2400" b="0" dirty="0">
                <a:solidFill>
                  <a:srgbClr val="2F2F2F"/>
                </a:solidFill>
                <a:cs typeface="Akrobat"/>
              </a:rPr>
              <a:t>hool </a:t>
            </a:r>
            <a:r>
              <a:rPr sz="2400" b="0" spc="-15" dirty="0">
                <a:solidFill>
                  <a:srgbClr val="2F2F2F"/>
                </a:solidFill>
                <a:cs typeface="Akrobat"/>
              </a:rPr>
              <a:t>o</a:t>
            </a:r>
            <a:r>
              <a:rPr sz="2400" b="0" dirty="0">
                <a:solidFill>
                  <a:srgbClr val="2F2F2F"/>
                </a:solidFill>
                <a:cs typeface="Akrobat"/>
              </a:rPr>
              <a:t>f </a:t>
            </a:r>
            <a:r>
              <a:rPr sz="2400" b="0" spc="-40" dirty="0">
                <a:solidFill>
                  <a:srgbClr val="2F2F2F"/>
                </a:solidFill>
                <a:cs typeface="Akrobat"/>
              </a:rPr>
              <a:t>F</a:t>
            </a:r>
            <a:r>
              <a:rPr sz="2400" b="0" dirty="0">
                <a:solidFill>
                  <a:srgbClr val="2F2F2F"/>
                </a:solidFill>
                <a:cs typeface="Akrobat"/>
              </a:rPr>
              <a:t>inance and Management is </a:t>
            </a:r>
            <a:r>
              <a:rPr sz="2400" b="0" spc="-55" dirty="0">
                <a:solidFill>
                  <a:srgbClr val="2F2F2F"/>
                </a:solidFill>
                <a:cs typeface="Akrobat"/>
              </a:rPr>
              <a:t>o</a:t>
            </a:r>
            <a:r>
              <a:rPr sz="2400" b="0" dirty="0">
                <a:solidFill>
                  <a:srgbClr val="2F2F2F"/>
                </a:solidFill>
                <a:cs typeface="Akrobat"/>
              </a:rPr>
              <a:t>ver.</a:t>
            </a:r>
            <a:endParaRPr sz="2400" dirty="0">
              <a:cs typeface="Akrobat"/>
            </a:endParaRPr>
          </a:p>
          <a:p>
            <a:pPr marL="390525" marR="6350">
              <a:lnSpc>
                <a:spcPct val="100000"/>
              </a:lnSpc>
            </a:pPr>
            <a:r>
              <a:rPr sz="2400" b="0" dirty="0">
                <a:solidFill>
                  <a:srgbClr val="2F2F2F"/>
                </a:solidFill>
                <a:cs typeface="Akrobat"/>
              </a:rPr>
              <a:t>INGOSSTRAKH </a:t>
            </a:r>
            <a:r>
              <a:rPr sz="2400" b="0" spc="5" dirty="0">
                <a:solidFill>
                  <a:srgbClr val="2F2F2F"/>
                </a:solidFill>
                <a:cs typeface="Akrobat"/>
              </a:rPr>
              <a:t>t</a:t>
            </a:r>
            <a:r>
              <a:rPr sz="2400" b="0" dirty="0">
                <a:solidFill>
                  <a:srgbClr val="2F2F2F"/>
                </a:solidFill>
                <a:cs typeface="Akrobat"/>
              </a:rPr>
              <a:t>op managers g</a:t>
            </a:r>
            <a:r>
              <a:rPr sz="2400" b="0" spc="-25" dirty="0">
                <a:solidFill>
                  <a:srgbClr val="2F2F2F"/>
                </a:solidFill>
                <a:cs typeface="Akrobat"/>
              </a:rPr>
              <a:t>r</a:t>
            </a:r>
            <a:r>
              <a:rPr sz="2400" b="0" dirty="0">
                <a:solidFill>
                  <a:srgbClr val="2F2F2F"/>
                </a:solidFill>
                <a:cs typeface="Akrobat"/>
              </a:rPr>
              <a:t>aduating f</a:t>
            </a:r>
            <a:r>
              <a:rPr sz="2400" b="0" spc="-25" dirty="0">
                <a:solidFill>
                  <a:srgbClr val="2F2F2F"/>
                </a:solidFill>
                <a:cs typeface="Akrobat"/>
              </a:rPr>
              <a:t>r</a:t>
            </a:r>
            <a:r>
              <a:rPr sz="2400" b="0" dirty="0">
                <a:solidFill>
                  <a:srgbClr val="2F2F2F"/>
                </a:solidFill>
                <a:cs typeface="Akrobat"/>
              </a:rPr>
              <a:t>om the p</a:t>
            </a:r>
            <a:r>
              <a:rPr sz="2400" b="0" spc="-25" dirty="0">
                <a:solidFill>
                  <a:srgbClr val="2F2F2F"/>
                </a:solidFill>
                <a:cs typeface="Akrobat"/>
              </a:rPr>
              <a:t>r</a:t>
            </a:r>
            <a:r>
              <a:rPr sz="2400" b="0" spc="-15" dirty="0">
                <a:solidFill>
                  <a:srgbClr val="2F2F2F"/>
                </a:solidFill>
                <a:cs typeface="Akrobat"/>
              </a:rPr>
              <a:t>o</a:t>
            </a:r>
            <a:r>
              <a:rPr sz="2400" b="0" dirty="0">
                <a:solidFill>
                  <a:srgbClr val="2F2F2F"/>
                </a:solidFill>
                <a:cs typeface="Akrobat"/>
              </a:rPr>
              <a:t>fessional </a:t>
            </a:r>
            <a:r>
              <a:rPr sz="2400" b="0" spc="-25" dirty="0">
                <a:solidFill>
                  <a:srgbClr val="2F2F2F"/>
                </a:solidFill>
                <a:cs typeface="Akrobat"/>
              </a:rPr>
              <a:t>r</a:t>
            </a:r>
            <a:r>
              <a:rPr sz="2400" b="0" dirty="0">
                <a:solidFill>
                  <a:srgbClr val="2F2F2F"/>
                </a:solidFill>
                <a:cs typeface="Akrobat"/>
              </a:rPr>
              <a:t>ef</a:t>
            </a:r>
            <a:r>
              <a:rPr sz="2400" b="0" spc="-25" dirty="0">
                <a:solidFill>
                  <a:srgbClr val="2F2F2F"/>
                </a:solidFill>
                <a:cs typeface="Akrobat"/>
              </a:rPr>
              <a:t>r</a:t>
            </a:r>
            <a:r>
              <a:rPr sz="2400" b="0" dirty="0">
                <a:solidFill>
                  <a:srgbClr val="2F2F2F"/>
                </a:solidFill>
                <a:cs typeface="Akrobat"/>
              </a:rPr>
              <a:t>eshing course in </a:t>
            </a:r>
            <a:r>
              <a:rPr sz="2400" b="0" spc="-40" dirty="0">
                <a:solidFill>
                  <a:srgbClr val="2F2F2F"/>
                </a:solidFill>
                <a:cs typeface="Akrobat"/>
              </a:rPr>
              <a:t>F</a:t>
            </a:r>
            <a:r>
              <a:rPr sz="2400" b="0" dirty="0">
                <a:solidFill>
                  <a:srgbClr val="2F2F2F"/>
                </a:solidFill>
                <a:cs typeface="Akrobat"/>
              </a:rPr>
              <a:t>inan</a:t>
            </a:r>
            <a:r>
              <a:rPr sz="2400" b="0" spc="-15" dirty="0">
                <a:solidFill>
                  <a:srgbClr val="2F2F2F"/>
                </a:solidFill>
                <a:cs typeface="Akrobat"/>
              </a:rPr>
              <a:t>c</a:t>
            </a:r>
            <a:r>
              <a:rPr sz="2400" b="0" dirty="0">
                <a:solidFill>
                  <a:srgbClr val="2F2F2F"/>
                </a:solidFill>
                <a:cs typeface="Akrobat"/>
              </a:rPr>
              <a:t>ial </a:t>
            </a:r>
            <a:r>
              <a:rPr sz="2400" b="0" spc="-25" dirty="0">
                <a:solidFill>
                  <a:srgbClr val="2F2F2F"/>
                </a:solidFill>
                <a:cs typeface="Akrobat"/>
              </a:rPr>
              <a:t>S</a:t>
            </a:r>
            <a:r>
              <a:rPr sz="2400" b="0" dirty="0">
                <a:solidFill>
                  <a:srgbClr val="2F2F2F"/>
                </a:solidFill>
                <a:cs typeface="Akrobat"/>
              </a:rPr>
              <a:t>t</a:t>
            </a:r>
            <a:r>
              <a:rPr sz="2400" b="0" spc="-25" dirty="0">
                <a:solidFill>
                  <a:srgbClr val="2F2F2F"/>
                </a:solidFill>
                <a:cs typeface="Akrobat"/>
              </a:rPr>
              <a:t>r</a:t>
            </a:r>
            <a:r>
              <a:rPr sz="2400" b="0" dirty="0">
                <a:solidFill>
                  <a:srgbClr val="2F2F2F"/>
                </a:solidFill>
                <a:cs typeface="Akrobat"/>
              </a:rPr>
              <a:t>a</a:t>
            </a:r>
            <a:r>
              <a:rPr sz="2400" b="0" spc="5" dirty="0">
                <a:solidFill>
                  <a:srgbClr val="2F2F2F"/>
                </a:solidFill>
                <a:cs typeface="Akrobat"/>
              </a:rPr>
              <a:t>t</a:t>
            </a:r>
            <a:r>
              <a:rPr sz="2400" b="0" dirty="0">
                <a:solidFill>
                  <a:srgbClr val="2F2F2F"/>
                </a:solidFill>
                <a:cs typeface="Akrobat"/>
              </a:rPr>
              <a:t>egy and </a:t>
            </a:r>
            <a:r>
              <a:rPr sz="2400" b="0" spc="-40" dirty="0">
                <a:solidFill>
                  <a:srgbClr val="2F2F2F"/>
                </a:solidFill>
                <a:cs typeface="Akrobat"/>
              </a:rPr>
              <a:t>F</a:t>
            </a:r>
            <a:r>
              <a:rPr sz="2400" b="0" dirty="0">
                <a:solidFill>
                  <a:srgbClr val="2F2F2F"/>
                </a:solidFill>
                <a:cs typeface="Akrobat"/>
              </a:rPr>
              <a:t>inan</a:t>
            </a:r>
            <a:r>
              <a:rPr sz="2400" b="0" spc="-15" dirty="0">
                <a:solidFill>
                  <a:srgbClr val="2F2F2F"/>
                </a:solidFill>
                <a:cs typeface="Akrobat"/>
              </a:rPr>
              <a:t>c</a:t>
            </a:r>
            <a:r>
              <a:rPr sz="2400" b="0" dirty="0">
                <a:solidFill>
                  <a:srgbClr val="2F2F2F"/>
                </a:solidFill>
                <a:cs typeface="Akrobat"/>
              </a:rPr>
              <a:t>ial Management</a:t>
            </a:r>
            <a:endParaRPr sz="2400" dirty="0">
              <a:cs typeface="Akrobat"/>
            </a:endParaRPr>
          </a:p>
          <a:p>
            <a:pPr marL="12700">
              <a:lnSpc>
                <a:spcPct val="100000"/>
              </a:lnSpc>
            </a:pPr>
            <a:r>
              <a:rPr sz="2400" b="1" dirty="0">
                <a:solidFill>
                  <a:srgbClr val="C34941"/>
                </a:solidFill>
                <a:cs typeface="Akrobat Black"/>
              </a:rPr>
              <a:t>• </a:t>
            </a:r>
            <a:r>
              <a:rPr sz="2400" b="0" dirty="0">
                <a:solidFill>
                  <a:srgbClr val="2F2F2F"/>
                </a:solidFill>
                <a:cs typeface="Akrobat"/>
              </a:rPr>
              <a:t>2013</a:t>
            </a:r>
            <a:endParaRPr sz="2400" dirty="0">
              <a:cs typeface="Akrobat"/>
            </a:endParaRPr>
          </a:p>
          <a:p>
            <a:pPr marL="390525" marR="6418580">
              <a:lnSpc>
                <a:spcPct val="100000"/>
              </a:lnSpc>
            </a:pPr>
            <a:r>
              <a:rPr sz="2400" b="0" spc="-95" dirty="0">
                <a:solidFill>
                  <a:srgbClr val="2F2F2F"/>
                </a:solidFill>
                <a:cs typeface="Akrobat"/>
              </a:rPr>
              <a:t>T</a:t>
            </a:r>
            <a:r>
              <a:rPr sz="2400" b="0" dirty="0">
                <a:solidFill>
                  <a:srgbClr val="2F2F2F"/>
                </a:solidFill>
                <a:cs typeface="Akrobat"/>
              </a:rPr>
              <a:t>he eighth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Mas</a:t>
            </a:r>
            <a:r>
              <a:rPr sz="2400" b="0" spc="5" dirty="0">
                <a:solidFill>
                  <a:srgbClr val="2F2F2F"/>
                </a:solidFill>
                <a:cs typeface="Akrobat"/>
              </a:rPr>
              <a:t>t</a:t>
            </a:r>
            <a:r>
              <a:rPr sz="2400" b="0" dirty="0">
                <a:solidFill>
                  <a:srgbClr val="2F2F2F"/>
                </a:solidFill>
                <a:cs typeface="Akrobat"/>
              </a:rPr>
              <a:t>er’s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 </a:t>
            </a:r>
            <a:r>
              <a:rPr sz="2400" b="0" spc="-95" dirty="0">
                <a:solidFill>
                  <a:srgbClr val="2F2F2F"/>
                </a:solidFill>
                <a:cs typeface="Akrobat"/>
              </a:rPr>
              <a:t>T</a:t>
            </a:r>
            <a:r>
              <a:rPr sz="2400" b="0" dirty="0">
                <a:solidFill>
                  <a:srgbClr val="2F2F2F"/>
                </a:solidFill>
                <a:cs typeface="Akrobat"/>
              </a:rPr>
              <a:t>he fifth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a:t>
            </a:r>
            <a:r>
              <a:rPr sz="2400" b="0" spc="-20" dirty="0">
                <a:solidFill>
                  <a:srgbClr val="2F2F2F"/>
                </a:solidFill>
                <a:cs typeface="Akrobat"/>
              </a:rPr>
              <a:t>B</a:t>
            </a:r>
            <a:r>
              <a:rPr sz="2400" b="0" dirty="0">
                <a:solidFill>
                  <a:srgbClr val="2F2F2F"/>
                </a:solidFill>
                <a:cs typeface="Akrobat"/>
              </a:rPr>
              <a:t>a</a:t>
            </a:r>
            <a:r>
              <a:rPr sz="2400" b="0" spc="-15" dirty="0">
                <a:solidFill>
                  <a:srgbClr val="2F2F2F"/>
                </a:solidFill>
                <a:cs typeface="Akrobat"/>
              </a:rPr>
              <a:t>c</a:t>
            </a:r>
            <a:r>
              <a:rPr sz="2400" b="0" dirty="0">
                <a:solidFill>
                  <a:srgbClr val="2F2F2F"/>
                </a:solidFill>
                <a:cs typeface="Akrobat"/>
              </a:rPr>
              <a:t>helor’s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a:t>
            </a:r>
            <a:endParaRPr sz="2400" dirty="0">
              <a:cs typeface="Akrobat"/>
            </a:endParaRPr>
          </a:p>
          <a:p>
            <a:pPr marL="390525" marR="2744470">
              <a:lnSpc>
                <a:spcPct val="100000"/>
              </a:lnSpc>
            </a:pPr>
            <a:r>
              <a:rPr sz="2400" b="0" dirty="0">
                <a:solidFill>
                  <a:srgbClr val="2F2F2F"/>
                </a:solidFill>
                <a:cs typeface="Akrobat"/>
              </a:rPr>
              <a:t>M</a:t>
            </a:r>
            <a:r>
              <a:rPr sz="2400" b="0" spc="-25" dirty="0">
                <a:solidFill>
                  <a:srgbClr val="2F2F2F"/>
                </a:solidFill>
                <a:cs typeface="Akrobat"/>
              </a:rPr>
              <a:t>S</a:t>
            </a:r>
            <a:r>
              <a:rPr sz="2400" b="0" dirty="0">
                <a:solidFill>
                  <a:srgbClr val="2F2F2F"/>
                </a:solidFill>
                <a:cs typeface="Akrobat"/>
              </a:rPr>
              <a:t>E MSU g</a:t>
            </a:r>
            <a:r>
              <a:rPr sz="2400" b="0" spc="-40" dirty="0">
                <a:solidFill>
                  <a:srgbClr val="2F2F2F"/>
                </a:solidFill>
                <a:cs typeface="Akrobat"/>
              </a:rPr>
              <a:t>a</a:t>
            </a:r>
            <a:r>
              <a:rPr sz="2400" b="0" dirty="0">
                <a:solidFill>
                  <a:srgbClr val="2F2F2F"/>
                </a:solidFill>
                <a:cs typeface="Akrobat"/>
              </a:rPr>
              <a:t>ve start </a:t>
            </a:r>
            <a:r>
              <a:rPr sz="2400" b="0" spc="5" dirty="0">
                <a:solidFill>
                  <a:srgbClr val="2F2F2F"/>
                </a:solidFill>
                <a:cs typeface="Akrobat"/>
              </a:rPr>
              <a:t>t</a:t>
            </a:r>
            <a:r>
              <a:rPr sz="2400" b="0" dirty="0">
                <a:solidFill>
                  <a:srgbClr val="2F2F2F"/>
                </a:solidFill>
                <a:cs typeface="Akrobat"/>
              </a:rPr>
              <a:t>o its n</a:t>
            </a:r>
            <a:r>
              <a:rPr sz="2400" b="0" spc="-10" dirty="0">
                <a:solidFill>
                  <a:srgbClr val="2F2F2F"/>
                </a:solidFill>
                <a:cs typeface="Akrobat"/>
              </a:rPr>
              <a:t>e</a:t>
            </a:r>
            <a:r>
              <a:rPr sz="2400" b="0" dirty="0">
                <a:solidFill>
                  <a:srgbClr val="2F2F2F"/>
                </a:solidFill>
                <a:cs typeface="Akrobat"/>
              </a:rPr>
              <a:t>w post-g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 course </a:t>
            </a:r>
            <a:r>
              <a:rPr sz="2400" b="0" spc="-15" dirty="0">
                <a:solidFill>
                  <a:srgbClr val="2F2F2F"/>
                </a:solidFill>
                <a:cs typeface="Akrobat"/>
              </a:rPr>
              <a:t>o</a:t>
            </a:r>
            <a:r>
              <a:rPr sz="2400" b="0" dirty="0">
                <a:solidFill>
                  <a:srgbClr val="2F2F2F"/>
                </a:solidFill>
                <a:cs typeface="Akrobat"/>
              </a:rPr>
              <a:t>f studies on the subject: </a:t>
            </a:r>
            <a:r>
              <a:rPr sz="2400" b="0" spc="-85" dirty="0">
                <a:solidFill>
                  <a:srgbClr val="2F2F2F"/>
                </a:solidFill>
                <a:cs typeface="Akrobat"/>
              </a:rPr>
              <a:t>E</a:t>
            </a:r>
            <a:r>
              <a:rPr sz="2400" b="0" dirty="0">
                <a:solidFill>
                  <a:srgbClr val="2F2F2F"/>
                </a:solidFill>
                <a:cs typeface="Akrobat"/>
              </a:rPr>
              <a:t>conomics and national econo</a:t>
            </a:r>
            <a:r>
              <a:rPr sz="2400" b="0" spc="-40" dirty="0">
                <a:solidFill>
                  <a:srgbClr val="2F2F2F"/>
                </a:solidFill>
                <a:cs typeface="Akrobat"/>
              </a:rPr>
              <a:t>m</a:t>
            </a:r>
            <a:r>
              <a:rPr sz="2400" b="0" dirty="0">
                <a:solidFill>
                  <a:srgbClr val="2F2F2F"/>
                </a:solidFill>
                <a:cs typeface="Akrobat"/>
              </a:rPr>
              <a:t>y management (08.00.05)</a:t>
            </a:r>
            <a:endParaRPr sz="2400" dirty="0">
              <a:cs typeface="Akrobat"/>
            </a:endParaRPr>
          </a:p>
        </p:txBody>
      </p:sp>
      <p:sp>
        <p:nvSpPr>
          <p:cNvPr id="5" name="object 5"/>
          <p:cNvSpPr/>
          <p:nvPr/>
        </p:nvSpPr>
        <p:spPr>
          <a:xfrm>
            <a:off x="1555902" y="1752612"/>
            <a:ext cx="266700" cy="6384290"/>
          </a:xfrm>
          <a:custGeom>
            <a:avLst/>
            <a:gdLst/>
            <a:ahLst/>
            <a:cxnLst/>
            <a:rect l="l" t="t" r="r" b="b"/>
            <a:pathLst>
              <a:path w="266700" h="6384290">
                <a:moveTo>
                  <a:pt x="0" y="6384124"/>
                </a:moveTo>
                <a:lnTo>
                  <a:pt x="266395" y="6384124"/>
                </a:lnTo>
                <a:lnTo>
                  <a:pt x="266395" y="0"/>
                </a:lnTo>
                <a:lnTo>
                  <a:pt x="0" y="0"/>
                </a:lnTo>
                <a:lnTo>
                  <a:pt x="0" y="6384124"/>
                </a:lnTo>
                <a:close/>
              </a:path>
            </a:pathLst>
          </a:custGeom>
          <a:solidFill>
            <a:srgbClr val="C34941"/>
          </a:solidFill>
        </p:spPr>
        <p:txBody>
          <a:bodyPr wrap="square" lIns="0" tIns="0" rIns="0" bIns="0" rtlCol="0">
            <a:spAutoFit/>
          </a:bodyPr>
          <a:lstStyle/>
          <a:p>
            <a:endParaRPr/>
          </a:p>
        </p:txBody>
      </p:sp>
      <p:sp>
        <p:nvSpPr>
          <p:cNvPr id="10" name="Заголовок 1"/>
          <p:cNvSpPr>
            <a:spLocks noGrp="1"/>
          </p:cNvSpPr>
          <p:nvPr>
            <p:ph type="title"/>
          </p:nvPr>
        </p:nvSpPr>
        <p:spPr>
          <a:xfrm>
            <a:off x="1473413" y="497054"/>
            <a:ext cx="13309173" cy="507831"/>
          </a:xfrm>
        </p:spPr>
        <p:txBody>
          <a:bodyPr/>
          <a:lstStyle/>
          <a:p>
            <a:r>
              <a:rPr lang="en-US" dirty="0">
                <a:latin typeface="+mj-lt"/>
              </a:rPr>
              <a:t>The main </a:t>
            </a:r>
            <a:r>
              <a:rPr lang="en-US" dirty="0" smtClean="0">
                <a:latin typeface="+mj-lt"/>
              </a:rPr>
              <a:t>stages</a:t>
            </a:r>
            <a:r>
              <a:rPr lang="ru-RU" dirty="0" smtClean="0">
                <a:latin typeface="+mj-lt"/>
              </a:rPr>
              <a:t> </a:t>
            </a:r>
            <a:r>
              <a:rPr lang="en-US" dirty="0" smtClean="0">
                <a:latin typeface="+mj-lt"/>
              </a:rPr>
              <a:t>of </a:t>
            </a:r>
            <a:r>
              <a:rPr lang="en-US" dirty="0">
                <a:latin typeface="+mj-lt"/>
              </a:rPr>
              <a:t>development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2184400" y="2057400"/>
            <a:ext cx="11285855" cy="5170646"/>
          </a:xfrm>
          <a:prstGeom prst="rect">
            <a:avLst/>
          </a:prstGeom>
        </p:spPr>
        <p:txBody>
          <a:bodyPr vert="horz" wrap="square" lIns="0" tIns="0" rIns="0" bIns="0" rtlCol="0">
            <a:spAutoFit/>
          </a:bodyPr>
          <a:lstStyle/>
          <a:p>
            <a:pPr marL="12700">
              <a:lnSpc>
                <a:spcPct val="100000"/>
              </a:lnSpc>
            </a:pPr>
            <a:r>
              <a:rPr sz="2400" b="1" dirty="0">
                <a:solidFill>
                  <a:srgbClr val="C34941"/>
                </a:solidFill>
                <a:cs typeface="Akrobat Black"/>
              </a:rPr>
              <a:t>• </a:t>
            </a:r>
            <a:r>
              <a:rPr sz="2400" b="0" dirty="0">
                <a:solidFill>
                  <a:srgbClr val="2F2F2F"/>
                </a:solidFill>
                <a:cs typeface="Akrobat"/>
              </a:rPr>
              <a:t>2014</a:t>
            </a:r>
            <a:endParaRPr sz="2400" dirty="0">
              <a:cs typeface="Akrobat"/>
            </a:endParaRPr>
          </a:p>
          <a:p>
            <a:pPr marL="390525" marR="4930140">
              <a:lnSpc>
                <a:spcPct val="100000"/>
              </a:lnSpc>
            </a:pPr>
            <a:r>
              <a:rPr sz="2400" b="0" spc="-95" dirty="0">
                <a:solidFill>
                  <a:srgbClr val="2F2F2F"/>
                </a:solidFill>
                <a:cs typeface="Akrobat"/>
              </a:rPr>
              <a:t>T</a:t>
            </a:r>
            <a:r>
              <a:rPr sz="2400" b="0" dirty="0">
                <a:solidFill>
                  <a:srgbClr val="2F2F2F"/>
                </a:solidFill>
                <a:cs typeface="Akrobat"/>
              </a:rPr>
              <a:t>he ninth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Mas</a:t>
            </a:r>
            <a:r>
              <a:rPr sz="2400" b="0" spc="5" dirty="0">
                <a:solidFill>
                  <a:srgbClr val="2F2F2F"/>
                </a:solidFill>
                <a:cs typeface="Akrobat"/>
              </a:rPr>
              <a:t>t</a:t>
            </a:r>
            <a:r>
              <a:rPr sz="2400" b="0" dirty="0">
                <a:solidFill>
                  <a:srgbClr val="2F2F2F"/>
                </a:solidFill>
                <a:cs typeface="Akrobat"/>
              </a:rPr>
              <a:t>er’s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 </a:t>
            </a:r>
            <a:r>
              <a:rPr sz="2400" b="0" spc="-95" dirty="0">
                <a:solidFill>
                  <a:srgbClr val="2F2F2F"/>
                </a:solidFill>
                <a:cs typeface="Akrobat"/>
              </a:rPr>
              <a:t>T</a:t>
            </a:r>
            <a:r>
              <a:rPr sz="2400" b="0" dirty="0">
                <a:solidFill>
                  <a:srgbClr val="2F2F2F"/>
                </a:solidFill>
                <a:cs typeface="Akrobat"/>
              </a:rPr>
              <a:t>he sixth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a:t>
            </a:r>
            <a:r>
              <a:rPr sz="2400" b="0" spc="-20" dirty="0">
                <a:solidFill>
                  <a:srgbClr val="2F2F2F"/>
                </a:solidFill>
                <a:cs typeface="Akrobat"/>
              </a:rPr>
              <a:t>B</a:t>
            </a:r>
            <a:r>
              <a:rPr sz="2400" b="0" dirty="0">
                <a:solidFill>
                  <a:srgbClr val="2F2F2F"/>
                </a:solidFill>
                <a:cs typeface="Akrobat"/>
              </a:rPr>
              <a:t>a</a:t>
            </a:r>
            <a:r>
              <a:rPr sz="2400" b="0" spc="-15" dirty="0">
                <a:solidFill>
                  <a:srgbClr val="2F2F2F"/>
                </a:solidFill>
                <a:cs typeface="Akrobat"/>
              </a:rPr>
              <a:t>c</a:t>
            </a:r>
            <a:r>
              <a:rPr sz="2400" b="0" dirty="0">
                <a:solidFill>
                  <a:srgbClr val="2F2F2F"/>
                </a:solidFill>
                <a:cs typeface="Akrobat"/>
              </a:rPr>
              <a:t>helor’s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 </a:t>
            </a:r>
            <a:r>
              <a:rPr sz="2400" b="0" spc="-95" dirty="0">
                <a:solidFill>
                  <a:srgbClr val="2F2F2F"/>
                </a:solidFill>
                <a:cs typeface="Akrobat"/>
              </a:rPr>
              <a:t>T</a:t>
            </a:r>
            <a:r>
              <a:rPr sz="2400" b="0" dirty="0">
                <a:solidFill>
                  <a:srgbClr val="2F2F2F"/>
                </a:solidFill>
                <a:cs typeface="Akrobat"/>
              </a:rPr>
              <a:t>he </a:t>
            </a:r>
            <a:r>
              <a:rPr sz="2400" b="0" spc="5" dirty="0">
                <a:solidFill>
                  <a:srgbClr val="2F2F2F"/>
                </a:solidFill>
                <a:cs typeface="Akrobat"/>
              </a:rPr>
              <a:t>t</a:t>
            </a:r>
            <a:r>
              <a:rPr sz="2400" b="0" dirty="0">
                <a:solidFill>
                  <a:srgbClr val="2F2F2F"/>
                </a:solidFill>
                <a:cs typeface="Akrobat"/>
              </a:rPr>
              <a:t>enth anniversary </a:t>
            </a:r>
            <a:r>
              <a:rPr sz="2400" b="0" spc="-15" dirty="0">
                <a:solidFill>
                  <a:srgbClr val="2F2F2F"/>
                </a:solidFill>
                <a:cs typeface="Akrobat"/>
              </a:rPr>
              <a:t>o</a:t>
            </a:r>
            <a:r>
              <a:rPr sz="2400" b="0" dirty="0">
                <a:solidFill>
                  <a:srgbClr val="2F2F2F"/>
                </a:solidFill>
                <a:cs typeface="Akrobat"/>
              </a:rPr>
              <a:t>f M</a:t>
            </a:r>
            <a:r>
              <a:rPr sz="2400" b="0" spc="-25" dirty="0">
                <a:solidFill>
                  <a:srgbClr val="2F2F2F"/>
                </a:solidFill>
                <a:cs typeface="Akrobat"/>
              </a:rPr>
              <a:t>S</a:t>
            </a:r>
            <a:r>
              <a:rPr sz="2400" b="0" dirty="0">
                <a:solidFill>
                  <a:srgbClr val="2F2F2F"/>
                </a:solidFill>
                <a:cs typeface="Akrobat"/>
              </a:rPr>
              <a:t>E MSU</a:t>
            </a:r>
            <a:endParaRPr sz="2400" dirty="0">
              <a:cs typeface="Akrobat"/>
            </a:endParaRPr>
          </a:p>
          <a:p>
            <a:pPr marL="390525">
              <a:lnSpc>
                <a:spcPct val="100000"/>
              </a:lnSpc>
            </a:pPr>
            <a:r>
              <a:rPr sz="2400" b="0" spc="-95" dirty="0">
                <a:solidFill>
                  <a:srgbClr val="2F2F2F"/>
                </a:solidFill>
                <a:cs typeface="Akrobat"/>
              </a:rPr>
              <a:t>T</a:t>
            </a:r>
            <a:r>
              <a:rPr sz="2400" b="0" dirty="0">
                <a:solidFill>
                  <a:srgbClr val="2F2F2F"/>
                </a:solidFill>
                <a:cs typeface="Akrobat"/>
              </a:rPr>
              <a:t>he Ag</a:t>
            </a:r>
            <a:r>
              <a:rPr sz="2400" b="0" spc="-25" dirty="0">
                <a:solidFill>
                  <a:srgbClr val="2F2F2F"/>
                </a:solidFill>
                <a:cs typeface="Akrobat"/>
              </a:rPr>
              <a:t>r</a:t>
            </a:r>
            <a:r>
              <a:rPr sz="2400" b="0" dirty="0">
                <a:solidFill>
                  <a:srgbClr val="2F2F2F"/>
                </a:solidFill>
                <a:cs typeface="Akrobat"/>
              </a:rPr>
              <a:t>eement </a:t>
            </a:r>
            <a:r>
              <a:rPr sz="2400" b="0" spc="-15" dirty="0">
                <a:solidFill>
                  <a:srgbClr val="2F2F2F"/>
                </a:solidFill>
                <a:cs typeface="Akrobat"/>
              </a:rPr>
              <a:t>o</a:t>
            </a:r>
            <a:r>
              <a:rPr sz="2400" b="0" dirty="0">
                <a:solidFill>
                  <a:srgbClr val="2F2F2F"/>
                </a:solidFill>
                <a:cs typeface="Akrobat"/>
              </a:rPr>
              <a:t>f Coope</a:t>
            </a:r>
            <a:r>
              <a:rPr sz="2400" b="0" spc="-25" dirty="0">
                <a:solidFill>
                  <a:srgbClr val="2F2F2F"/>
                </a:solidFill>
                <a:cs typeface="Akrobat"/>
              </a:rPr>
              <a:t>r</a:t>
            </a:r>
            <a:r>
              <a:rPr sz="2400" b="0" dirty="0">
                <a:solidFill>
                  <a:srgbClr val="2F2F2F"/>
                </a:solidFill>
                <a:cs typeface="Akrobat"/>
              </a:rPr>
              <a:t>ation with the </a:t>
            </a:r>
            <a:r>
              <a:rPr sz="2400" b="0" spc="-25" dirty="0">
                <a:solidFill>
                  <a:srgbClr val="2F2F2F"/>
                </a:solidFill>
                <a:cs typeface="Akrobat"/>
              </a:rPr>
              <a:t>P</a:t>
            </a:r>
            <a:r>
              <a:rPr sz="2400" b="0" dirty="0">
                <a:solidFill>
                  <a:srgbClr val="2F2F2F"/>
                </a:solidFill>
                <a:cs typeface="Akrobat"/>
              </a:rPr>
              <a:t>rimors</a:t>
            </a:r>
            <a:r>
              <a:rPr sz="2400" b="0" spc="-45" dirty="0">
                <a:solidFill>
                  <a:srgbClr val="2F2F2F"/>
                </a:solidFill>
                <a:cs typeface="Akrobat"/>
              </a:rPr>
              <a:t>k</a:t>
            </a:r>
            <a:r>
              <a:rPr sz="2400" b="0" dirty="0">
                <a:solidFill>
                  <a:srgbClr val="2F2F2F"/>
                </a:solidFill>
                <a:cs typeface="Akrobat"/>
              </a:rPr>
              <a:t>a University </a:t>
            </a:r>
            <a:r>
              <a:rPr sz="2400" b="0" spc="-80" dirty="0">
                <a:solidFill>
                  <a:srgbClr val="2F2F2F"/>
                </a:solidFill>
                <a:cs typeface="Akrobat"/>
              </a:rPr>
              <a:t>(</a:t>
            </a:r>
            <a:r>
              <a:rPr sz="2400" b="0" spc="-40" dirty="0">
                <a:solidFill>
                  <a:srgbClr val="2F2F2F"/>
                </a:solidFill>
                <a:cs typeface="Akrobat"/>
              </a:rPr>
              <a:t>K</a:t>
            </a:r>
            <a:r>
              <a:rPr sz="2400" b="0" dirty="0">
                <a:solidFill>
                  <a:srgbClr val="2F2F2F"/>
                </a:solidFill>
                <a:cs typeface="Akrobat"/>
              </a:rPr>
              <a:t>oper, </a:t>
            </a:r>
            <a:r>
              <a:rPr sz="2400" b="0" spc="-15" dirty="0">
                <a:solidFill>
                  <a:srgbClr val="2F2F2F"/>
                </a:solidFill>
                <a:cs typeface="Akrobat"/>
              </a:rPr>
              <a:t>S</a:t>
            </a:r>
            <a:r>
              <a:rPr sz="2400" b="0" dirty="0">
                <a:solidFill>
                  <a:srgbClr val="2F2F2F"/>
                </a:solidFill>
                <a:cs typeface="Akrobat"/>
              </a:rPr>
              <a:t>l</a:t>
            </a:r>
            <a:r>
              <a:rPr sz="2400" b="0" spc="-55" dirty="0">
                <a:solidFill>
                  <a:srgbClr val="2F2F2F"/>
                </a:solidFill>
                <a:cs typeface="Akrobat"/>
              </a:rPr>
              <a:t>o</a:t>
            </a:r>
            <a:r>
              <a:rPr sz="2400" b="0" dirty="0">
                <a:solidFill>
                  <a:srgbClr val="2F2F2F"/>
                </a:solidFill>
                <a:cs typeface="Akrobat"/>
              </a:rPr>
              <a:t>venia) </a:t>
            </a:r>
            <a:r>
              <a:rPr sz="2400" b="0" spc="-10" dirty="0">
                <a:solidFill>
                  <a:srgbClr val="2F2F2F"/>
                </a:solidFill>
                <a:cs typeface="Akrobat"/>
              </a:rPr>
              <a:t>w</a:t>
            </a:r>
            <a:r>
              <a:rPr sz="2400" b="0" dirty="0">
                <a:solidFill>
                  <a:srgbClr val="2F2F2F"/>
                </a:solidFill>
                <a:cs typeface="Akrobat"/>
              </a:rPr>
              <a:t>as signed</a:t>
            </a:r>
            <a:endParaRPr sz="2400" dirty="0">
              <a:cs typeface="Akrobat"/>
            </a:endParaRPr>
          </a:p>
          <a:p>
            <a:pPr marL="12700">
              <a:lnSpc>
                <a:spcPct val="100000"/>
              </a:lnSpc>
            </a:pPr>
            <a:r>
              <a:rPr sz="2400" b="1" dirty="0">
                <a:solidFill>
                  <a:srgbClr val="C34941"/>
                </a:solidFill>
                <a:cs typeface="Akrobat Black"/>
              </a:rPr>
              <a:t>• </a:t>
            </a:r>
            <a:r>
              <a:rPr sz="2400" b="0" dirty="0">
                <a:solidFill>
                  <a:srgbClr val="2F2F2F"/>
                </a:solidFill>
                <a:cs typeface="Akrobat"/>
              </a:rPr>
              <a:t>2015</a:t>
            </a:r>
            <a:endParaRPr sz="2400" dirty="0">
              <a:cs typeface="Akrobat"/>
            </a:endParaRPr>
          </a:p>
          <a:p>
            <a:pPr marL="390525">
              <a:lnSpc>
                <a:spcPct val="100000"/>
              </a:lnSpc>
            </a:pPr>
            <a:r>
              <a:rPr sz="2400" b="0" spc="-95" dirty="0">
                <a:solidFill>
                  <a:srgbClr val="2F2F2F"/>
                </a:solidFill>
                <a:cs typeface="Akrobat"/>
              </a:rPr>
              <a:t>T</a:t>
            </a:r>
            <a:r>
              <a:rPr sz="2400" b="0" dirty="0">
                <a:solidFill>
                  <a:srgbClr val="2F2F2F"/>
                </a:solidFill>
                <a:cs typeface="Akrobat"/>
              </a:rPr>
              <a:t>he </a:t>
            </a:r>
            <a:r>
              <a:rPr sz="2400" b="0" spc="5" dirty="0">
                <a:solidFill>
                  <a:srgbClr val="2F2F2F"/>
                </a:solidFill>
                <a:cs typeface="Akrobat"/>
              </a:rPr>
              <a:t>t</a:t>
            </a:r>
            <a:r>
              <a:rPr sz="2400" b="0" dirty="0">
                <a:solidFill>
                  <a:srgbClr val="2F2F2F"/>
                </a:solidFill>
                <a:cs typeface="Akrobat"/>
              </a:rPr>
              <a:t>enth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Mas</a:t>
            </a:r>
            <a:r>
              <a:rPr sz="2400" b="0" spc="5" dirty="0">
                <a:solidFill>
                  <a:srgbClr val="2F2F2F"/>
                </a:solidFill>
                <a:cs typeface="Akrobat"/>
              </a:rPr>
              <a:t>t</a:t>
            </a:r>
            <a:r>
              <a:rPr sz="2400" b="0" dirty="0">
                <a:solidFill>
                  <a:srgbClr val="2F2F2F"/>
                </a:solidFill>
                <a:cs typeface="Akrobat"/>
              </a:rPr>
              <a:t>er’s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a:t>
            </a:r>
            <a:endParaRPr sz="2400" dirty="0">
              <a:cs typeface="Akrobat"/>
            </a:endParaRPr>
          </a:p>
          <a:p>
            <a:pPr marL="390525" marR="4544695">
              <a:lnSpc>
                <a:spcPct val="100000"/>
              </a:lnSpc>
            </a:pPr>
            <a:r>
              <a:rPr sz="2400" b="0" spc="-95" dirty="0">
                <a:solidFill>
                  <a:srgbClr val="2F2F2F"/>
                </a:solidFill>
                <a:cs typeface="Akrobat"/>
              </a:rPr>
              <a:t>T</a:t>
            </a:r>
            <a:r>
              <a:rPr sz="2400" b="0" dirty="0">
                <a:solidFill>
                  <a:srgbClr val="2F2F2F"/>
                </a:solidFill>
                <a:cs typeface="Akrobat"/>
              </a:rPr>
              <a:t>he s</a:t>
            </a:r>
            <a:r>
              <a:rPr sz="2400" b="0" spc="-10" dirty="0">
                <a:solidFill>
                  <a:srgbClr val="2F2F2F"/>
                </a:solidFill>
                <a:cs typeface="Akrobat"/>
              </a:rPr>
              <a:t>e</a:t>
            </a:r>
            <a:r>
              <a:rPr sz="2400" b="0" dirty="0">
                <a:solidFill>
                  <a:srgbClr val="2F2F2F"/>
                </a:solidFill>
                <a:cs typeface="Akrobat"/>
              </a:rPr>
              <a:t>venth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a:t>
            </a:r>
            <a:r>
              <a:rPr sz="2400" b="0" spc="-20" dirty="0">
                <a:solidFill>
                  <a:srgbClr val="2F2F2F"/>
                </a:solidFill>
                <a:cs typeface="Akrobat"/>
              </a:rPr>
              <a:t>B</a:t>
            </a:r>
            <a:r>
              <a:rPr sz="2400" b="0" dirty="0">
                <a:solidFill>
                  <a:srgbClr val="2F2F2F"/>
                </a:solidFill>
                <a:cs typeface="Akrobat"/>
              </a:rPr>
              <a:t>a</a:t>
            </a:r>
            <a:r>
              <a:rPr sz="2400" b="0" spc="-15" dirty="0">
                <a:solidFill>
                  <a:srgbClr val="2F2F2F"/>
                </a:solidFill>
                <a:cs typeface="Akrobat"/>
              </a:rPr>
              <a:t>c</a:t>
            </a:r>
            <a:r>
              <a:rPr sz="2400" b="0" dirty="0">
                <a:solidFill>
                  <a:srgbClr val="2F2F2F"/>
                </a:solidFill>
                <a:cs typeface="Akrobat"/>
              </a:rPr>
              <a:t>helor’s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 </a:t>
            </a:r>
            <a:r>
              <a:rPr sz="2400" b="0" spc="-95" dirty="0">
                <a:solidFill>
                  <a:srgbClr val="2F2F2F"/>
                </a:solidFill>
                <a:cs typeface="Akrobat"/>
              </a:rPr>
              <a:t>T</a:t>
            </a:r>
            <a:r>
              <a:rPr sz="2400" b="0" dirty="0">
                <a:solidFill>
                  <a:srgbClr val="2F2F2F"/>
                </a:solidFill>
                <a:cs typeface="Akrobat"/>
              </a:rPr>
              <a:t>he el</a:t>
            </a:r>
            <a:r>
              <a:rPr sz="2400" b="0" spc="-10" dirty="0">
                <a:solidFill>
                  <a:srgbClr val="2F2F2F"/>
                </a:solidFill>
                <a:cs typeface="Akrobat"/>
              </a:rPr>
              <a:t>e</a:t>
            </a:r>
            <a:r>
              <a:rPr sz="2400" b="0" dirty="0">
                <a:solidFill>
                  <a:srgbClr val="2F2F2F"/>
                </a:solidFill>
                <a:cs typeface="Akrobat"/>
              </a:rPr>
              <a:t>ven anniversary </a:t>
            </a:r>
            <a:r>
              <a:rPr sz="2400" b="0" spc="-15" dirty="0">
                <a:solidFill>
                  <a:srgbClr val="2F2F2F"/>
                </a:solidFill>
                <a:cs typeface="Akrobat"/>
              </a:rPr>
              <a:t>o</a:t>
            </a:r>
            <a:r>
              <a:rPr sz="2400" b="0" dirty="0">
                <a:solidFill>
                  <a:srgbClr val="2F2F2F"/>
                </a:solidFill>
                <a:cs typeface="Akrobat"/>
              </a:rPr>
              <a:t>f M</a:t>
            </a:r>
            <a:r>
              <a:rPr sz="2400" b="0" spc="-25" dirty="0">
                <a:solidFill>
                  <a:srgbClr val="2F2F2F"/>
                </a:solidFill>
                <a:cs typeface="Akrobat"/>
              </a:rPr>
              <a:t>S</a:t>
            </a:r>
            <a:r>
              <a:rPr sz="2400" b="0" dirty="0">
                <a:solidFill>
                  <a:srgbClr val="2F2F2F"/>
                </a:solidFill>
                <a:cs typeface="Akrobat"/>
              </a:rPr>
              <a:t>E MSU</a:t>
            </a:r>
            <a:endParaRPr sz="2400" dirty="0">
              <a:cs typeface="Akrobat"/>
            </a:endParaRPr>
          </a:p>
          <a:p>
            <a:pPr marL="12700">
              <a:lnSpc>
                <a:spcPct val="100000"/>
              </a:lnSpc>
            </a:pPr>
            <a:r>
              <a:rPr sz="2400" b="1" dirty="0">
                <a:solidFill>
                  <a:srgbClr val="C34941"/>
                </a:solidFill>
                <a:cs typeface="Akrobat Black"/>
              </a:rPr>
              <a:t>• </a:t>
            </a:r>
            <a:r>
              <a:rPr sz="2400" b="0" dirty="0">
                <a:solidFill>
                  <a:srgbClr val="2F2F2F"/>
                </a:solidFill>
                <a:cs typeface="Akrobat"/>
              </a:rPr>
              <a:t>2016</a:t>
            </a:r>
            <a:endParaRPr sz="2400" dirty="0">
              <a:cs typeface="Akrobat"/>
            </a:endParaRPr>
          </a:p>
          <a:p>
            <a:pPr marL="390525" marR="4658995">
              <a:lnSpc>
                <a:spcPct val="100000"/>
              </a:lnSpc>
            </a:pPr>
            <a:r>
              <a:rPr sz="2400" b="0" dirty="0" smtClean="0">
                <a:solidFill>
                  <a:srgbClr val="2F2F2F"/>
                </a:solidFill>
                <a:cs typeface="Akrobat"/>
              </a:rPr>
              <a:t>The</a:t>
            </a:r>
            <a:r>
              <a:rPr lang="ru-RU" sz="2400" dirty="0">
                <a:solidFill>
                  <a:srgbClr val="2F2F2F"/>
                </a:solidFill>
                <a:cs typeface="Akrobat"/>
              </a:rPr>
              <a:t> </a:t>
            </a:r>
            <a:r>
              <a:rPr sz="2400" b="0" dirty="0" smtClean="0">
                <a:solidFill>
                  <a:srgbClr val="2F2F2F"/>
                </a:solidFill>
                <a:cs typeface="Akrobat"/>
              </a:rPr>
              <a:t>eleventh</a:t>
            </a:r>
            <a:r>
              <a:rPr lang="ru-RU" sz="2400" b="0" dirty="0" smtClean="0">
                <a:solidFill>
                  <a:srgbClr val="2F2F2F"/>
                </a:solidFill>
                <a:cs typeface="Akrobat"/>
              </a:rPr>
              <a:t> </a:t>
            </a:r>
            <a:r>
              <a:rPr sz="2400" b="0" dirty="0" smtClean="0">
                <a:solidFill>
                  <a:srgbClr val="2F2F2F"/>
                </a:solidFill>
                <a:cs typeface="Akrobat"/>
              </a:rPr>
              <a:t>group </a:t>
            </a:r>
            <a:r>
              <a:rPr sz="2400" b="0" dirty="0">
                <a:solidFill>
                  <a:srgbClr val="2F2F2F"/>
                </a:solidFill>
                <a:cs typeface="Akrobat"/>
              </a:rPr>
              <a:t>of Master’s Program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 </a:t>
            </a:r>
            <a:r>
              <a:rPr sz="2400" b="0" spc="-95" dirty="0">
                <a:solidFill>
                  <a:srgbClr val="2F2F2F"/>
                </a:solidFill>
                <a:cs typeface="Akrobat"/>
              </a:rPr>
              <a:t>T</a:t>
            </a:r>
            <a:r>
              <a:rPr sz="2400" b="0" dirty="0">
                <a:solidFill>
                  <a:srgbClr val="2F2F2F"/>
                </a:solidFill>
                <a:cs typeface="Akrobat"/>
              </a:rPr>
              <a:t>he eighth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a:t>
            </a:r>
            <a:r>
              <a:rPr sz="2400" b="0" spc="-20" dirty="0">
                <a:solidFill>
                  <a:srgbClr val="2F2F2F"/>
                </a:solidFill>
                <a:cs typeface="Akrobat"/>
              </a:rPr>
              <a:t>B</a:t>
            </a:r>
            <a:r>
              <a:rPr sz="2400" b="0" dirty="0">
                <a:solidFill>
                  <a:srgbClr val="2F2F2F"/>
                </a:solidFill>
                <a:cs typeface="Akrobat"/>
              </a:rPr>
              <a:t>a</a:t>
            </a:r>
            <a:r>
              <a:rPr sz="2400" b="0" spc="-15" dirty="0">
                <a:solidFill>
                  <a:srgbClr val="2F2F2F"/>
                </a:solidFill>
                <a:cs typeface="Akrobat"/>
              </a:rPr>
              <a:t>c</a:t>
            </a:r>
            <a:r>
              <a:rPr sz="2400" b="0" dirty="0">
                <a:solidFill>
                  <a:srgbClr val="2F2F2F"/>
                </a:solidFill>
                <a:cs typeface="Akrobat"/>
              </a:rPr>
              <a:t>helor’s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 </a:t>
            </a:r>
            <a:r>
              <a:rPr sz="2400" b="0" spc="-95" dirty="0">
                <a:solidFill>
                  <a:srgbClr val="2F2F2F"/>
                </a:solidFill>
                <a:cs typeface="Akrobat"/>
              </a:rPr>
              <a:t>T</a:t>
            </a:r>
            <a:r>
              <a:rPr sz="2400" b="0" dirty="0">
                <a:solidFill>
                  <a:srgbClr val="2F2F2F"/>
                </a:solidFill>
                <a:cs typeface="Akrobat"/>
              </a:rPr>
              <a:t>he twelve anniversary </a:t>
            </a:r>
            <a:r>
              <a:rPr sz="2400" b="0" spc="-15" dirty="0">
                <a:solidFill>
                  <a:srgbClr val="2F2F2F"/>
                </a:solidFill>
                <a:cs typeface="Akrobat"/>
              </a:rPr>
              <a:t>o</a:t>
            </a:r>
            <a:r>
              <a:rPr sz="2400" b="0" dirty="0">
                <a:solidFill>
                  <a:srgbClr val="2F2F2F"/>
                </a:solidFill>
                <a:cs typeface="Akrobat"/>
              </a:rPr>
              <a:t>f M</a:t>
            </a:r>
            <a:r>
              <a:rPr sz="2400" b="0" spc="-25" dirty="0">
                <a:solidFill>
                  <a:srgbClr val="2F2F2F"/>
                </a:solidFill>
                <a:cs typeface="Akrobat"/>
              </a:rPr>
              <a:t>S</a:t>
            </a:r>
            <a:r>
              <a:rPr sz="2400" b="0" dirty="0">
                <a:solidFill>
                  <a:srgbClr val="2F2F2F"/>
                </a:solidFill>
                <a:cs typeface="Akrobat"/>
              </a:rPr>
              <a:t>E MSU</a:t>
            </a:r>
            <a:endParaRPr sz="2400" dirty="0">
              <a:cs typeface="Akrobat"/>
            </a:endParaRPr>
          </a:p>
        </p:txBody>
      </p:sp>
      <p:sp>
        <p:nvSpPr>
          <p:cNvPr id="6" name="object 6"/>
          <p:cNvSpPr/>
          <p:nvPr/>
        </p:nvSpPr>
        <p:spPr>
          <a:xfrm>
            <a:off x="1563922" y="1752600"/>
            <a:ext cx="250825" cy="5638800"/>
          </a:xfrm>
          <a:custGeom>
            <a:avLst/>
            <a:gdLst/>
            <a:ahLst/>
            <a:cxnLst/>
            <a:rect l="l" t="t" r="r" b="b"/>
            <a:pathLst>
              <a:path w="250825" h="5638800">
                <a:moveTo>
                  <a:pt x="0" y="5638800"/>
                </a:moveTo>
                <a:lnTo>
                  <a:pt x="250355" y="5638800"/>
                </a:lnTo>
                <a:lnTo>
                  <a:pt x="250355" y="0"/>
                </a:lnTo>
                <a:lnTo>
                  <a:pt x="0" y="0"/>
                </a:lnTo>
                <a:lnTo>
                  <a:pt x="0" y="5638800"/>
                </a:lnTo>
                <a:close/>
              </a:path>
            </a:pathLst>
          </a:custGeom>
          <a:solidFill>
            <a:srgbClr val="C34941"/>
          </a:solidFill>
        </p:spPr>
        <p:txBody>
          <a:bodyPr wrap="square" lIns="0" tIns="0" rIns="0" bIns="0" rtlCol="0">
            <a:spAutoFit/>
          </a:bodyPr>
          <a:lstStyle/>
          <a:p>
            <a:endParaRPr/>
          </a:p>
        </p:txBody>
      </p:sp>
      <p:sp>
        <p:nvSpPr>
          <p:cNvPr id="10" name="Заголовок 1"/>
          <p:cNvSpPr>
            <a:spLocks noGrp="1"/>
          </p:cNvSpPr>
          <p:nvPr>
            <p:ph type="title"/>
          </p:nvPr>
        </p:nvSpPr>
        <p:spPr>
          <a:xfrm>
            <a:off x="1473413" y="497054"/>
            <a:ext cx="13309173" cy="507831"/>
          </a:xfrm>
        </p:spPr>
        <p:txBody>
          <a:bodyPr/>
          <a:lstStyle/>
          <a:p>
            <a:r>
              <a:rPr lang="en-US" dirty="0">
                <a:latin typeface="+mj-lt"/>
              </a:rPr>
              <a:t>The main </a:t>
            </a:r>
            <a:r>
              <a:rPr lang="en-US" dirty="0" smtClean="0">
                <a:latin typeface="+mj-lt"/>
              </a:rPr>
              <a:t>stages</a:t>
            </a:r>
            <a:r>
              <a:rPr lang="ru-RU" dirty="0" smtClean="0">
                <a:latin typeface="+mj-lt"/>
              </a:rPr>
              <a:t> </a:t>
            </a:r>
            <a:r>
              <a:rPr lang="en-US" dirty="0" smtClean="0">
                <a:latin typeface="+mj-lt"/>
              </a:rPr>
              <a:t>of </a:t>
            </a:r>
            <a:r>
              <a:rPr lang="en-US" dirty="0">
                <a:latin typeface="+mj-lt"/>
              </a:rPr>
              <a:t>development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184400" y="2726841"/>
            <a:ext cx="13414450" cy="3693319"/>
          </a:xfrm>
          <a:prstGeom prst="rect">
            <a:avLst/>
          </a:prstGeom>
        </p:spPr>
        <p:txBody>
          <a:bodyPr vert="horz" wrap="square" lIns="0" tIns="0" rIns="0" bIns="0" rtlCol="0">
            <a:spAutoFit/>
          </a:bodyPr>
          <a:lstStyle/>
          <a:p>
            <a:pPr marL="12700">
              <a:lnSpc>
                <a:spcPct val="100000"/>
              </a:lnSpc>
            </a:pPr>
            <a:r>
              <a:rPr sz="2400" b="1" dirty="0">
                <a:solidFill>
                  <a:srgbClr val="C34941"/>
                </a:solidFill>
                <a:cs typeface="Akrobat Black"/>
              </a:rPr>
              <a:t>• </a:t>
            </a:r>
            <a:r>
              <a:rPr sz="2400" b="0" dirty="0">
                <a:solidFill>
                  <a:srgbClr val="2F2F2F"/>
                </a:solidFill>
                <a:cs typeface="Akrobat"/>
              </a:rPr>
              <a:t>2017</a:t>
            </a:r>
            <a:endParaRPr sz="2400" dirty="0">
              <a:cs typeface="Akrobat"/>
            </a:endParaRPr>
          </a:p>
          <a:p>
            <a:pPr marL="390525" marR="6666865" algn="just">
              <a:lnSpc>
                <a:spcPct val="100000"/>
              </a:lnSpc>
            </a:pPr>
            <a:r>
              <a:rPr sz="2400" b="0" spc="-95" dirty="0">
                <a:solidFill>
                  <a:srgbClr val="2F2F2F"/>
                </a:solidFill>
                <a:cs typeface="Akrobat"/>
              </a:rPr>
              <a:t>T</a:t>
            </a:r>
            <a:r>
              <a:rPr sz="2400" b="0" dirty="0">
                <a:solidFill>
                  <a:srgbClr val="2F2F2F"/>
                </a:solidFill>
                <a:cs typeface="Akrobat"/>
              </a:rPr>
              <a:t>he twelfth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Mas</a:t>
            </a:r>
            <a:r>
              <a:rPr sz="2400" b="0" spc="5" dirty="0">
                <a:solidFill>
                  <a:srgbClr val="2F2F2F"/>
                </a:solidFill>
                <a:cs typeface="Akrobat"/>
              </a:rPr>
              <a:t>t</a:t>
            </a:r>
            <a:r>
              <a:rPr sz="2400" b="0" dirty="0">
                <a:solidFill>
                  <a:srgbClr val="2F2F2F"/>
                </a:solidFill>
                <a:cs typeface="Akrobat"/>
              </a:rPr>
              <a:t>er’s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 </a:t>
            </a:r>
            <a:r>
              <a:rPr sz="2400" b="0" spc="-95" dirty="0">
                <a:solidFill>
                  <a:srgbClr val="2F2F2F"/>
                </a:solidFill>
                <a:cs typeface="Akrobat"/>
              </a:rPr>
              <a:t>T</a:t>
            </a:r>
            <a:r>
              <a:rPr sz="2400" b="0" dirty="0">
                <a:solidFill>
                  <a:srgbClr val="2F2F2F"/>
                </a:solidFill>
                <a:cs typeface="Akrobat"/>
              </a:rPr>
              <a:t>he ninth  g</a:t>
            </a:r>
            <a:r>
              <a:rPr sz="2400" b="0" spc="-25" dirty="0">
                <a:solidFill>
                  <a:srgbClr val="2F2F2F"/>
                </a:solidFill>
                <a:cs typeface="Akrobat"/>
              </a:rPr>
              <a:t>r</a:t>
            </a:r>
            <a:r>
              <a:rPr sz="2400" b="0" dirty="0">
                <a:solidFill>
                  <a:srgbClr val="2F2F2F"/>
                </a:solidFill>
                <a:cs typeface="Akrobat"/>
              </a:rPr>
              <a:t>oup </a:t>
            </a:r>
            <a:r>
              <a:rPr sz="2400" b="0" spc="-15" dirty="0">
                <a:solidFill>
                  <a:srgbClr val="2F2F2F"/>
                </a:solidFill>
                <a:cs typeface="Akrobat"/>
              </a:rPr>
              <a:t>o</a:t>
            </a:r>
            <a:r>
              <a:rPr sz="2400" b="0" dirty="0">
                <a:solidFill>
                  <a:srgbClr val="2F2F2F"/>
                </a:solidFill>
                <a:cs typeface="Akrobat"/>
              </a:rPr>
              <a:t>f </a:t>
            </a:r>
            <a:r>
              <a:rPr sz="2400" b="0" spc="-20" dirty="0">
                <a:solidFill>
                  <a:srgbClr val="2F2F2F"/>
                </a:solidFill>
                <a:cs typeface="Akrobat"/>
              </a:rPr>
              <a:t>B</a:t>
            </a:r>
            <a:r>
              <a:rPr sz="2400" b="0" dirty="0">
                <a:solidFill>
                  <a:srgbClr val="2F2F2F"/>
                </a:solidFill>
                <a:cs typeface="Akrobat"/>
              </a:rPr>
              <a:t>a</a:t>
            </a:r>
            <a:r>
              <a:rPr sz="2400" b="0" spc="-15" dirty="0">
                <a:solidFill>
                  <a:srgbClr val="2F2F2F"/>
                </a:solidFill>
                <a:cs typeface="Akrobat"/>
              </a:rPr>
              <a:t>c</a:t>
            </a:r>
            <a:r>
              <a:rPr sz="2400" b="0" dirty="0">
                <a:solidFill>
                  <a:srgbClr val="2F2F2F"/>
                </a:solidFill>
                <a:cs typeface="Akrobat"/>
              </a:rPr>
              <a:t>helor’s </a:t>
            </a:r>
            <a:r>
              <a:rPr sz="2400" b="0" spc="-25" dirty="0">
                <a:solidFill>
                  <a:srgbClr val="2F2F2F"/>
                </a:solidFill>
                <a:cs typeface="Akrobat"/>
              </a:rPr>
              <a:t>Pr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 g</a:t>
            </a:r>
            <a:r>
              <a:rPr sz="2400" b="0" spc="-25" dirty="0">
                <a:solidFill>
                  <a:srgbClr val="2F2F2F"/>
                </a:solidFill>
                <a:cs typeface="Akrobat"/>
              </a:rPr>
              <a:t>r</a:t>
            </a:r>
            <a:r>
              <a:rPr sz="2400" b="0" dirty="0">
                <a:solidFill>
                  <a:srgbClr val="2F2F2F"/>
                </a:solidFill>
                <a:cs typeface="Akrobat"/>
              </a:rPr>
              <a:t>adua</a:t>
            </a:r>
            <a:r>
              <a:rPr sz="2400" b="0" spc="5" dirty="0">
                <a:solidFill>
                  <a:srgbClr val="2F2F2F"/>
                </a:solidFill>
                <a:cs typeface="Akrobat"/>
              </a:rPr>
              <a:t>t</a:t>
            </a:r>
            <a:r>
              <a:rPr sz="2400" b="0" dirty="0">
                <a:solidFill>
                  <a:srgbClr val="2F2F2F"/>
                </a:solidFill>
                <a:cs typeface="Akrobat"/>
              </a:rPr>
              <a:t>es </a:t>
            </a:r>
            <a:r>
              <a:rPr sz="2400" b="0" spc="-95" dirty="0">
                <a:solidFill>
                  <a:srgbClr val="2F2F2F"/>
                </a:solidFill>
                <a:cs typeface="Akrobat"/>
              </a:rPr>
              <a:t>T</a:t>
            </a:r>
            <a:r>
              <a:rPr sz="2400" b="0" dirty="0">
                <a:solidFill>
                  <a:srgbClr val="2F2F2F"/>
                </a:solidFill>
                <a:cs typeface="Akrobat"/>
              </a:rPr>
              <a:t>he thir</a:t>
            </a:r>
            <a:r>
              <a:rPr sz="2400" b="0" spc="5" dirty="0">
                <a:solidFill>
                  <a:srgbClr val="2F2F2F"/>
                </a:solidFill>
                <a:cs typeface="Akrobat"/>
              </a:rPr>
              <a:t>t</a:t>
            </a:r>
            <a:r>
              <a:rPr sz="2400" b="0" dirty="0">
                <a:solidFill>
                  <a:srgbClr val="2F2F2F"/>
                </a:solidFill>
                <a:cs typeface="Akrobat"/>
              </a:rPr>
              <a:t>eenth anniversary </a:t>
            </a:r>
            <a:r>
              <a:rPr sz="2400" b="0" spc="-15" dirty="0">
                <a:solidFill>
                  <a:srgbClr val="2F2F2F"/>
                </a:solidFill>
                <a:cs typeface="Akrobat"/>
              </a:rPr>
              <a:t>o</a:t>
            </a:r>
            <a:r>
              <a:rPr sz="2400" b="0" dirty="0">
                <a:solidFill>
                  <a:srgbClr val="2F2F2F"/>
                </a:solidFill>
                <a:cs typeface="Akrobat"/>
              </a:rPr>
              <a:t>f M</a:t>
            </a:r>
            <a:r>
              <a:rPr sz="2400" b="0" spc="-25" dirty="0">
                <a:solidFill>
                  <a:srgbClr val="2F2F2F"/>
                </a:solidFill>
                <a:cs typeface="Akrobat"/>
              </a:rPr>
              <a:t>S</a:t>
            </a:r>
            <a:r>
              <a:rPr sz="2400" b="0" dirty="0">
                <a:solidFill>
                  <a:srgbClr val="2F2F2F"/>
                </a:solidFill>
                <a:cs typeface="Akrobat"/>
              </a:rPr>
              <a:t>E MSU</a:t>
            </a:r>
            <a:endParaRPr sz="2400" dirty="0">
              <a:cs typeface="Akrobat"/>
            </a:endParaRPr>
          </a:p>
          <a:p>
            <a:pPr marL="390525" marR="3128010">
              <a:lnSpc>
                <a:spcPct val="100000"/>
              </a:lnSpc>
            </a:pPr>
            <a:r>
              <a:rPr sz="2400" b="0" spc="-95" dirty="0">
                <a:solidFill>
                  <a:srgbClr val="2F2F2F"/>
                </a:solidFill>
                <a:cs typeface="Akrobat"/>
              </a:rPr>
              <a:t>T</a:t>
            </a:r>
            <a:r>
              <a:rPr sz="2400" b="0" dirty="0">
                <a:solidFill>
                  <a:srgbClr val="2F2F2F"/>
                </a:solidFill>
                <a:cs typeface="Akrobat"/>
              </a:rPr>
              <a:t>he Memo</a:t>
            </a:r>
            <a:r>
              <a:rPr sz="2400" b="0" spc="-25" dirty="0">
                <a:solidFill>
                  <a:srgbClr val="2F2F2F"/>
                </a:solidFill>
                <a:cs typeface="Akrobat"/>
              </a:rPr>
              <a:t>r</a:t>
            </a:r>
            <a:r>
              <a:rPr sz="2400" b="0" dirty="0">
                <a:solidFill>
                  <a:srgbClr val="2F2F2F"/>
                </a:solidFill>
                <a:cs typeface="Akrobat"/>
              </a:rPr>
              <a:t>andum </a:t>
            </a:r>
            <a:r>
              <a:rPr sz="2400" b="0" spc="-15" dirty="0">
                <a:solidFill>
                  <a:srgbClr val="2F2F2F"/>
                </a:solidFill>
                <a:cs typeface="Akrobat"/>
              </a:rPr>
              <a:t>o</a:t>
            </a:r>
            <a:r>
              <a:rPr sz="2400" b="0" dirty="0">
                <a:solidFill>
                  <a:srgbClr val="2F2F2F"/>
                </a:solidFill>
                <a:cs typeface="Akrobat"/>
              </a:rPr>
              <a:t>f Coope</a:t>
            </a:r>
            <a:r>
              <a:rPr sz="2400" b="0" spc="-25" dirty="0">
                <a:solidFill>
                  <a:srgbClr val="2F2F2F"/>
                </a:solidFill>
                <a:cs typeface="Akrobat"/>
              </a:rPr>
              <a:t>r</a:t>
            </a:r>
            <a:r>
              <a:rPr sz="2400" b="0" dirty="0">
                <a:solidFill>
                  <a:srgbClr val="2F2F2F"/>
                </a:solidFill>
                <a:cs typeface="Akrobat"/>
              </a:rPr>
              <a:t>ation with the Leices</a:t>
            </a:r>
            <a:r>
              <a:rPr sz="2400" b="0" spc="5" dirty="0">
                <a:solidFill>
                  <a:srgbClr val="2F2F2F"/>
                </a:solidFill>
                <a:cs typeface="Akrobat"/>
              </a:rPr>
              <a:t>t</a:t>
            </a:r>
            <a:r>
              <a:rPr sz="2400" b="0" dirty="0">
                <a:solidFill>
                  <a:srgbClr val="2F2F2F"/>
                </a:solidFill>
                <a:cs typeface="Akrobat"/>
              </a:rPr>
              <a:t>er University (U</a:t>
            </a:r>
            <a:r>
              <a:rPr sz="2400" b="0" spc="-80" dirty="0">
                <a:solidFill>
                  <a:srgbClr val="2F2F2F"/>
                </a:solidFill>
                <a:cs typeface="Akrobat"/>
              </a:rPr>
              <a:t>K</a:t>
            </a:r>
            <a:r>
              <a:rPr sz="2400" b="0" dirty="0">
                <a:solidFill>
                  <a:srgbClr val="2F2F2F"/>
                </a:solidFill>
                <a:cs typeface="Akrobat"/>
              </a:rPr>
              <a:t>) </a:t>
            </a:r>
            <a:r>
              <a:rPr sz="2400" b="0" spc="-10" dirty="0">
                <a:solidFill>
                  <a:srgbClr val="2F2F2F"/>
                </a:solidFill>
                <a:cs typeface="Akrobat"/>
              </a:rPr>
              <a:t>w</a:t>
            </a:r>
            <a:r>
              <a:rPr sz="2400" b="0" dirty="0">
                <a:solidFill>
                  <a:srgbClr val="2F2F2F"/>
                </a:solidFill>
                <a:cs typeface="Akrobat"/>
              </a:rPr>
              <a:t>as signed M</a:t>
            </a:r>
            <a:r>
              <a:rPr sz="2400" b="0" spc="-25" dirty="0">
                <a:solidFill>
                  <a:srgbClr val="2F2F2F"/>
                </a:solidFill>
                <a:cs typeface="Akrobat"/>
              </a:rPr>
              <a:t>S</a:t>
            </a:r>
            <a:r>
              <a:rPr sz="2400" b="0" dirty="0">
                <a:solidFill>
                  <a:srgbClr val="2F2F2F"/>
                </a:solidFill>
                <a:cs typeface="Akrobat"/>
              </a:rPr>
              <a:t>E MSU g</a:t>
            </a:r>
            <a:r>
              <a:rPr sz="2400" b="0" spc="-40" dirty="0">
                <a:solidFill>
                  <a:srgbClr val="2F2F2F"/>
                </a:solidFill>
                <a:cs typeface="Akrobat"/>
              </a:rPr>
              <a:t>a</a:t>
            </a:r>
            <a:r>
              <a:rPr sz="2400" b="0" dirty="0">
                <a:solidFill>
                  <a:srgbClr val="2F2F2F"/>
                </a:solidFill>
                <a:cs typeface="Akrobat"/>
              </a:rPr>
              <a:t>ve start </a:t>
            </a:r>
            <a:r>
              <a:rPr sz="2400" b="0" spc="5" dirty="0">
                <a:solidFill>
                  <a:srgbClr val="2F2F2F"/>
                </a:solidFill>
                <a:cs typeface="Akrobat"/>
              </a:rPr>
              <a:t>t</a:t>
            </a:r>
            <a:r>
              <a:rPr sz="2400" b="0" dirty="0">
                <a:solidFill>
                  <a:srgbClr val="2F2F2F"/>
                </a:solidFill>
                <a:cs typeface="Akrobat"/>
              </a:rPr>
              <a:t>o two n</a:t>
            </a:r>
            <a:r>
              <a:rPr sz="2400" b="0" spc="-10" dirty="0">
                <a:solidFill>
                  <a:srgbClr val="2F2F2F"/>
                </a:solidFill>
                <a:cs typeface="Akrobat"/>
              </a:rPr>
              <a:t>e</a:t>
            </a:r>
            <a:r>
              <a:rPr sz="2400" b="0" dirty="0">
                <a:solidFill>
                  <a:srgbClr val="2F2F2F"/>
                </a:solidFill>
                <a:cs typeface="Akrobat"/>
              </a:rPr>
              <a:t>w in</a:t>
            </a:r>
            <a:r>
              <a:rPr sz="2400" b="0" spc="5" dirty="0">
                <a:solidFill>
                  <a:srgbClr val="2F2F2F"/>
                </a:solidFill>
                <a:cs typeface="Akrobat"/>
              </a:rPr>
              <a:t>t</a:t>
            </a:r>
            <a:r>
              <a:rPr sz="2400" b="0" dirty="0">
                <a:solidFill>
                  <a:srgbClr val="2F2F2F"/>
                </a:solidFill>
                <a:cs typeface="Akrobat"/>
              </a:rPr>
              <a:t>ernational mas</a:t>
            </a:r>
            <a:r>
              <a:rPr sz="2400" b="0" spc="5" dirty="0">
                <a:solidFill>
                  <a:srgbClr val="2F2F2F"/>
                </a:solidFill>
                <a:cs typeface="Akrobat"/>
              </a:rPr>
              <a:t>t</a:t>
            </a:r>
            <a:r>
              <a:rPr sz="2400" b="0" dirty="0">
                <a:solidFill>
                  <a:srgbClr val="2F2F2F"/>
                </a:solidFill>
                <a:cs typeface="Akrobat"/>
              </a:rPr>
              <a:t>ers p</a:t>
            </a:r>
            <a:r>
              <a:rPr sz="2400" b="0" spc="-25" dirty="0">
                <a:solidFill>
                  <a:srgbClr val="2F2F2F"/>
                </a:solidFill>
                <a:cs typeface="Akrobat"/>
              </a:rPr>
              <a:t>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ammers in </a:t>
            </a:r>
            <a:r>
              <a:rPr sz="2400" b="0" spc="-10" dirty="0">
                <a:solidFill>
                  <a:srgbClr val="2F2F2F"/>
                </a:solidFill>
                <a:cs typeface="Akrobat"/>
              </a:rPr>
              <a:t>E</a:t>
            </a:r>
            <a:r>
              <a:rPr sz="2400" b="0" dirty="0">
                <a:solidFill>
                  <a:srgbClr val="2F2F2F"/>
                </a:solidFill>
                <a:cs typeface="Akrobat"/>
              </a:rPr>
              <a:t>nglish:</a:t>
            </a:r>
            <a:endParaRPr sz="2400" dirty="0">
              <a:cs typeface="Akrobat"/>
            </a:endParaRPr>
          </a:p>
          <a:p>
            <a:pPr marL="768350" marR="2047875">
              <a:lnSpc>
                <a:spcPct val="100000"/>
              </a:lnSpc>
            </a:pPr>
            <a:r>
              <a:rPr sz="2400" b="0" spc="-85" dirty="0">
                <a:solidFill>
                  <a:srgbClr val="2F2F2F"/>
                </a:solidFill>
                <a:cs typeface="Akrobat"/>
              </a:rPr>
              <a:t>E</a:t>
            </a:r>
            <a:r>
              <a:rPr sz="2400" b="0" dirty="0">
                <a:solidFill>
                  <a:srgbClr val="2F2F2F"/>
                </a:solidFill>
                <a:cs typeface="Akrobat"/>
              </a:rPr>
              <a:t>conomics and </a:t>
            </a:r>
            <a:r>
              <a:rPr sz="2400" b="0" spc="-40" dirty="0">
                <a:solidFill>
                  <a:srgbClr val="2F2F2F"/>
                </a:solidFill>
                <a:cs typeface="Akrobat"/>
              </a:rPr>
              <a:t>F</a:t>
            </a:r>
            <a:r>
              <a:rPr sz="2400" b="0" dirty="0">
                <a:solidFill>
                  <a:srgbClr val="2F2F2F"/>
                </a:solidFill>
                <a:cs typeface="Akrobat"/>
              </a:rPr>
              <a:t>inance (double deg</a:t>
            </a:r>
            <a:r>
              <a:rPr sz="2400" b="0" spc="-25" dirty="0">
                <a:solidFill>
                  <a:srgbClr val="2F2F2F"/>
                </a:solidFill>
                <a:cs typeface="Akrobat"/>
              </a:rPr>
              <a:t>r</a:t>
            </a:r>
            <a:r>
              <a:rPr sz="2400" b="0" dirty="0">
                <a:solidFill>
                  <a:srgbClr val="2F2F2F"/>
                </a:solidFill>
                <a:cs typeface="Akrobat"/>
              </a:rPr>
              <a:t>ee with University </a:t>
            </a:r>
            <a:r>
              <a:rPr sz="2400" b="0" spc="-15" dirty="0">
                <a:solidFill>
                  <a:srgbClr val="2F2F2F"/>
                </a:solidFill>
                <a:cs typeface="Akrobat"/>
              </a:rPr>
              <a:t>o</a:t>
            </a:r>
            <a:r>
              <a:rPr sz="2400" b="0" dirty="0">
                <a:solidFill>
                  <a:srgbClr val="2F2F2F"/>
                </a:solidFill>
                <a:cs typeface="Akrobat"/>
              </a:rPr>
              <a:t>f </a:t>
            </a:r>
            <a:r>
              <a:rPr sz="2400" b="0" spc="-25" dirty="0">
                <a:solidFill>
                  <a:srgbClr val="2F2F2F"/>
                </a:solidFill>
                <a:cs typeface="Akrobat"/>
              </a:rPr>
              <a:t>P</a:t>
            </a:r>
            <a:r>
              <a:rPr sz="2400" b="0" dirty="0">
                <a:solidFill>
                  <a:srgbClr val="2F2F2F"/>
                </a:solidFill>
                <a:cs typeface="Akrobat"/>
              </a:rPr>
              <a:t>rimors</a:t>
            </a:r>
            <a:r>
              <a:rPr sz="2400" b="0" spc="-45" dirty="0">
                <a:solidFill>
                  <a:srgbClr val="2F2F2F"/>
                </a:solidFill>
                <a:cs typeface="Akrobat"/>
              </a:rPr>
              <a:t>k</a:t>
            </a:r>
            <a:r>
              <a:rPr sz="2400" b="0" dirty="0">
                <a:solidFill>
                  <a:srgbClr val="2F2F2F"/>
                </a:solidFill>
                <a:cs typeface="Akrobat"/>
              </a:rPr>
              <a:t>a, </a:t>
            </a:r>
            <a:r>
              <a:rPr sz="2400" b="0" spc="-40" dirty="0">
                <a:solidFill>
                  <a:srgbClr val="2F2F2F"/>
                </a:solidFill>
                <a:cs typeface="Akrobat"/>
              </a:rPr>
              <a:t>K</a:t>
            </a:r>
            <a:r>
              <a:rPr sz="2400" b="0" dirty="0">
                <a:solidFill>
                  <a:srgbClr val="2F2F2F"/>
                </a:solidFill>
                <a:cs typeface="Akrobat"/>
              </a:rPr>
              <a:t>oper, </a:t>
            </a:r>
            <a:r>
              <a:rPr sz="2400" b="0" spc="-15" dirty="0">
                <a:solidFill>
                  <a:srgbClr val="2F2F2F"/>
                </a:solidFill>
                <a:cs typeface="Akrobat"/>
              </a:rPr>
              <a:t>S</a:t>
            </a:r>
            <a:r>
              <a:rPr sz="2400" b="0" dirty="0">
                <a:solidFill>
                  <a:srgbClr val="2F2F2F"/>
                </a:solidFill>
                <a:cs typeface="Akrobat"/>
              </a:rPr>
              <a:t>l</a:t>
            </a:r>
            <a:r>
              <a:rPr sz="2400" b="0" spc="-55" dirty="0">
                <a:solidFill>
                  <a:srgbClr val="2F2F2F"/>
                </a:solidFill>
                <a:cs typeface="Akrobat"/>
              </a:rPr>
              <a:t>o</a:t>
            </a:r>
            <a:r>
              <a:rPr sz="2400" b="0" dirty="0">
                <a:solidFill>
                  <a:srgbClr val="2F2F2F"/>
                </a:solidFill>
                <a:cs typeface="Akrobat"/>
              </a:rPr>
              <a:t>venia) Global </a:t>
            </a:r>
            <a:r>
              <a:rPr sz="2400" b="0" spc="-85" dirty="0">
                <a:solidFill>
                  <a:srgbClr val="2F2F2F"/>
                </a:solidFill>
                <a:cs typeface="Akrobat"/>
              </a:rPr>
              <a:t>E</a:t>
            </a:r>
            <a:r>
              <a:rPr sz="2400" b="0" dirty="0">
                <a:solidFill>
                  <a:srgbClr val="2F2F2F"/>
                </a:solidFill>
                <a:cs typeface="Akrobat"/>
              </a:rPr>
              <a:t>conomics and </a:t>
            </a:r>
            <a:r>
              <a:rPr sz="2400" b="0" spc="-40" dirty="0">
                <a:solidFill>
                  <a:srgbClr val="2F2F2F"/>
                </a:solidFill>
                <a:cs typeface="Akrobat"/>
              </a:rPr>
              <a:t>F</a:t>
            </a:r>
            <a:r>
              <a:rPr sz="2400" b="0" dirty="0">
                <a:solidFill>
                  <a:srgbClr val="2F2F2F"/>
                </a:solidFill>
                <a:cs typeface="Akrobat"/>
              </a:rPr>
              <a:t>inance</a:t>
            </a:r>
            <a:endParaRPr sz="2400" dirty="0">
              <a:cs typeface="Akrobat"/>
            </a:endParaRPr>
          </a:p>
          <a:p>
            <a:pPr marL="390525" marR="6350">
              <a:lnSpc>
                <a:spcPct val="100000"/>
              </a:lnSpc>
            </a:pPr>
            <a:r>
              <a:rPr sz="2400" b="0" dirty="0">
                <a:solidFill>
                  <a:srgbClr val="2F2F2F"/>
                </a:solidFill>
                <a:cs typeface="Akrobat"/>
              </a:rPr>
              <a:t>App</a:t>
            </a:r>
            <a:r>
              <a:rPr sz="2400" b="0" spc="-25" dirty="0">
                <a:solidFill>
                  <a:srgbClr val="2F2F2F"/>
                </a:solidFill>
                <a:cs typeface="Akrobat"/>
              </a:rPr>
              <a:t>r</a:t>
            </a:r>
            <a:r>
              <a:rPr sz="2400" b="0" spc="-55" dirty="0">
                <a:solidFill>
                  <a:srgbClr val="2F2F2F"/>
                </a:solidFill>
                <a:cs typeface="Akrobat"/>
              </a:rPr>
              <a:t>o</a:t>
            </a:r>
            <a:r>
              <a:rPr sz="2400" b="0" dirty="0">
                <a:solidFill>
                  <a:srgbClr val="2F2F2F"/>
                </a:solidFill>
                <a:cs typeface="Akrobat"/>
              </a:rPr>
              <a:t>ved a joint p</a:t>
            </a:r>
            <a:r>
              <a:rPr sz="2400" b="0" spc="-25" dirty="0">
                <a:solidFill>
                  <a:srgbClr val="2F2F2F"/>
                </a:solidFill>
                <a:cs typeface="Akrobat"/>
              </a:rPr>
              <a:t>r</a:t>
            </a:r>
            <a:r>
              <a:rPr sz="2400" b="0" dirty="0">
                <a:solidFill>
                  <a:srgbClr val="2F2F2F"/>
                </a:solidFill>
                <a:cs typeface="Akrobat"/>
              </a:rPr>
              <a:t>og</a:t>
            </a:r>
            <a:r>
              <a:rPr sz="2400" b="0" spc="-25" dirty="0">
                <a:solidFill>
                  <a:srgbClr val="2F2F2F"/>
                </a:solidFill>
                <a:cs typeface="Akrobat"/>
              </a:rPr>
              <a:t>r</a:t>
            </a:r>
            <a:r>
              <a:rPr sz="2400" b="0" dirty="0">
                <a:solidFill>
                  <a:srgbClr val="2F2F2F"/>
                </a:solidFill>
                <a:cs typeface="Akrobat"/>
              </a:rPr>
              <a:t>amme </a:t>
            </a:r>
            <a:r>
              <a:rPr sz="2400" b="0" spc="-15" dirty="0">
                <a:solidFill>
                  <a:srgbClr val="2F2F2F"/>
                </a:solidFill>
                <a:cs typeface="Akrobat"/>
              </a:rPr>
              <a:t>o</a:t>
            </a:r>
            <a:r>
              <a:rPr sz="2400" b="0" dirty="0">
                <a:solidFill>
                  <a:srgbClr val="2F2F2F"/>
                </a:solidFill>
                <a:cs typeface="Akrobat"/>
              </a:rPr>
              <a:t>f the M</a:t>
            </a:r>
            <a:r>
              <a:rPr sz="2400" b="0" spc="-25" dirty="0">
                <a:solidFill>
                  <a:srgbClr val="2F2F2F"/>
                </a:solidFill>
                <a:cs typeface="Akrobat"/>
              </a:rPr>
              <a:t>S</a:t>
            </a:r>
            <a:r>
              <a:rPr sz="2400" b="0" dirty="0">
                <a:solidFill>
                  <a:srgbClr val="2F2F2F"/>
                </a:solidFill>
                <a:cs typeface="Akrobat"/>
              </a:rPr>
              <a:t>E MSU and the Department </a:t>
            </a:r>
            <a:r>
              <a:rPr sz="2400" b="0" spc="-15" dirty="0">
                <a:solidFill>
                  <a:srgbClr val="2F2F2F"/>
                </a:solidFill>
                <a:cs typeface="Akrobat"/>
              </a:rPr>
              <a:t>o</a:t>
            </a:r>
            <a:r>
              <a:rPr sz="2400" b="0" dirty="0">
                <a:solidFill>
                  <a:srgbClr val="2F2F2F"/>
                </a:solidFill>
                <a:cs typeface="Akrobat"/>
              </a:rPr>
              <a:t>f Me</a:t>
            </a:r>
            <a:r>
              <a:rPr sz="2400" b="0" spc="-15" dirty="0">
                <a:solidFill>
                  <a:srgbClr val="2F2F2F"/>
                </a:solidFill>
                <a:cs typeface="Akrobat"/>
              </a:rPr>
              <a:t>c</a:t>
            </a:r>
            <a:r>
              <a:rPr sz="2400" b="0" dirty="0">
                <a:solidFill>
                  <a:srgbClr val="2F2F2F"/>
                </a:solidFill>
                <a:cs typeface="Akrobat"/>
              </a:rPr>
              <a:t>hanics and Mathematics </a:t>
            </a:r>
            <a:r>
              <a:rPr sz="2400" b="0" spc="-80" dirty="0">
                <a:solidFill>
                  <a:srgbClr val="2F2F2F"/>
                </a:solidFill>
                <a:cs typeface="Akrobat"/>
              </a:rPr>
              <a:t>(</a:t>
            </a:r>
            <a:r>
              <a:rPr sz="2400" b="0" dirty="0">
                <a:solidFill>
                  <a:srgbClr val="2F2F2F"/>
                </a:solidFill>
                <a:cs typeface="Akrobat"/>
              </a:rPr>
              <a:t>MSU): "Mathematics and </a:t>
            </a:r>
            <a:r>
              <a:rPr sz="2400" b="0" spc="-85" dirty="0">
                <a:solidFill>
                  <a:srgbClr val="2F2F2F"/>
                </a:solidFill>
                <a:cs typeface="Akrobat"/>
              </a:rPr>
              <a:t>E</a:t>
            </a:r>
            <a:r>
              <a:rPr sz="2400" b="0" dirty="0">
                <a:solidFill>
                  <a:srgbClr val="2F2F2F"/>
                </a:solidFill>
                <a:cs typeface="Akrobat"/>
              </a:rPr>
              <a:t>conomics"</a:t>
            </a:r>
            <a:endParaRPr sz="2400" dirty="0">
              <a:cs typeface="Akrobat"/>
            </a:endParaRPr>
          </a:p>
        </p:txBody>
      </p:sp>
      <p:sp>
        <p:nvSpPr>
          <p:cNvPr id="4" name="object 4"/>
          <p:cNvSpPr/>
          <p:nvPr/>
        </p:nvSpPr>
        <p:spPr>
          <a:xfrm>
            <a:off x="1563922" y="1754101"/>
            <a:ext cx="250825" cy="5638800"/>
          </a:xfrm>
          <a:custGeom>
            <a:avLst/>
            <a:gdLst/>
            <a:ahLst/>
            <a:cxnLst/>
            <a:rect l="l" t="t" r="r" b="b"/>
            <a:pathLst>
              <a:path w="250825" h="5638800">
                <a:moveTo>
                  <a:pt x="0" y="5638800"/>
                </a:moveTo>
                <a:lnTo>
                  <a:pt x="250355" y="5638800"/>
                </a:lnTo>
                <a:lnTo>
                  <a:pt x="250355" y="0"/>
                </a:lnTo>
                <a:lnTo>
                  <a:pt x="0" y="0"/>
                </a:lnTo>
                <a:lnTo>
                  <a:pt x="0" y="5638800"/>
                </a:lnTo>
                <a:close/>
              </a:path>
            </a:pathLst>
          </a:custGeom>
          <a:solidFill>
            <a:srgbClr val="C34941"/>
          </a:solidFill>
        </p:spPr>
        <p:txBody>
          <a:bodyPr wrap="square" lIns="0" tIns="0" rIns="0" bIns="0" rtlCol="0">
            <a:spAutoFit/>
          </a:bodyPr>
          <a:lstStyle/>
          <a:p>
            <a:endParaRPr/>
          </a:p>
        </p:txBody>
      </p:sp>
      <p:sp>
        <p:nvSpPr>
          <p:cNvPr id="8" name="Заголовок 1"/>
          <p:cNvSpPr>
            <a:spLocks noGrp="1"/>
          </p:cNvSpPr>
          <p:nvPr>
            <p:ph type="title"/>
          </p:nvPr>
        </p:nvSpPr>
        <p:spPr>
          <a:xfrm>
            <a:off x="1473413" y="497054"/>
            <a:ext cx="13309173" cy="507831"/>
          </a:xfrm>
        </p:spPr>
        <p:txBody>
          <a:bodyPr/>
          <a:lstStyle/>
          <a:p>
            <a:r>
              <a:rPr lang="en-US" dirty="0">
                <a:latin typeface="+mj-lt"/>
              </a:rPr>
              <a:t>The main </a:t>
            </a:r>
            <a:r>
              <a:rPr lang="en-US" dirty="0" smtClean="0">
                <a:latin typeface="+mj-lt"/>
              </a:rPr>
              <a:t>stages</a:t>
            </a:r>
            <a:r>
              <a:rPr lang="ru-RU" dirty="0" smtClean="0">
                <a:latin typeface="+mj-lt"/>
              </a:rPr>
              <a:t> </a:t>
            </a:r>
            <a:r>
              <a:rPr lang="en-US" dirty="0" smtClean="0">
                <a:latin typeface="+mj-lt"/>
              </a:rPr>
              <a:t>of </a:t>
            </a:r>
            <a:r>
              <a:rPr lang="en-US" dirty="0">
                <a:latin typeface="+mj-lt"/>
              </a:rPr>
              <a:t>development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F2F2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3695</Words>
  <Application>Microsoft Office PowerPoint</Application>
  <PresentationFormat>Произвольный</PresentationFormat>
  <Paragraphs>383</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Office Theme</vt:lpstr>
      <vt:lpstr>THE MOSCOW SCHOOL OF ECONOMICS of the M.V. Lomonosov Moscow State University</vt:lpstr>
      <vt:lpstr>The foundation of the MSE MSU was actively supported by:</vt:lpstr>
      <vt:lpstr>MSE MSU History</vt:lpstr>
      <vt:lpstr>The main stages of development</vt:lpstr>
      <vt:lpstr>The main stages of development</vt:lpstr>
      <vt:lpstr>The main stages of development</vt:lpstr>
      <vt:lpstr>The main stages of development</vt:lpstr>
      <vt:lpstr>The main stages of development</vt:lpstr>
      <vt:lpstr>The main stages of development</vt:lpstr>
      <vt:lpstr>The main stages of development</vt:lpstr>
      <vt:lpstr>Презентация PowerPoint</vt:lpstr>
      <vt:lpstr>Educational schedule for bachelor course</vt:lpstr>
      <vt:lpstr>Educational schedule for Master’s courses</vt:lpstr>
      <vt:lpstr>Educational schedule for Master’s courses</vt:lpstr>
      <vt:lpstr>Our Leading Faculty</vt:lpstr>
      <vt:lpstr>Our Leading Faculty</vt:lpstr>
      <vt:lpstr>Our Leading Faculty</vt:lpstr>
      <vt:lpstr>Our Leading Faculty</vt:lpstr>
      <vt:lpstr>Our Leading Faculty</vt:lpstr>
      <vt:lpstr>Our Leading Faculty</vt:lpstr>
      <vt:lpstr>Our Leading Faculty</vt:lpstr>
      <vt:lpstr>Our Leading Faculty</vt:lpstr>
      <vt:lpstr>Our Leading Faculty</vt:lpstr>
      <vt:lpstr>Our Leading Faculty</vt:lpstr>
      <vt:lpstr>Our Leading Faculty</vt:lpstr>
      <vt:lpstr>Foreign professors</vt:lpstr>
      <vt:lpstr>Foreign professors</vt:lpstr>
      <vt:lpstr>Foreign professors</vt:lpstr>
      <vt:lpstr>Foreign professors</vt:lpstr>
      <vt:lpstr>Foreign professors</vt:lpstr>
      <vt:lpstr>Foreign professors</vt:lpstr>
      <vt:lpstr>Foreign professors</vt:lpstr>
      <vt:lpstr>Foreign professors</vt:lpstr>
      <vt:lpstr>Foreign professors</vt:lpstr>
      <vt:lpstr>Foreign professors</vt:lpstr>
      <vt:lpstr>Students practice</vt:lpstr>
      <vt:lpstr>Our Graduates</vt:lpstr>
      <vt:lpstr>Our Graduates</vt:lpstr>
      <vt:lpstr>Our Graduates</vt:lpstr>
      <vt:lpstr>Our Guests</vt:lpstr>
      <vt:lpstr>Admission conditions and forms of study at MSE MSU</vt:lpstr>
      <vt:lpstr>Preparatory express course in mathematics</vt:lpstr>
      <vt:lpstr>Our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the M.V. Lomonosov Moscow State University</dc:title>
  <dc:creator>Eireen Ivor</dc:creator>
  <cp:lastModifiedBy>Заварзина Екатерина Павловна</cp:lastModifiedBy>
  <cp:revision>32</cp:revision>
  <dcterms:created xsi:type="dcterms:W3CDTF">2021-01-18T13:51:45Z</dcterms:created>
  <dcterms:modified xsi:type="dcterms:W3CDTF">2022-07-05T09:30:21Z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2018-08-30T00:00:00Z</vt:filetime>
  </property>
  <property fmtid="{D5CDD505-2E9C-101B-9397-08002B2CF9AE}" pid="3" name="LastSaved">
    <vt:filetime>2021-01-18T00:00:00Z</vt:filetime>
  </property>
</Properties>
</file>