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39"/>
  </p:notesMasterIdLst>
  <p:handoutMasterIdLst>
    <p:handoutMasterId r:id="rId40"/>
  </p:handoutMasterIdLst>
  <p:sldIdLst>
    <p:sldId id="263" r:id="rId2"/>
    <p:sldId id="553" r:id="rId3"/>
    <p:sldId id="568" r:id="rId4"/>
    <p:sldId id="566" r:id="rId5"/>
    <p:sldId id="564" r:id="rId6"/>
    <p:sldId id="569" r:id="rId7"/>
    <p:sldId id="554" r:id="rId8"/>
    <p:sldId id="557" r:id="rId9"/>
    <p:sldId id="571" r:id="rId10"/>
    <p:sldId id="558" r:id="rId11"/>
    <p:sldId id="559" r:id="rId12"/>
    <p:sldId id="556" r:id="rId13"/>
    <p:sldId id="510" r:id="rId14"/>
    <p:sldId id="503" r:id="rId15"/>
    <p:sldId id="560" r:id="rId16"/>
    <p:sldId id="562" r:id="rId17"/>
    <p:sldId id="561" r:id="rId18"/>
    <p:sldId id="484" r:id="rId19"/>
    <p:sldId id="563" r:id="rId20"/>
    <p:sldId id="573" r:id="rId21"/>
    <p:sldId id="574" r:id="rId22"/>
    <p:sldId id="575" r:id="rId23"/>
    <p:sldId id="577" r:id="rId24"/>
    <p:sldId id="576" r:id="rId25"/>
    <p:sldId id="578" r:id="rId26"/>
    <p:sldId id="579" r:id="rId27"/>
    <p:sldId id="580" r:id="rId28"/>
    <p:sldId id="542" r:id="rId29"/>
    <p:sldId id="582" r:id="rId30"/>
    <p:sldId id="581" r:id="rId31"/>
    <p:sldId id="583" r:id="rId32"/>
    <p:sldId id="584" r:id="rId33"/>
    <p:sldId id="585" r:id="rId34"/>
    <p:sldId id="586" r:id="rId35"/>
    <p:sldId id="487" r:id="rId36"/>
    <p:sldId id="508" r:id="rId37"/>
    <p:sldId id="551" r:id="rId38"/>
  </p:sldIdLst>
  <p:sldSz cx="9144000" cy="6858000" type="screen4x3"/>
  <p:notesSz cx="6858000" cy="9144000"/>
  <p:custDataLst>
    <p:tags r:id="rId41"/>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521415D9-36F7-43E2-AB2F-B90AF26B5E84}">
      <p14:sectionLst xmlns:p14="http://schemas.microsoft.com/office/powerpoint/2010/main">
        <p14:section name="Раздел по умолчанию" id="{09049FBB-4F0C-470F-AA60-47EAE94A143E}">
          <p14:sldIdLst>
            <p14:sldId id="263"/>
            <p14:sldId id="553"/>
            <p14:sldId id="568"/>
            <p14:sldId id="566"/>
            <p14:sldId id="564"/>
            <p14:sldId id="569"/>
            <p14:sldId id="554"/>
            <p14:sldId id="557"/>
            <p14:sldId id="571"/>
            <p14:sldId id="558"/>
            <p14:sldId id="559"/>
            <p14:sldId id="556"/>
            <p14:sldId id="510"/>
            <p14:sldId id="503"/>
            <p14:sldId id="560"/>
            <p14:sldId id="562"/>
            <p14:sldId id="561"/>
            <p14:sldId id="484"/>
            <p14:sldId id="563"/>
            <p14:sldId id="573"/>
            <p14:sldId id="574"/>
            <p14:sldId id="575"/>
            <p14:sldId id="577"/>
            <p14:sldId id="576"/>
            <p14:sldId id="578"/>
            <p14:sldId id="579"/>
            <p14:sldId id="580"/>
            <p14:sldId id="542"/>
            <p14:sldId id="582"/>
            <p14:sldId id="581"/>
            <p14:sldId id="583"/>
            <p14:sldId id="584"/>
            <p14:sldId id="585"/>
            <p14:sldId id="586"/>
            <p14:sldId id="487"/>
            <p14:sldId id="508"/>
          </p14:sldIdLst>
        </p14:section>
        <p14:section name="Раздел без заголовка" id="{F68BE4D9-EE79-4416-A1F7-0935CB00BCC7}">
          <p14:sldIdLst>
            <p14:sldId id="55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00"/>
    <a:srgbClr val="993300"/>
    <a:srgbClr val="2D833D"/>
    <a:srgbClr val="CCFFFF"/>
    <a:srgbClr val="CCECFF"/>
    <a:srgbClr val="080808"/>
    <a:srgbClr val="996600"/>
    <a:srgbClr val="CC33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90" autoAdjust="0"/>
    <p:restoredTop sz="95734" autoAdjust="0"/>
  </p:normalViewPr>
  <p:slideViewPr>
    <p:cSldViewPr>
      <p:cViewPr>
        <p:scale>
          <a:sx n="77" d="100"/>
          <a:sy n="77" d="100"/>
        </p:scale>
        <p:origin x="-403" y="-1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6"/>
    </p:cViewPr>
  </p:sorterViewPr>
  <p:notesViewPr>
    <p:cSldViewPr>
      <p:cViewPr varScale="1">
        <p:scale>
          <a:sx n="41" d="100"/>
          <a:sy n="41" d="100"/>
        </p:scale>
        <p:origin x="-147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tags" Target="tags/tag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15.wmf"/><Relationship Id="rId7" Type="http://schemas.openxmlformats.org/officeDocument/2006/relationships/image" Target="../media/image19.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11" Type="http://schemas.openxmlformats.org/officeDocument/2006/relationships/image" Target="../media/image23.wmf"/><Relationship Id="rId5" Type="http://schemas.openxmlformats.org/officeDocument/2006/relationships/image" Target="../media/image17.wmf"/><Relationship Id="rId10" Type="http://schemas.openxmlformats.org/officeDocument/2006/relationships/image" Target="../media/image22.wmf"/><Relationship Id="rId4" Type="http://schemas.openxmlformats.org/officeDocument/2006/relationships/image" Target="../media/image16.wmf"/><Relationship Id="rId9"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cs typeface="+mn-cs"/>
              </a:defRPr>
            </a:lvl1pPr>
          </a:lstStyle>
          <a:p>
            <a:pPr>
              <a:defRPr/>
            </a:pPr>
            <a:r>
              <a:rPr lang="ru-RU" altLang="en-US"/>
              <a:t>Чернавский</a:t>
            </a:r>
          </a:p>
        </p:txBody>
      </p:sp>
      <p:sp>
        <p:nvSpPr>
          <p:cNvPr id="12291" name="Rectangle 3"/>
          <p:cNvSpPr>
            <a:spLocks noGrp="1" noChangeArrowheads="1"/>
          </p:cNvSpPr>
          <p:nvPr>
            <p:ph type="dt" sz="quarter"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mn-cs"/>
              </a:defRPr>
            </a:lvl1pPr>
          </a:lstStyle>
          <a:p>
            <a:pPr>
              <a:defRPr/>
            </a:pPr>
            <a:endParaRPr lang="ru-RU" altLang="en-US"/>
          </a:p>
        </p:txBody>
      </p:sp>
      <p:sp>
        <p:nvSpPr>
          <p:cNvPr id="12292" name="Rectangle 4"/>
          <p:cNvSpPr>
            <a:spLocks noGrp="1" noChangeArrowheads="1"/>
          </p:cNvSpPr>
          <p:nvPr>
            <p:ph type="ftr" sz="quarter" idx="2"/>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cs typeface="+mn-cs"/>
              </a:defRPr>
            </a:lvl1pPr>
          </a:lstStyle>
          <a:p>
            <a:pPr>
              <a:defRPr/>
            </a:pPr>
            <a:r>
              <a:rPr lang="ru-RU" altLang="en-US"/>
              <a:t>Место заголовка</a:t>
            </a:r>
          </a:p>
        </p:txBody>
      </p:sp>
      <p:sp>
        <p:nvSpPr>
          <p:cNvPr id="12293" name="Rectangle 5"/>
          <p:cNvSpPr>
            <a:spLocks noGrp="1" noChangeArrowheads="1"/>
          </p:cNvSpPr>
          <p:nvPr>
            <p:ph type="sldNum" sz="quarter" idx="3"/>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D59EBA18-235A-4FFF-92B1-660585F70408}" type="slidenum">
              <a:rPr lang="ru-RU" altLang="en-US"/>
              <a:pPr>
                <a:defRPr/>
              </a:pPr>
              <a:t>‹#›</a:t>
            </a:fld>
            <a:endParaRPr lang="ru-RU" altLang="en-US"/>
          </a:p>
        </p:txBody>
      </p:sp>
    </p:spTree>
    <p:extLst>
      <p:ext uri="{BB962C8B-B14F-4D97-AF65-F5344CB8AC3E}">
        <p14:creationId xmlns:p14="http://schemas.microsoft.com/office/powerpoint/2010/main" val="2803765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050"/>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cs typeface="+mn-cs"/>
              </a:defRPr>
            </a:lvl1pPr>
          </a:lstStyle>
          <a:p>
            <a:pPr>
              <a:defRPr/>
            </a:pPr>
            <a:endParaRPr lang="ru-RU" altLang="en-US"/>
          </a:p>
        </p:txBody>
      </p:sp>
      <p:sp>
        <p:nvSpPr>
          <p:cNvPr id="14339" name="Rectangle 2051"/>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mn-cs"/>
              </a:defRPr>
            </a:lvl1pPr>
          </a:lstStyle>
          <a:p>
            <a:pPr>
              <a:defRPr/>
            </a:pPr>
            <a:endParaRPr lang="ru-RU" altLang="en-US"/>
          </a:p>
        </p:txBody>
      </p:sp>
      <p:sp>
        <p:nvSpPr>
          <p:cNvPr id="56324" name="Rectangle 2052"/>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2053"/>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en-US" noProof="0" smtClean="0"/>
              <a:t>Щелчок правит образец текста</a:t>
            </a:r>
          </a:p>
          <a:p>
            <a:pPr lvl="1"/>
            <a:r>
              <a:rPr lang="ru-RU" altLang="en-US" noProof="0" smtClean="0"/>
              <a:t>Второй уровень</a:t>
            </a:r>
          </a:p>
          <a:p>
            <a:pPr lvl="2"/>
            <a:r>
              <a:rPr lang="ru-RU" altLang="en-US" noProof="0" smtClean="0"/>
              <a:t>Третий уровень</a:t>
            </a:r>
          </a:p>
          <a:p>
            <a:pPr lvl="3"/>
            <a:r>
              <a:rPr lang="ru-RU" altLang="en-US" noProof="0" smtClean="0"/>
              <a:t>Четвертый уровень</a:t>
            </a:r>
          </a:p>
          <a:p>
            <a:pPr lvl="4"/>
            <a:r>
              <a:rPr lang="ru-RU" altLang="en-US" noProof="0" smtClean="0"/>
              <a:t>Пятый уровень</a:t>
            </a:r>
          </a:p>
        </p:txBody>
      </p:sp>
      <p:sp>
        <p:nvSpPr>
          <p:cNvPr id="14342" name="Rectangle 2054"/>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cs typeface="+mn-cs"/>
              </a:defRPr>
            </a:lvl1pPr>
          </a:lstStyle>
          <a:p>
            <a:pPr>
              <a:defRPr/>
            </a:pPr>
            <a:endParaRPr lang="ru-RU" altLang="en-US"/>
          </a:p>
        </p:txBody>
      </p:sp>
      <p:sp>
        <p:nvSpPr>
          <p:cNvPr id="14343" name="Rectangle 2055"/>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0B1D06D1-EAEF-44E1-BAE8-EB005B3B52BD}" type="slidenum">
              <a:rPr lang="ru-RU" altLang="en-US"/>
              <a:pPr>
                <a:defRPr/>
              </a:pPr>
              <a:t>‹#›</a:t>
            </a:fld>
            <a:endParaRPr lang="ru-RU" altLang="en-US"/>
          </a:p>
        </p:txBody>
      </p:sp>
    </p:spTree>
    <p:extLst>
      <p:ext uri="{BB962C8B-B14F-4D97-AF65-F5344CB8AC3E}">
        <p14:creationId xmlns:p14="http://schemas.microsoft.com/office/powerpoint/2010/main" val="41342699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055"/>
          <p:cNvSpPr>
            <a:spLocks noGrp="1" noChangeArrowheads="1"/>
          </p:cNvSpPr>
          <p:nvPr>
            <p:ph type="sldNum" sz="quarter" idx="5"/>
          </p:nvPr>
        </p:nvSpPr>
        <p:spPr/>
        <p:txBody>
          <a:bodyPr/>
          <a:lstStyle>
            <a:lvl1pPr eaLnBrk="0" hangingPunct="0">
              <a:spcBef>
                <a:spcPct val="30000"/>
              </a:spcBef>
              <a:defRPr kumimoji="1" sz="1200">
                <a:solidFill>
                  <a:schemeClr val="tx1"/>
                </a:solidFill>
                <a:latin typeface="Arial" pitchFamily="34" charset="0"/>
              </a:defRPr>
            </a:lvl1pPr>
            <a:lvl2pPr marL="742950" indent="-285750" eaLnBrk="0" hangingPunct="0">
              <a:spcBef>
                <a:spcPct val="30000"/>
              </a:spcBef>
              <a:defRPr kumimoji="1" sz="1200">
                <a:solidFill>
                  <a:schemeClr val="tx1"/>
                </a:solidFill>
                <a:latin typeface="Arial" pitchFamily="34" charset="0"/>
              </a:defRPr>
            </a:lvl2pPr>
            <a:lvl3pPr marL="1143000" indent="-228600" eaLnBrk="0" hangingPunct="0">
              <a:spcBef>
                <a:spcPct val="30000"/>
              </a:spcBef>
              <a:defRPr kumimoji="1" sz="1200">
                <a:solidFill>
                  <a:schemeClr val="tx1"/>
                </a:solidFill>
                <a:latin typeface="Arial" pitchFamily="34" charset="0"/>
              </a:defRPr>
            </a:lvl3pPr>
            <a:lvl4pPr marL="1600200" indent="-228600" eaLnBrk="0" hangingPunct="0">
              <a:spcBef>
                <a:spcPct val="30000"/>
              </a:spcBef>
              <a:defRPr kumimoji="1" sz="1200">
                <a:solidFill>
                  <a:schemeClr val="tx1"/>
                </a:solidFill>
                <a:latin typeface="Arial" pitchFamily="34" charset="0"/>
              </a:defRPr>
            </a:lvl4pPr>
            <a:lvl5pPr marL="2057400" indent="-228600" eaLnBrk="0" hangingPunct="0">
              <a:spcBef>
                <a:spcPct val="30000"/>
              </a:spcBef>
              <a:defRPr kumimoji="1" sz="1200">
                <a:solidFill>
                  <a:schemeClr val="tx1"/>
                </a:solidFill>
                <a:latin typeface="Arial" pitchFamily="34" charset="0"/>
              </a:defRPr>
            </a:lvl5pPr>
            <a:lvl6pPr marL="2514600" indent="-228600" eaLnBrk="0" fontAlgn="base" hangingPunct="0">
              <a:spcBef>
                <a:spcPct val="30000"/>
              </a:spcBef>
              <a:spcAft>
                <a:spcPct val="0"/>
              </a:spcAft>
              <a:defRPr kumimoji="1" sz="1200">
                <a:solidFill>
                  <a:schemeClr val="tx1"/>
                </a:solidFill>
                <a:latin typeface="Arial" pitchFamily="34" charset="0"/>
              </a:defRPr>
            </a:lvl6pPr>
            <a:lvl7pPr marL="2971800" indent="-228600" eaLnBrk="0" fontAlgn="base" hangingPunct="0">
              <a:spcBef>
                <a:spcPct val="30000"/>
              </a:spcBef>
              <a:spcAft>
                <a:spcPct val="0"/>
              </a:spcAft>
              <a:defRPr kumimoji="1" sz="1200">
                <a:solidFill>
                  <a:schemeClr val="tx1"/>
                </a:solidFill>
                <a:latin typeface="Arial" pitchFamily="34" charset="0"/>
              </a:defRPr>
            </a:lvl7pPr>
            <a:lvl8pPr marL="3429000" indent="-228600" eaLnBrk="0" fontAlgn="base" hangingPunct="0">
              <a:spcBef>
                <a:spcPct val="30000"/>
              </a:spcBef>
              <a:spcAft>
                <a:spcPct val="0"/>
              </a:spcAft>
              <a:defRPr kumimoji="1" sz="1200">
                <a:solidFill>
                  <a:schemeClr val="tx1"/>
                </a:solidFill>
                <a:latin typeface="Arial" pitchFamily="34" charset="0"/>
              </a:defRPr>
            </a:lvl8pPr>
            <a:lvl9pPr marL="3886200" indent="-228600" eaLnBrk="0" fontAlgn="base" hangingPunct="0">
              <a:spcBef>
                <a:spcPct val="30000"/>
              </a:spcBef>
              <a:spcAft>
                <a:spcPct val="0"/>
              </a:spcAft>
              <a:defRPr kumimoji="1" sz="1200">
                <a:solidFill>
                  <a:schemeClr val="tx1"/>
                </a:solidFill>
                <a:latin typeface="Arial" pitchFamily="34" charset="0"/>
              </a:defRPr>
            </a:lvl9pPr>
          </a:lstStyle>
          <a:p>
            <a:pPr>
              <a:spcBef>
                <a:spcPct val="0"/>
              </a:spcBef>
              <a:defRPr/>
            </a:pPr>
            <a:fld id="{C103C580-AF77-4675-AFAD-0D1AD35B2478}" type="slidenum">
              <a:rPr kumimoji="0" lang="ru-RU" altLang="en-US" smtClean="0">
                <a:latin typeface="Times New Roman" pitchFamily="18" charset="0"/>
              </a:rPr>
              <a:pPr>
                <a:spcBef>
                  <a:spcPct val="0"/>
                </a:spcBef>
                <a:defRPr/>
              </a:pPr>
              <a:t>1</a:t>
            </a:fld>
            <a:endParaRPr kumimoji="0" lang="ru-RU" altLang="en-US" smtClean="0">
              <a:latin typeface="Times New Roman"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ru-RU" alt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055"/>
          <p:cNvSpPr>
            <a:spLocks noGrp="1" noChangeArrowheads="1"/>
          </p:cNvSpPr>
          <p:nvPr>
            <p:ph type="sldNum" sz="quarter" idx="5"/>
          </p:nvPr>
        </p:nvSpPr>
        <p:spPr/>
        <p:txBody>
          <a:bodyPr/>
          <a:lstStyle>
            <a:lvl1pPr eaLnBrk="0" hangingPunct="0">
              <a:spcBef>
                <a:spcPct val="30000"/>
              </a:spcBef>
              <a:defRPr kumimoji="1" sz="1200">
                <a:solidFill>
                  <a:schemeClr val="tx1"/>
                </a:solidFill>
                <a:latin typeface="Arial" pitchFamily="34" charset="0"/>
              </a:defRPr>
            </a:lvl1pPr>
            <a:lvl2pPr marL="742950" indent="-285750" eaLnBrk="0" hangingPunct="0">
              <a:spcBef>
                <a:spcPct val="30000"/>
              </a:spcBef>
              <a:defRPr kumimoji="1" sz="1200">
                <a:solidFill>
                  <a:schemeClr val="tx1"/>
                </a:solidFill>
                <a:latin typeface="Arial" pitchFamily="34" charset="0"/>
              </a:defRPr>
            </a:lvl2pPr>
            <a:lvl3pPr marL="1143000" indent="-228600" eaLnBrk="0" hangingPunct="0">
              <a:spcBef>
                <a:spcPct val="30000"/>
              </a:spcBef>
              <a:defRPr kumimoji="1" sz="1200">
                <a:solidFill>
                  <a:schemeClr val="tx1"/>
                </a:solidFill>
                <a:latin typeface="Arial" pitchFamily="34" charset="0"/>
              </a:defRPr>
            </a:lvl3pPr>
            <a:lvl4pPr marL="1600200" indent="-228600" eaLnBrk="0" hangingPunct="0">
              <a:spcBef>
                <a:spcPct val="30000"/>
              </a:spcBef>
              <a:defRPr kumimoji="1" sz="1200">
                <a:solidFill>
                  <a:schemeClr val="tx1"/>
                </a:solidFill>
                <a:latin typeface="Arial" pitchFamily="34" charset="0"/>
              </a:defRPr>
            </a:lvl4pPr>
            <a:lvl5pPr marL="2057400" indent="-228600" eaLnBrk="0" hangingPunct="0">
              <a:spcBef>
                <a:spcPct val="30000"/>
              </a:spcBef>
              <a:defRPr kumimoji="1" sz="1200">
                <a:solidFill>
                  <a:schemeClr val="tx1"/>
                </a:solidFill>
                <a:latin typeface="Arial" pitchFamily="34" charset="0"/>
              </a:defRPr>
            </a:lvl5pPr>
            <a:lvl6pPr marL="2514600" indent="-228600" eaLnBrk="0" fontAlgn="base" hangingPunct="0">
              <a:spcBef>
                <a:spcPct val="30000"/>
              </a:spcBef>
              <a:spcAft>
                <a:spcPct val="0"/>
              </a:spcAft>
              <a:defRPr kumimoji="1" sz="1200">
                <a:solidFill>
                  <a:schemeClr val="tx1"/>
                </a:solidFill>
                <a:latin typeface="Arial" pitchFamily="34" charset="0"/>
              </a:defRPr>
            </a:lvl6pPr>
            <a:lvl7pPr marL="2971800" indent="-228600" eaLnBrk="0" fontAlgn="base" hangingPunct="0">
              <a:spcBef>
                <a:spcPct val="30000"/>
              </a:spcBef>
              <a:spcAft>
                <a:spcPct val="0"/>
              </a:spcAft>
              <a:defRPr kumimoji="1" sz="1200">
                <a:solidFill>
                  <a:schemeClr val="tx1"/>
                </a:solidFill>
                <a:latin typeface="Arial" pitchFamily="34" charset="0"/>
              </a:defRPr>
            </a:lvl7pPr>
            <a:lvl8pPr marL="3429000" indent="-228600" eaLnBrk="0" fontAlgn="base" hangingPunct="0">
              <a:spcBef>
                <a:spcPct val="30000"/>
              </a:spcBef>
              <a:spcAft>
                <a:spcPct val="0"/>
              </a:spcAft>
              <a:defRPr kumimoji="1" sz="1200">
                <a:solidFill>
                  <a:schemeClr val="tx1"/>
                </a:solidFill>
                <a:latin typeface="Arial" pitchFamily="34" charset="0"/>
              </a:defRPr>
            </a:lvl8pPr>
            <a:lvl9pPr marL="3886200" indent="-228600" eaLnBrk="0" fontAlgn="base" hangingPunct="0">
              <a:spcBef>
                <a:spcPct val="30000"/>
              </a:spcBef>
              <a:spcAft>
                <a:spcPct val="0"/>
              </a:spcAft>
              <a:defRPr kumimoji="1" sz="1200">
                <a:solidFill>
                  <a:schemeClr val="tx1"/>
                </a:solidFill>
                <a:latin typeface="Arial" pitchFamily="34" charset="0"/>
              </a:defRPr>
            </a:lvl9pPr>
          </a:lstStyle>
          <a:p>
            <a:pPr>
              <a:spcBef>
                <a:spcPct val="0"/>
              </a:spcBef>
              <a:defRPr/>
            </a:pPr>
            <a:fld id="{DB761BB3-3E04-41B0-AAC2-FE324C00D16B}" type="slidenum">
              <a:rPr kumimoji="0" lang="ru-RU" altLang="en-US" smtClean="0">
                <a:latin typeface="Times New Roman" pitchFamily="18" charset="0"/>
              </a:rPr>
              <a:pPr>
                <a:spcBef>
                  <a:spcPct val="0"/>
                </a:spcBef>
                <a:defRPr/>
              </a:pPr>
              <a:t>17</a:t>
            </a:fld>
            <a:endParaRPr kumimoji="0" lang="ru-RU" altLang="en-US" smtClean="0">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ru-RU" alt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055"/>
          <p:cNvSpPr>
            <a:spLocks noGrp="1" noChangeArrowheads="1"/>
          </p:cNvSpPr>
          <p:nvPr>
            <p:ph type="sldNum" sz="quarter" idx="5"/>
          </p:nvPr>
        </p:nvSpPr>
        <p:spPr/>
        <p:txBody>
          <a:bodyPr/>
          <a:lstStyle>
            <a:lvl1pPr eaLnBrk="0" hangingPunct="0">
              <a:spcBef>
                <a:spcPct val="30000"/>
              </a:spcBef>
              <a:defRPr kumimoji="1" sz="1200">
                <a:solidFill>
                  <a:schemeClr val="tx1"/>
                </a:solidFill>
                <a:latin typeface="Arial" pitchFamily="34" charset="0"/>
              </a:defRPr>
            </a:lvl1pPr>
            <a:lvl2pPr marL="742950" indent="-285750" eaLnBrk="0" hangingPunct="0">
              <a:spcBef>
                <a:spcPct val="30000"/>
              </a:spcBef>
              <a:defRPr kumimoji="1" sz="1200">
                <a:solidFill>
                  <a:schemeClr val="tx1"/>
                </a:solidFill>
                <a:latin typeface="Arial" pitchFamily="34" charset="0"/>
              </a:defRPr>
            </a:lvl2pPr>
            <a:lvl3pPr marL="1143000" indent="-228600" eaLnBrk="0" hangingPunct="0">
              <a:spcBef>
                <a:spcPct val="30000"/>
              </a:spcBef>
              <a:defRPr kumimoji="1" sz="1200">
                <a:solidFill>
                  <a:schemeClr val="tx1"/>
                </a:solidFill>
                <a:latin typeface="Arial" pitchFamily="34" charset="0"/>
              </a:defRPr>
            </a:lvl3pPr>
            <a:lvl4pPr marL="1600200" indent="-228600" eaLnBrk="0" hangingPunct="0">
              <a:spcBef>
                <a:spcPct val="30000"/>
              </a:spcBef>
              <a:defRPr kumimoji="1" sz="1200">
                <a:solidFill>
                  <a:schemeClr val="tx1"/>
                </a:solidFill>
                <a:latin typeface="Arial" pitchFamily="34" charset="0"/>
              </a:defRPr>
            </a:lvl4pPr>
            <a:lvl5pPr marL="2057400" indent="-228600" eaLnBrk="0" hangingPunct="0">
              <a:spcBef>
                <a:spcPct val="30000"/>
              </a:spcBef>
              <a:defRPr kumimoji="1" sz="1200">
                <a:solidFill>
                  <a:schemeClr val="tx1"/>
                </a:solidFill>
                <a:latin typeface="Arial" pitchFamily="34" charset="0"/>
              </a:defRPr>
            </a:lvl5pPr>
            <a:lvl6pPr marL="2514600" indent="-228600" eaLnBrk="0" fontAlgn="base" hangingPunct="0">
              <a:spcBef>
                <a:spcPct val="30000"/>
              </a:spcBef>
              <a:spcAft>
                <a:spcPct val="0"/>
              </a:spcAft>
              <a:defRPr kumimoji="1" sz="1200">
                <a:solidFill>
                  <a:schemeClr val="tx1"/>
                </a:solidFill>
                <a:latin typeface="Arial" pitchFamily="34" charset="0"/>
              </a:defRPr>
            </a:lvl6pPr>
            <a:lvl7pPr marL="2971800" indent="-228600" eaLnBrk="0" fontAlgn="base" hangingPunct="0">
              <a:spcBef>
                <a:spcPct val="30000"/>
              </a:spcBef>
              <a:spcAft>
                <a:spcPct val="0"/>
              </a:spcAft>
              <a:defRPr kumimoji="1" sz="1200">
                <a:solidFill>
                  <a:schemeClr val="tx1"/>
                </a:solidFill>
                <a:latin typeface="Arial" pitchFamily="34" charset="0"/>
              </a:defRPr>
            </a:lvl7pPr>
            <a:lvl8pPr marL="3429000" indent="-228600" eaLnBrk="0" fontAlgn="base" hangingPunct="0">
              <a:spcBef>
                <a:spcPct val="30000"/>
              </a:spcBef>
              <a:spcAft>
                <a:spcPct val="0"/>
              </a:spcAft>
              <a:defRPr kumimoji="1" sz="1200">
                <a:solidFill>
                  <a:schemeClr val="tx1"/>
                </a:solidFill>
                <a:latin typeface="Arial" pitchFamily="34" charset="0"/>
              </a:defRPr>
            </a:lvl8pPr>
            <a:lvl9pPr marL="3886200" indent="-228600" eaLnBrk="0" fontAlgn="base" hangingPunct="0">
              <a:spcBef>
                <a:spcPct val="30000"/>
              </a:spcBef>
              <a:spcAft>
                <a:spcPct val="0"/>
              </a:spcAft>
              <a:defRPr kumimoji="1" sz="1200">
                <a:solidFill>
                  <a:schemeClr val="tx1"/>
                </a:solidFill>
                <a:latin typeface="Arial" pitchFamily="34" charset="0"/>
              </a:defRPr>
            </a:lvl9pPr>
          </a:lstStyle>
          <a:p>
            <a:pPr>
              <a:spcBef>
                <a:spcPct val="0"/>
              </a:spcBef>
              <a:defRPr/>
            </a:pPr>
            <a:fld id="{2DC362D3-0360-4583-B050-8F4267742F7A}" type="slidenum">
              <a:rPr kumimoji="0" lang="ru-RU" altLang="en-US" smtClean="0">
                <a:latin typeface="Times New Roman" pitchFamily="18" charset="0"/>
              </a:rPr>
              <a:pPr>
                <a:spcBef>
                  <a:spcPct val="0"/>
                </a:spcBef>
                <a:defRPr/>
              </a:pPr>
              <a:t>18</a:t>
            </a:fld>
            <a:endParaRPr kumimoji="0" lang="ru-RU" altLang="en-US" smtClean="0">
              <a:latin typeface="Times New Roman" pitchFamily="18"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ru-RU" alt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055"/>
          <p:cNvSpPr>
            <a:spLocks noGrp="1" noChangeArrowheads="1"/>
          </p:cNvSpPr>
          <p:nvPr>
            <p:ph type="sldNum" sz="quarter" idx="5"/>
          </p:nvPr>
        </p:nvSpPr>
        <p:spPr/>
        <p:txBody>
          <a:bodyPr/>
          <a:lstStyle>
            <a:lvl1pPr eaLnBrk="0" hangingPunct="0">
              <a:spcBef>
                <a:spcPct val="30000"/>
              </a:spcBef>
              <a:defRPr kumimoji="1" sz="1200">
                <a:solidFill>
                  <a:schemeClr val="tx1"/>
                </a:solidFill>
                <a:latin typeface="Arial" pitchFamily="34" charset="0"/>
              </a:defRPr>
            </a:lvl1pPr>
            <a:lvl2pPr marL="742950" indent="-285750" eaLnBrk="0" hangingPunct="0">
              <a:spcBef>
                <a:spcPct val="30000"/>
              </a:spcBef>
              <a:defRPr kumimoji="1" sz="1200">
                <a:solidFill>
                  <a:schemeClr val="tx1"/>
                </a:solidFill>
                <a:latin typeface="Arial" pitchFamily="34" charset="0"/>
              </a:defRPr>
            </a:lvl2pPr>
            <a:lvl3pPr marL="1143000" indent="-228600" eaLnBrk="0" hangingPunct="0">
              <a:spcBef>
                <a:spcPct val="30000"/>
              </a:spcBef>
              <a:defRPr kumimoji="1" sz="1200">
                <a:solidFill>
                  <a:schemeClr val="tx1"/>
                </a:solidFill>
                <a:latin typeface="Arial" pitchFamily="34" charset="0"/>
              </a:defRPr>
            </a:lvl3pPr>
            <a:lvl4pPr marL="1600200" indent="-228600" eaLnBrk="0" hangingPunct="0">
              <a:spcBef>
                <a:spcPct val="30000"/>
              </a:spcBef>
              <a:defRPr kumimoji="1" sz="1200">
                <a:solidFill>
                  <a:schemeClr val="tx1"/>
                </a:solidFill>
                <a:latin typeface="Arial" pitchFamily="34" charset="0"/>
              </a:defRPr>
            </a:lvl4pPr>
            <a:lvl5pPr marL="2057400" indent="-228600" eaLnBrk="0" hangingPunct="0">
              <a:spcBef>
                <a:spcPct val="30000"/>
              </a:spcBef>
              <a:defRPr kumimoji="1" sz="1200">
                <a:solidFill>
                  <a:schemeClr val="tx1"/>
                </a:solidFill>
                <a:latin typeface="Arial" pitchFamily="34" charset="0"/>
              </a:defRPr>
            </a:lvl5pPr>
            <a:lvl6pPr marL="2514600" indent="-228600" eaLnBrk="0" fontAlgn="base" hangingPunct="0">
              <a:spcBef>
                <a:spcPct val="30000"/>
              </a:spcBef>
              <a:spcAft>
                <a:spcPct val="0"/>
              </a:spcAft>
              <a:defRPr kumimoji="1" sz="1200">
                <a:solidFill>
                  <a:schemeClr val="tx1"/>
                </a:solidFill>
                <a:latin typeface="Arial" pitchFamily="34" charset="0"/>
              </a:defRPr>
            </a:lvl6pPr>
            <a:lvl7pPr marL="2971800" indent="-228600" eaLnBrk="0" fontAlgn="base" hangingPunct="0">
              <a:spcBef>
                <a:spcPct val="30000"/>
              </a:spcBef>
              <a:spcAft>
                <a:spcPct val="0"/>
              </a:spcAft>
              <a:defRPr kumimoji="1" sz="1200">
                <a:solidFill>
                  <a:schemeClr val="tx1"/>
                </a:solidFill>
                <a:latin typeface="Arial" pitchFamily="34" charset="0"/>
              </a:defRPr>
            </a:lvl7pPr>
            <a:lvl8pPr marL="3429000" indent="-228600" eaLnBrk="0" fontAlgn="base" hangingPunct="0">
              <a:spcBef>
                <a:spcPct val="30000"/>
              </a:spcBef>
              <a:spcAft>
                <a:spcPct val="0"/>
              </a:spcAft>
              <a:defRPr kumimoji="1" sz="1200">
                <a:solidFill>
                  <a:schemeClr val="tx1"/>
                </a:solidFill>
                <a:latin typeface="Arial" pitchFamily="34" charset="0"/>
              </a:defRPr>
            </a:lvl8pPr>
            <a:lvl9pPr marL="3886200" indent="-228600" eaLnBrk="0" fontAlgn="base" hangingPunct="0">
              <a:spcBef>
                <a:spcPct val="30000"/>
              </a:spcBef>
              <a:spcAft>
                <a:spcPct val="0"/>
              </a:spcAft>
              <a:defRPr kumimoji="1" sz="1200">
                <a:solidFill>
                  <a:schemeClr val="tx1"/>
                </a:solidFill>
                <a:latin typeface="Arial" pitchFamily="34" charset="0"/>
              </a:defRPr>
            </a:lvl9pPr>
          </a:lstStyle>
          <a:p>
            <a:pPr>
              <a:spcBef>
                <a:spcPct val="0"/>
              </a:spcBef>
              <a:defRPr/>
            </a:pPr>
            <a:fld id="{DB761BB3-3E04-41B0-AAC2-FE324C00D16B}" type="slidenum">
              <a:rPr kumimoji="0" lang="ru-RU" altLang="en-US" smtClean="0">
                <a:latin typeface="Times New Roman" pitchFamily="18" charset="0"/>
              </a:rPr>
              <a:pPr>
                <a:spcBef>
                  <a:spcPct val="0"/>
                </a:spcBef>
                <a:defRPr/>
              </a:pPr>
              <a:t>19</a:t>
            </a:fld>
            <a:endParaRPr kumimoji="0" lang="ru-RU" altLang="en-US" smtClean="0">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ru-RU" alt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131DDDF-5307-403C-8C67-A403D4A2CB6F}" type="slidenum">
              <a:rPr lang="ru-RU" altLang="ru-RU" smtClean="0">
                <a:cs typeface="Arial" charset="0"/>
              </a:rPr>
              <a:pPr eaLnBrk="1" hangingPunct="1">
                <a:spcBef>
                  <a:spcPct val="0"/>
                </a:spcBef>
              </a:pPr>
              <a:t>20</a:t>
            </a:fld>
            <a:endParaRPr lang="ru-RU" altLang="ru-RU" smtClean="0">
              <a:cs typeface="Arial" charset="0"/>
            </a:endParaRPr>
          </a:p>
        </p:txBody>
      </p:sp>
      <p:sp>
        <p:nvSpPr>
          <p:cNvPr id="135171" name="Rectangle 2055"/>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03C6724A-3986-4B24-9244-8944D308C61F}" type="slidenum">
              <a:rPr lang="ru-RU" altLang="ru-RU">
                <a:latin typeface="Times New Roman" pitchFamily="18" charset="0"/>
              </a:rPr>
              <a:pPr algn="r" eaLnBrk="1" hangingPunct="1">
                <a:spcBef>
                  <a:spcPct val="0"/>
                </a:spcBef>
              </a:pPr>
              <a:t>20</a:t>
            </a:fld>
            <a:endParaRPr lang="ru-RU" altLang="ru-RU">
              <a:latin typeface="Times New Roman" pitchFamily="18" charset="0"/>
            </a:endParaRPr>
          </a:p>
        </p:txBody>
      </p:sp>
      <p:sp>
        <p:nvSpPr>
          <p:cNvPr id="135172" name="Rectangle 2"/>
          <p:cNvSpPr>
            <a:spLocks noGrp="1" noRot="1" noChangeAspect="1" noChangeArrowheads="1" noTextEdit="1"/>
          </p:cNvSpPr>
          <p:nvPr>
            <p:ph type="sldImg"/>
          </p:nvPr>
        </p:nvSpPr>
        <p:spPr>
          <a:ln/>
        </p:spPr>
      </p:sp>
      <p:sp>
        <p:nvSpPr>
          <p:cNvPr id="135173" name="Rectangle 3"/>
          <p:cNvSpPr>
            <a:spLocks noGrp="1" noChangeArrowheads="1"/>
          </p:cNvSpPr>
          <p:nvPr>
            <p:ph type="body" idx="1"/>
          </p:nvPr>
        </p:nvSpPr>
        <p:spPr>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3A4D800-66AB-481E-AA38-7CFE13366E7D}" type="slidenum">
              <a:rPr lang="ru-RU" altLang="ru-RU" smtClean="0">
                <a:cs typeface="Arial" charset="0"/>
              </a:rPr>
              <a:pPr eaLnBrk="1" hangingPunct="1">
                <a:spcBef>
                  <a:spcPct val="0"/>
                </a:spcBef>
              </a:pPr>
              <a:t>21</a:t>
            </a:fld>
            <a:endParaRPr lang="ru-RU" altLang="ru-RU" smtClean="0">
              <a:cs typeface="Arial" charset="0"/>
            </a:endParaRPr>
          </a:p>
        </p:txBody>
      </p:sp>
      <p:sp>
        <p:nvSpPr>
          <p:cNvPr id="185347" name="Rectangle 2055"/>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D051060-2AA3-4990-A1FD-B275E47F95CC}" type="slidenum">
              <a:rPr lang="ru-RU" altLang="ru-RU">
                <a:latin typeface="Times New Roman" pitchFamily="18" charset="0"/>
              </a:rPr>
              <a:pPr algn="r" eaLnBrk="1" hangingPunct="1">
                <a:spcBef>
                  <a:spcPct val="0"/>
                </a:spcBef>
              </a:pPr>
              <a:t>21</a:t>
            </a:fld>
            <a:endParaRPr lang="ru-RU" altLang="ru-RU">
              <a:latin typeface="Times New Roman" pitchFamily="18" charset="0"/>
            </a:endParaRPr>
          </a:p>
        </p:txBody>
      </p:sp>
      <p:sp>
        <p:nvSpPr>
          <p:cNvPr id="185348" name="Rectangle 2"/>
          <p:cNvSpPr>
            <a:spLocks noGrp="1" noRot="1" noChangeAspect="1" noChangeArrowheads="1" noTextEdit="1"/>
          </p:cNvSpPr>
          <p:nvPr>
            <p:ph type="sldImg"/>
          </p:nvPr>
        </p:nvSpPr>
        <p:spPr>
          <a:ln/>
        </p:spPr>
      </p:sp>
      <p:sp>
        <p:nvSpPr>
          <p:cNvPr id="185349" name="Rectangle 3"/>
          <p:cNvSpPr>
            <a:spLocks noGrp="1" noChangeArrowheads="1"/>
          </p:cNvSpPr>
          <p:nvPr>
            <p:ph type="body" idx="1"/>
          </p:nvPr>
        </p:nvSpPr>
        <p:spPr>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055"/>
          <p:cNvSpPr>
            <a:spLocks noGrp="1" noChangeArrowheads="1"/>
          </p:cNvSpPr>
          <p:nvPr>
            <p:ph type="sldNum" sz="quarter" idx="5"/>
          </p:nvPr>
        </p:nvSpPr>
        <p:spPr/>
        <p:txBody>
          <a:bodyPr/>
          <a:lstStyle>
            <a:lvl1pPr eaLnBrk="0" hangingPunct="0">
              <a:spcBef>
                <a:spcPct val="30000"/>
              </a:spcBef>
              <a:defRPr kumimoji="1" sz="1200">
                <a:solidFill>
                  <a:schemeClr val="tx1"/>
                </a:solidFill>
                <a:latin typeface="Arial" pitchFamily="34" charset="0"/>
              </a:defRPr>
            </a:lvl1pPr>
            <a:lvl2pPr marL="742950" indent="-285750" eaLnBrk="0" hangingPunct="0">
              <a:spcBef>
                <a:spcPct val="30000"/>
              </a:spcBef>
              <a:defRPr kumimoji="1" sz="1200">
                <a:solidFill>
                  <a:schemeClr val="tx1"/>
                </a:solidFill>
                <a:latin typeface="Arial" pitchFamily="34" charset="0"/>
              </a:defRPr>
            </a:lvl2pPr>
            <a:lvl3pPr marL="1143000" indent="-228600" eaLnBrk="0" hangingPunct="0">
              <a:spcBef>
                <a:spcPct val="30000"/>
              </a:spcBef>
              <a:defRPr kumimoji="1" sz="1200">
                <a:solidFill>
                  <a:schemeClr val="tx1"/>
                </a:solidFill>
                <a:latin typeface="Arial" pitchFamily="34" charset="0"/>
              </a:defRPr>
            </a:lvl3pPr>
            <a:lvl4pPr marL="1600200" indent="-228600" eaLnBrk="0" hangingPunct="0">
              <a:spcBef>
                <a:spcPct val="30000"/>
              </a:spcBef>
              <a:defRPr kumimoji="1" sz="1200">
                <a:solidFill>
                  <a:schemeClr val="tx1"/>
                </a:solidFill>
                <a:latin typeface="Arial" pitchFamily="34" charset="0"/>
              </a:defRPr>
            </a:lvl4pPr>
            <a:lvl5pPr marL="2057400" indent="-228600" eaLnBrk="0" hangingPunct="0">
              <a:spcBef>
                <a:spcPct val="30000"/>
              </a:spcBef>
              <a:defRPr kumimoji="1" sz="1200">
                <a:solidFill>
                  <a:schemeClr val="tx1"/>
                </a:solidFill>
                <a:latin typeface="Arial" pitchFamily="34" charset="0"/>
              </a:defRPr>
            </a:lvl5pPr>
            <a:lvl6pPr marL="2514600" indent="-228600" eaLnBrk="0" fontAlgn="base" hangingPunct="0">
              <a:spcBef>
                <a:spcPct val="30000"/>
              </a:spcBef>
              <a:spcAft>
                <a:spcPct val="0"/>
              </a:spcAft>
              <a:defRPr kumimoji="1" sz="1200">
                <a:solidFill>
                  <a:schemeClr val="tx1"/>
                </a:solidFill>
                <a:latin typeface="Arial" pitchFamily="34" charset="0"/>
              </a:defRPr>
            </a:lvl6pPr>
            <a:lvl7pPr marL="2971800" indent="-228600" eaLnBrk="0" fontAlgn="base" hangingPunct="0">
              <a:spcBef>
                <a:spcPct val="30000"/>
              </a:spcBef>
              <a:spcAft>
                <a:spcPct val="0"/>
              </a:spcAft>
              <a:defRPr kumimoji="1" sz="1200">
                <a:solidFill>
                  <a:schemeClr val="tx1"/>
                </a:solidFill>
                <a:latin typeface="Arial" pitchFamily="34" charset="0"/>
              </a:defRPr>
            </a:lvl7pPr>
            <a:lvl8pPr marL="3429000" indent="-228600" eaLnBrk="0" fontAlgn="base" hangingPunct="0">
              <a:spcBef>
                <a:spcPct val="30000"/>
              </a:spcBef>
              <a:spcAft>
                <a:spcPct val="0"/>
              </a:spcAft>
              <a:defRPr kumimoji="1" sz="1200">
                <a:solidFill>
                  <a:schemeClr val="tx1"/>
                </a:solidFill>
                <a:latin typeface="Arial" pitchFamily="34" charset="0"/>
              </a:defRPr>
            </a:lvl8pPr>
            <a:lvl9pPr marL="3886200" indent="-228600" eaLnBrk="0" fontAlgn="base" hangingPunct="0">
              <a:spcBef>
                <a:spcPct val="30000"/>
              </a:spcBef>
              <a:spcAft>
                <a:spcPct val="0"/>
              </a:spcAft>
              <a:defRPr kumimoji="1" sz="1200">
                <a:solidFill>
                  <a:schemeClr val="tx1"/>
                </a:solidFill>
                <a:latin typeface="Arial" pitchFamily="34" charset="0"/>
              </a:defRPr>
            </a:lvl9pPr>
          </a:lstStyle>
          <a:p>
            <a:pPr>
              <a:spcBef>
                <a:spcPct val="0"/>
              </a:spcBef>
              <a:defRPr/>
            </a:pPr>
            <a:fld id="{DB761BB3-3E04-41B0-AAC2-FE324C00D16B}" type="slidenum">
              <a:rPr kumimoji="0" lang="ru-RU" altLang="en-US" smtClean="0">
                <a:latin typeface="Times New Roman" pitchFamily="18" charset="0"/>
              </a:rPr>
              <a:pPr>
                <a:spcBef>
                  <a:spcPct val="0"/>
                </a:spcBef>
                <a:defRPr/>
              </a:pPr>
              <a:t>22</a:t>
            </a:fld>
            <a:endParaRPr kumimoji="0" lang="ru-RU" altLang="en-US" smtClean="0">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ru-RU" alt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055"/>
          <p:cNvSpPr>
            <a:spLocks noGrp="1" noChangeArrowheads="1"/>
          </p:cNvSpPr>
          <p:nvPr>
            <p:ph type="sldNum" sz="quarter" idx="5"/>
          </p:nvPr>
        </p:nvSpPr>
        <p:spPr/>
        <p:txBody>
          <a:bodyPr/>
          <a:lstStyle>
            <a:lvl1pPr eaLnBrk="0" hangingPunct="0">
              <a:spcBef>
                <a:spcPct val="30000"/>
              </a:spcBef>
              <a:defRPr kumimoji="1" sz="1200">
                <a:solidFill>
                  <a:schemeClr val="tx1"/>
                </a:solidFill>
                <a:latin typeface="Arial" pitchFamily="34" charset="0"/>
              </a:defRPr>
            </a:lvl1pPr>
            <a:lvl2pPr marL="742950" indent="-285750" eaLnBrk="0" hangingPunct="0">
              <a:spcBef>
                <a:spcPct val="30000"/>
              </a:spcBef>
              <a:defRPr kumimoji="1" sz="1200">
                <a:solidFill>
                  <a:schemeClr val="tx1"/>
                </a:solidFill>
                <a:latin typeface="Arial" pitchFamily="34" charset="0"/>
              </a:defRPr>
            </a:lvl2pPr>
            <a:lvl3pPr marL="1143000" indent="-228600" eaLnBrk="0" hangingPunct="0">
              <a:spcBef>
                <a:spcPct val="30000"/>
              </a:spcBef>
              <a:defRPr kumimoji="1" sz="1200">
                <a:solidFill>
                  <a:schemeClr val="tx1"/>
                </a:solidFill>
                <a:latin typeface="Arial" pitchFamily="34" charset="0"/>
              </a:defRPr>
            </a:lvl3pPr>
            <a:lvl4pPr marL="1600200" indent="-228600" eaLnBrk="0" hangingPunct="0">
              <a:spcBef>
                <a:spcPct val="30000"/>
              </a:spcBef>
              <a:defRPr kumimoji="1" sz="1200">
                <a:solidFill>
                  <a:schemeClr val="tx1"/>
                </a:solidFill>
                <a:latin typeface="Arial" pitchFamily="34" charset="0"/>
              </a:defRPr>
            </a:lvl4pPr>
            <a:lvl5pPr marL="2057400" indent="-228600" eaLnBrk="0" hangingPunct="0">
              <a:spcBef>
                <a:spcPct val="30000"/>
              </a:spcBef>
              <a:defRPr kumimoji="1" sz="1200">
                <a:solidFill>
                  <a:schemeClr val="tx1"/>
                </a:solidFill>
                <a:latin typeface="Arial" pitchFamily="34" charset="0"/>
              </a:defRPr>
            </a:lvl5pPr>
            <a:lvl6pPr marL="2514600" indent="-228600" eaLnBrk="0" fontAlgn="base" hangingPunct="0">
              <a:spcBef>
                <a:spcPct val="30000"/>
              </a:spcBef>
              <a:spcAft>
                <a:spcPct val="0"/>
              </a:spcAft>
              <a:defRPr kumimoji="1" sz="1200">
                <a:solidFill>
                  <a:schemeClr val="tx1"/>
                </a:solidFill>
                <a:latin typeface="Arial" pitchFamily="34" charset="0"/>
              </a:defRPr>
            </a:lvl6pPr>
            <a:lvl7pPr marL="2971800" indent="-228600" eaLnBrk="0" fontAlgn="base" hangingPunct="0">
              <a:spcBef>
                <a:spcPct val="30000"/>
              </a:spcBef>
              <a:spcAft>
                <a:spcPct val="0"/>
              </a:spcAft>
              <a:defRPr kumimoji="1" sz="1200">
                <a:solidFill>
                  <a:schemeClr val="tx1"/>
                </a:solidFill>
                <a:latin typeface="Arial" pitchFamily="34" charset="0"/>
              </a:defRPr>
            </a:lvl7pPr>
            <a:lvl8pPr marL="3429000" indent="-228600" eaLnBrk="0" fontAlgn="base" hangingPunct="0">
              <a:spcBef>
                <a:spcPct val="30000"/>
              </a:spcBef>
              <a:spcAft>
                <a:spcPct val="0"/>
              </a:spcAft>
              <a:defRPr kumimoji="1" sz="1200">
                <a:solidFill>
                  <a:schemeClr val="tx1"/>
                </a:solidFill>
                <a:latin typeface="Arial" pitchFamily="34" charset="0"/>
              </a:defRPr>
            </a:lvl8pPr>
            <a:lvl9pPr marL="3886200" indent="-228600" eaLnBrk="0" fontAlgn="base" hangingPunct="0">
              <a:spcBef>
                <a:spcPct val="30000"/>
              </a:spcBef>
              <a:spcAft>
                <a:spcPct val="0"/>
              </a:spcAft>
              <a:defRPr kumimoji="1" sz="1200">
                <a:solidFill>
                  <a:schemeClr val="tx1"/>
                </a:solidFill>
                <a:latin typeface="Arial" pitchFamily="34" charset="0"/>
              </a:defRPr>
            </a:lvl9pPr>
          </a:lstStyle>
          <a:p>
            <a:pPr>
              <a:spcBef>
                <a:spcPct val="0"/>
              </a:spcBef>
              <a:defRPr/>
            </a:pPr>
            <a:fld id="{DB761BB3-3E04-41B0-AAC2-FE324C00D16B}" type="slidenum">
              <a:rPr kumimoji="0" lang="ru-RU" altLang="en-US" smtClean="0">
                <a:latin typeface="Times New Roman" pitchFamily="18" charset="0"/>
              </a:rPr>
              <a:pPr>
                <a:spcBef>
                  <a:spcPct val="0"/>
                </a:spcBef>
                <a:defRPr/>
              </a:pPr>
              <a:t>23</a:t>
            </a:fld>
            <a:endParaRPr kumimoji="0" lang="ru-RU" altLang="en-US" smtClean="0">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ru-RU" alt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055"/>
          <p:cNvSpPr>
            <a:spLocks noGrp="1" noChangeArrowheads="1"/>
          </p:cNvSpPr>
          <p:nvPr>
            <p:ph type="sldNum" sz="quarter" idx="5"/>
          </p:nvPr>
        </p:nvSpPr>
        <p:spPr/>
        <p:txBody>
          <a:bodyPr/>
          <a:lstStyle>
            <a:lvl1pPr eaLnBrk="0" hangingPunct="0">
              <a:spcBef>
                <a:spcPct val="30000"/>
              </a:spcBef>
              <a:defRPr kumimoji="1" sz="1200">
                <a:solidFill>
                  <a:schemeClr val="tx1"/>
                </a:solidFill>
                <a:latin typeface="Arial" pitchFamily="34" charset="0"/>
              </a:defRPr>
            </a:lvl1pPr>
            <a:lvl2pPr marL="742950" indent="-285750" eaLnBrk="0" hangingPunct="0">
              <a:spcBef>
                <a:spcPct val="30000"/>
              </a:spcBef>
              <a:defRPr kumimoji="1" sz="1200">
                <a:solidFill>
                  <a:schemeClr val="tx1"/>
                </a:solidFill>
                <a:latin typeface="Arial" pitchFamily="34" charset="0"/>
              </a:defRPr>
            </a:lvl2pPr>
            <a:lvl3pPr marL="1143000" indent="-228600" eaLnBrk="0" hangingPunct="0">
              <a:spcBef>
                <a:spcPct val="30000"/>
              </a:spcBef>
              <a:defRPr kumimoji="1" sz="1200">
                <a:solidFill>
                  <a:schemeClr val="tx1"/>
                </a:solidFill>
                <a:latin typeface="Arial" pitchFamily="34" charset="0"/>
              </a:defRPr>
            </a:lvl3pPr>
            <a:lvl4pPr marL="1600200" indent="-228600" eaLnBrk="0" hangingPunct="0">
              <a:spcBef>
                <a:spcPct val="30000"/>
              </a:spcBef>
              <a:defRPr kumimoji="1" sz="1200">
                <a:solidFill>
                  <a:schemeClr val="tx1"/>
                </a:solidFill>
                <a:latin typeface="Arial" pitchFamily="34" charset="0"/>
              </a:defRPr>
            </a:lvl4pPr>
            <a:lvl5pPr marL="2057400" indent="-228600" eaLnBrk="0" hangingPunct="0">
              <a:spcBef>
                <a:spcPct val="30000"/>
              </a:spcBef>
              <a:defRPr kumimoji="1" sz="1200">
                <a:solidFill>
                  <a:schemeClr val="tx1"/>
                </a:solidFill>
                <a:latin typeface="Arial" pitchFamily="34" charset="0"/>
              </a:defRPr>
            </a:lvl5pPr>
            <a:lvl6pPr marL="2514600" indent="-228600" eaLnBrk="0" fontAlgn="base" hangingPunct="0">
              <a:spcBef>
                <a:spcPct val="30000"/>
              </a:spcBef>
              <a:spcAft>
                <a:spcPct val="0"/>
              </a:spcAft>
              <a:defRPr kumimoji="1" sz="1200">
                <a:solidFill>
                  <a:schemeClr val="tx1"/>
                </a:solidFill>
                <a:latin typeface="Arial" pitchFamily="34" charset="0"/>
              </a:defRPr>
            </a:lvl6pPr>
            <a:lvl7pPr marL="2971800" indent="-228600" eaLnBrk="0" fontAlgn="base" hangingPunct="0">
              <a:spcBef>
                <a:spcPct val="30000"/>
              </a:spcBef>
              <a:spcAft>
                <a:spcPct val="0"/>
              </a:spcAft>
              <a:defRPr kumimoji="1" sz="1200">
                <a:solidFill>
                  <a:schemeClr val="tx1"/>
                </a:solidFill>
                <a:latin typeface="Arial" pitchFamily="34" charset="0"/>
              </a:defRPr>
            </a:lvl7pPr>
            <a:lvl8pPr marL="3429000" indent="-228600" eaLnBrk="0" fontAlgn="base" hangingPunct="0">
              <a:spcBef>
                <a:spcPct val="30000"/>
              </a:spcBef>
              <a:spcAft>
                <a:spcPct val="0"/>
              </a:spcAft>
              <a:defRPr kumimoji="1" sz="1200">
                <a:solidFill>
                  <a:schemeClr val="tx1"/>
                </a:solidFill>
                <a:latin typeface="Arial" pitchFamily="34" charset="0"/>
              </a:defRPr>
            </a:lvl8pPr>
            <a:lvl9pPr marL="3886200" indent="-228600" eaLnBrk="0" fontAlgn="base" hangingPunct="0">
              <a:spcBef>
                <a:spcPct val="30000"/>
              </a:spcBef>
              <a:spcAft>
                <a:spcPct val="0"/>
              </a:spcAft>
              <a:defRPr kumimoji="1" sz="1200">
                <a:solidFill>
                  <a:schemeClr val="tx1"/>
                </a:solidFill>
                <a:latin typeface="Arial" pitchFamily="34" charset="0"/>
              </a:defRPr>
            </a:lvl9pPr>
          </a:lstStyle>
          <a:p>
            <a:pPr>
              <a:spcBef>
                <a:spcPct val="0"/>
              </a:spcBef>
              <a:defRPr/>
            </a:pPr>
            <a:fld id="{DB761BB3-3E04-41B0-AAC2-FE324C00D16B}" type="slidenum">
              <a:rPr kumimoji="0" lang="ru-RU" altLang="en-US" smtClean="0">
                <a:latin typeface="Times New Roman" pitchFamily="18" charset="0"/>
              </a:rPr>
              <a:pPr>
                <a:spcBef>
                  <a:spcPct val="0"/>
                </a:spcBef>
                <a:defRPr/>
              </a:pPr>
              <a:t>25</a:t>
            </a:fld>
            <a:endParaRPr kumimoji="0" lang="ru-RU" altLang="en-US" smtClean="0">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ru-RU" alt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055"/>
          <p:cNvSpPr>
            <a:spLocks noGrp="1" noChangeArrowheads="1"/>
          </p:cNvSpPr>
          <p:nvPr>
            <p:ph type="sldNum" sz="quarter" idx="5"/>
          </p:nvPr>
        </p:nvSpPr>
        <p:spPr/>
        <p:txBody>
          <a:bodyPr/>
          <a:lstStyle>
            <a:lvl1pPr eaLnBrk="0" hangingPunct="0">
              <a:spcBef>
                <a:spcPct val="30000"/>
              </a:spcBef>
              <a:defRPr kumimoji="1" sz="1200">
                <a:solidFill>
                  <a:schemeClr val="tx1"/>
                </a:solidFill>
                <a:latin typeface="Arial" pitchFamily="34" charset="0"/>
              </a:defRPr>
            </a:lvl1pPr>
            <a:lvl2pPr marL="742950" indent="-285750" eaLnBrk="0" hangingPunct="0">
              <a:spcBef>
                <a:spcPct val="30000"/>
              </a:spcBef>
              <a:defRPr kumimoji="1" sz="1200">
                <a:solidFill>
                  <a:schemeClr val="tx1"/>
                </a:solidFill>
                <a:latin typeface="Arial" pitchFamily="34" charset="0"/>
              </a:defRPr>
            </a:lvl2pPr>
            <a:lvl3pPr marL="1143000" indent="-228600" eaLnBrk="0" hangingPunct="0">
              <a:spcBef>
                <a:spcPct val="30000"/>
              </a:spcBef>
              <a:defRPr kumimoji="1" sz="1200">
                <a:solidFill>
                  <a:schemeClr val="tx1"/>
                </a:solidFill>
                <a:latin typeface="Arial" pitchFamily="34" charset="0"/>
              </a:defRPr>
            </a:lvl3pPr>
            <a:lvl4pPr marL="1600200" indent="-228600" eaLnBrk="0" hangingPunct="0">
              <a:spcBef>
                <a:spcPct val="30000"/>
              </a:spcBef>
              <a:defRPr kumimoji="1" sz="1200">
                <a:solidFill>
                  <a:schemeClr val="tx1"/>
                </a:solidFill>
                <a:latin typeface="Arial" pitchFamily="34" charset="0"/>
              </a:defRPr>
            </a:lvl4pPr>
            <a:lvl5pPr marL="2057400" indent="-228600" eaLnBrk="0" hangingPunct="0">
              <a:spcBef>
                <a:spcPct val="30000"/>
              </a:spcBef>
              <a:defRPr kumimoji="1" sz="1200">
                <a:solidFill>
                  <a:schemeClr val="tx1"/>
                </a:solidFill>
                <a:latin typeface="Arial" pitchFamily="34" charset="0"/>
              </a:defRPr>
            </a:lvl5pPr>
            <a:lvl6pPr marL="2514600" indent="-228600" eaLnBrk="0" fontAlgn="base" hangingPunct="0">
              <a:spcBef>
                <a:spcPct val="30000"/>
              </a:spcBef>
              <a:spcAft>
                <a:spcPct val="0"/>
              </a:spcAft>
              <a:defRPr kumimoji="1" sz="1200">
                <a:solidFill>
                  <a:schemeClr val="tx1"/>
                </a:solidFill>
                <a:latin typeface="Arial" pitchFamily="34" charset="0"/>
              </a:defRPr>
            </a:lvl6pPr>
            <a:lvl7pPr marL="2971800" indent="-228600" eaLnBrk="0" fontAlgn="base" hangingPunct="0">
              <a:spcBef>
                <a:spcPct val="30000"/>
              </a:spcBef>
              <a:spcAft>
                <a:spcPct val="0"/>
              </a:spcAft>
              <a:defRPr kumimoji="1" sz="1200">
                <a:solidFill>
                  <a:schemeClr val="tx1"/>
                </a:solidFill>
                <a:latin typeface="Arial" pitchFamily="34" charset="0"/>
              </a:defRPr>
            </a:lvl7pPr>
            <a:lvl8pPr marL="3429000" indent="-228600" eaLnBrk="0" fontAlgn="base" hangingPunct="0">
              <a:spcBef>
                <a:spcPct val="30000"/>
              </a:spcBef>
              <a:spcAft>
                <a:spcPct val="0"/>
              </a:spcAft>
              <a:defRPr kumimoji="1" sz="1200">
                <a:solidFill>
                  <a:schemeClr val="tx1"/>
                </a:solidFill>
                <a:latin typeface="Arial" pitchFamily="34" charset="0"/>
              </a:defRPr>
            </a:lvl8pPr>
            <a:lvl9pPr marL="3886200" indent="-228600" eaLnBrk="0" fontAlgn="base" hangingPunct="0">
              <a:spcBef>
                <a:spcPct val="30000"/>
              </a:spcBef>
              <a:spcAft>
                <a:spcPct val="0"/>
              </a:spcAft>
              <a:defRPr kumimoji="1" sz="1200">
                <a:solidFill>
                  <a:schemeClr val="tx1"/>
                </a:solidFill>
                <a:latin typeface="Arial" pitchFamily="34" charset="0"/>
              </a:defRPr>
            </a:lvl9pPr>
          </a:lstStyle>
          <a:p>
            <a:pPr>
              <a:spcBef>
                <a:spcPct val="0"/>
              </a:spcBef>
              <a:defRPr/>
            </a:pPr>
            <a:fld id="{DB761BB3-3E04-41B0-AAC2-FE324C00D16B}" type="slidenum">
              <a:rPr kumimoji="0" lang="ru-RU" altLang="en-US" smtClean="0">
                <a:latin typeface="Times New Roman" pitchFamily="18" charset="0"/>
              </a:rPr>
              <a:pPr>
                <a:spcBef>
                  <a:spcPct val="0"/>
                </a:spcBef>
                <a:defRPr/>
              </a:pPr>
              <a:t>26</a:t>
            </a:fld>
            <a:endParaRPr kumimoji="0" lang="ru-RU" altLang="en-US" smtClean="0">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ru-RU" altLang="en-US"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055"/>
          <p:cNvSpPr>
            <a:spLocks noGrp="1" noChangeArrowheads="1"/>
          </p:cNvSpPr>
          <p:nvPr>
            <p:ph type="sldNum" sz="quarter" idx="5"/>
          </p:nvPr>
        </p:nvSpPr>
        <p:spPr/>
        <p:txBody>
          <a:bodyPr/>
          <a:lstStyle>
            <a:lvl1pPr eaLnBrk="0" hangingPunct="0">
              <a:spcBef>
                <a:spcPct val="30000"/>
              </a:spcBef>
              <a:defRPr kumimoji="1" sz="1200">
                <a:solidFill>
                  <a:schemeClr val="tx1"/>
                </a:solidFill>
                <a:latin typeface="Arial" pitchFamily="34" charset="0"/>
              </a:defRPr>
            </a:lvl1pPr>
            <a:lvl2pPr marL="742950" indent="-285750" eaLnBrk="0" hangingPunct="0">
              <a:spcBef>
                <a:spcPct val="30000"/>
              </a:spcBef>
              <a:defRPr kumimoji="1" sz="1200">
                <a:solidFill>
                  <a:schemeClr val="tx1"/>
                </a:solidFill>
                <a:latin typeface="Arial" pitchFamily="34" charset="0"/>
              </a:defRPr>
            </a:lvl2pPr>
            <a:lvl3pPr marL="1143000" indent="-228600" eaLnBrk="0" hangingPunct="0">
              <a:spcBef>
                <a:spcPct val="30000"/>
              </a:spcBef>
              <a:defRPr kumimoji="1" sz="1200">
                <a:solidFill>
                  <a:schemeClr val="tx1"/>
                </a:solidFill>
                <a:latin typeface="Arial" pitchFamily="34" charset="0"/>
              </a:defRPr>
            </a:lvl3pPr>
            <a:lvl4pPr marL="1600200" indent="-228600" eaLnBrk="0" hangingPunct="0">
              <a:spcBef>
                <a:spcPct val="30000"/>
              </a:spcBef>
              <a:defRPr kumimoji="1" sz="1200">
                <a:solidFill>
                  <a:schemeClr val="tx1"/>
                </a:solidFill>
                <a:latin typeface="Arial" pitchFamily="34" charset="0"/>
              </a:defRPr>
            </a:lvl4pPr>
            <a:lvl5pPr marL="2057400" indent="-228600" eaLnBrk="0" hangingPunct="0">
              <a:spcBef>
                <a:spcPct val="30000"/>
              </a:spcBef>
              <a:defRPr kumimoji="1" sz="1200">
                <a:solidFill>
                  <a:schemeClr val="tx1"/>
                </a:solidFill>
                <a:latin typeface="Arial" pitchFamily="34" charset="0"/>
              </a:defRPr>
            </a:lvl5pPr>
            <a:lvl6pPr marL="2514600" indent="-228600" eaLnBrk="0" fontAlgn="base" hangingPunct="0">
              <a:spcBef>
                <a:spcPct val="30000"/>
              </a:spcBef>
              <a:spcAft>
                <a:spcPct val="0"/>
              </a:spcAft>
              <a:defRPr kumimoji="1" sz="1200">
                <a:solidFill>
                  <a:schemeClr val="tx1"/>
                </a:solidFill>
                <a:latin typeface="Arial" pitchFamily="34" charset="0"/>
              </a:defRPr>
            </a:lvl6pPr>
            <a:lvl7pPr marL="2971800" indent="-228600" eaLnBrk="0" fontAlgn="base" hangingPunct="0">
              <a:spcBef>
                <a:spcPct val="30000"/>
              </a:spcBef>
              <a:spcAft>
                <a:spcPct val="0"/>
              </a:spcAft>
              <a:defRPr kumimoji="1" sz="1200">
                <a:solidFill>
                  <a:schemeClr val="tx1"/>
                </a:solidFill>
                <a:latin typeface="Arial" pitchFamily="34" charset="0"/>
              </a:defRPr>
            </a:lvl7pPr>
            <a:lvl8pPr marL="3429000" indent="-228600" eaLnBrk="0" fontAlgn="base" hangingPunct="0">
              <a:spcBef>
                <a:spcPct val="30000"/>
              </a:spcBef>
              <a:spcAft>
                <a:spcPct val="0"/>
              </a:spcAft>
              <a:defRPr kumimoji="1" sz="1200">
                <a:solidFill>
                  <a:schemeClr val="tx1"/>
                </a:solidFill>
                <a:latin typeface="Arial" pitchFamily="34" charset="0"/>
              </a:defRPr>
            </a:lvl8pPr>
            <a:lvl9pPr marL="3886200" indent="-228600" eaLnBrk="0" fontAlgn="base" hangingPunct="0">
              <a:spcBef>
                <a:spcPct val="30000"/>
              </a:spcBef>
              <a:spcAft>
                <a:spcPct val="0"/>
              </a:spcAft>
              <a:defRPr kumimoji="1" sz="1200">
                <a:solidFill>
                  <a:schemeClr val="tx1"/>
                </a:solidFill>
                <a:latin typeface="Arial" pitchFamily="34" charset="0"/>
              </a:defRPr>
            </a:lvl9pPr>
          </a:lstStyle>
          <a:p>
            <a:pPr>
              <a:spcBef>
                <a:spcPct val="0"/>
              </a:spcBef>
              <a:defRPr/>
            </a:pPr>
            <a:fld id="{DB761BB3-3E04-41B0-AAC2-FE324C00D16B}" type="slidenum">
              <a:rPr kumimoji="0" lang="ru-RU" altLang="en-US" smtClean="0">
                <a:latin typeface="Times New Roman" pitchFamily="18" charset="0"/>
              </a:rPr>
              <a:pPr>
                <a:spcBef>
                  <a:spcPct val="0"/>
                </a:spcBef>
                <a:defRPr/>
              </a:pPr>
              <a:t>27</a:t>
            </a:fld>
            <a:endParaRPr kumimoji="0" lang="ru-RU" altLang="en-US" smtClean="0">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ru-RU" alt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055"/>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defRPr/>
            </a:pPr>
            <a:fld id="{83CBE58A-5632-42A8-9238-A2178B567724}" type="slidenum">
              <a:rPr lang="ru-RU" altLang="en-US" smtClean="0">
                <a:latin typeface="Times New Roman" pitchFamily="18" charset="0"/>
              </a:rPr>
              <a:pPr>
                <a:defRPr/>
              </a:pPr>
              <a:t>2</a:t>
            </a:fld>
            <a:endParaRPr lang="ru-RU" altLang="en-US" smtClean="0">
              <a:latin typeface="Times New Roman"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endParaRPr lang="ru-RU" altLang="en-US"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055"/>
          <p:cNvSpPr>
            <a:spLocks noGrp="1" noChangeArrowheads="1"/>
          </p:cNvSpPr>
          <p:nvPr>
            <p:ph type="sldNum" sz="quarter" idx="5"/>
          </p:nvPr>
        </p:nvSpPr>
        <p:spPr/>
        <p:txBody>
          <a:bodyPr/>
          <a:lstStyle>
            <a:lvl1pPr eaLnBrk="0" hangingPunct="0">
              <a:spcBef>
                <a:spcPct val="30000"/>
              </a:spcBef>
              <a:defRPr kumimoji="1" sz="1200">
                <a:solidFill>
                  <a:schemeClr val="tx1"/>
                </a:solidFill>
                <a:latin typeface="Arial" pitchFamily="34" charset="0"/>
              </a:defRPr>
            </a:lvl1pPr>
            <a:lvl2pPr marL="742950" indent="-285750" eaLnBrk="0" hangingPunct="0">
              <a:spcBef>
                <a:spcPct val="30000"/>
              </a:spcBef>
              <a:defRPr kumimoji="1" sz="1200">
                <a:solidFill>
                  <a:schemeClr val="tx1"/>
                </a:solidFill>
                <a:latin typeface="Arial" pitchFamily="34" charset="0"/>
              </a:defRPr>
            </a:lvl2pPr>
            <a:lvl3pPr marL="1143000" indent="-228600" eaLnBrk="0" hangingPunct="0">
              <a:spcBef>
                <a:spcPct val="30000"/>
              </a:spcBef>
              <a:defRPr kumimoji="1" sz="1200">
                <a:solidFill>
                  <a:schemeClr val="tx1"/>
                </a:solidFill>
                <a:latin typeface="Arial" pitchFamily="34" charset="0"/>
              </a:defRPr>
            </a:lvl3pPr>
            <a:lvl4pPr marL="1600200" indent="-228600" eaLnBrk="0" hangingPunct="0">
              <a:spcBef>
                <a:spcPct val="30000"/>
              </a:spcBef>
              <a:defRPr kumimoji="1" sz="1200">
                <a:solidFill>
                  <a:schemeClr val="tx1"/>
                </a:solidFill>
                <a:latin typeface="Arial" pitchFamily="34" charset="0"/>
              </a:defRPr>
            </a:lvl4pPr>
            <a:lvl5pPr marL="2057400" indent="-228600" eaLnBrk="0" hangingPunct="0">
              <a:spcBef>
                <a:spcPct val="30000"/>
              </a:spcBef>
              <a:defRPr kumimoji="1" sz="1200">
                <a:solidFill>
                  <a:schemeClr val="tx1"/>
                </a:solidFill>
                <a:latin typeface="Arial" pitchFamily="34" charset="0"/>
              </a:defRPr>
            </a:lvl5pPr>
            <a:lvl6pPr marL="2514600" indent="-228600" eaLnBrk="0" fontAlgn="base" hangingPunct="0">
              <a:spcBef>
                <a:spcPct val="30000"/>
              </a:spcBef>
              <a:spcAft>
                <a:spcPct val="0"/>
              </a:spcAft>
              <a:defRPr kumimoji="1" sz="1200">
                <a:solidFill>
                  <a:schemeClr val="tx1"/>
                </a:solidFill>
                <a:latin typeface="Arial" pitchFamily="34" charset="0"/>
              </a:defRPr>
            </a:lvl6pPr>
            <a:lvl7pPr marL="2971800" indent="-228600" eaLnBrk="0" fontAlgn="base" hangingPunct="0">
              <a:spcBef>
                <a:spcPct val="30000"/>
              </a:spcBef>
              <a:spcAft>
                <a:spcPct val="0"/>
              </a:spcAft>
              <a:defRPr kumimoji="1" sz="1200">
                <a:solidFill>
                  <a:schemeClr val="tx1"/>
                </a:solidFill>
                <a:latin typeface="Arial" pitchFamily="34" charset="0"/>
              </a:defRPr>
            </a:lvl7pPr>
            <a:lvl8pPr marL="3429000" indent="-228600" eaLnBrk="0" fontAlgn="base" hangingPunct="0">
              <a:spcBef>
                <a:spcPct val="30000"/>
              </a:spcBef>
              <a:spcAft>
                <a:spcPct val="0"/>
              </a:spcAft>
              <a:defRPr kumimoji="1" sz="1200">
                <a:solidFill>
                  <a:schemeClr val="tx1"/>
                </a:solidFill>
                <a:latin typeface="Arial" pitchFamily="34" charset="0"/>
              </a:defRPr>
            </a:lvl8pPr>
            <a:lvl9pPr marL="3886200" indent="-228600" eaLnBrk="0" fontAlgn="base" hangingPunct="0">
              <a:spcBef>
                <a:spcPct val="30000"/>
              </a:spcBef>
              <a:spcAft>
                <a:spcPct val="0"/>
              </a:spcAft>
              <a:defRPr kumimoji="1" sz="1200">
                <a:solidFill>
                  <a:schemeClr val="tx1"/>
                </a:solidFill>
                <a:latin typeface="Arial" pitchFamily="34" charset="0"/>
              </a:defRPr>
            </a:lvl9pPr>
          </a:lstStyle>
          <a:p>
            <a:pPr>
              <a:spcBef>
                <a:spcPct val="0"/>
              </a:spcBef>
              <a:defRPr/>
            </a:pPr>
            <a:fld id="{021D821D-E968-407E-AF9D-E442189D2D01}" type="slidenum">
              <a:rPr kumimoji="0" lang="ru-RU" altLang="en-US" smtClean="0">
                <a:latin typeface="Times New Roman" pitchFamily="18" charset="0"/>
              </a:rPr>
              <a:pPr>
                <a:spcBef>
                  <a:spcPct val="0"/>
                </a:spcBef>
                <a:defRPr/>
              </a:pPr>
              <a:t>28</a:t>
            </a:fld>
            <a:endParaRPr kumimoji="0" lang="ru-RU" altLang="en-US" smtClean="0">
              <a:latin typeface="Times New Roman" pitchFamily="18"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p:spPr>
        <p:txBody>
          <a:bodyPr/>
          <a:lstStyle/>
          <a:p>
            <a:pPr eaLnBrk="1" hangingPunct="1"/>
            <a:endParaRPr lang="ru-RU" altLang="en-US"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055"/>
          <p:cNvSpPr>
            <a:spLocks noGrp="1" noChangeArrowheads="1"/>
          </p:cNvSpPr>
          <p:nvPr>
            <p:ph type="sldNum" sz="quarter" idx="5"/>
          </p:nvPr>
        </p:nvSpPr>
        <p:spPr/>
        <p:txBody>
          <a:bodyPr/>
          <a:lstStyle>
            <a:lvl1pPr eaLnBrk="0" hangingPunct="0">
              <a:spcBef>
                <a:spcPct val="30000"/>
              </a:spcBef>
              <a:defRPr kumimoji="1" sz="1200">
                <a:solidFill>
                  <a:schemeClr val="tx1"/>
                </a:solidFill>
                <a:latin typeface="Arial" pitchFamily="34" charset="0"/>
              </a:defRPr>
            </a:lvl1pPr>
            <a:lvl2pPr marL="742950" indent="-285750" eaLnBrk="0" hangingPunct="0">
              <a:spcBef>
                <a:spcPct val="30000"/>
              </a:spcBef>
              <a:defRPr kumimoji="1" sz="1200">
                <a:solidFill>
                  <a:schemeClr val="tx1"/>
                </a:solidFill>
                <a:latin typeface="Arial" pitchFamily="34" charset="0"/>
              </a:defRPr>
            </a:lvl2pPr>
            <a:lvl3pPr marL="1143000" indent="-228600" eaLnBrk="0" hangingPunct="0">
              <a:spcBef>
                <a:spcPct val="30000"/>
              </a:spcBef>
              <a:defRPr kumimoji="1" sz="1200">
                <a:solidFill>
                  <a:schemeClr val="tx1"/>
                </a:solidFill>
                <a:latin typeface="Arial" pitchFamily="34" charset="0"/>
              </a:defRPr>
            </a:lvl3pPr>
            <a:lvl4pPr marL="1600200" indent="-228600" eaLnBrk="0" hangingPunct="0">
              <a:spcBef>
                <a:spcPct val="30000"/>
              </a:spcBef>
              <a:defRPr kumimoji="1" sz="1200">
                <a:solidFill>
                  <a:schemeClr val="tx1"/>
                </a:solidFill>
                <a:latin typeface="Arial" pitchFamily="34" charset="0"/>
              </a:defRPr>
            </a:lvl4pPr>
            <a:lvl5pPr marL="2057400" indent="-228600" eaLnBrk="0" hangingPunct="0">
              <a:spcBef>
                <a:spcPct val="30000"/>
              </a:spcBef>
              <a:defRPr kumimoji="1" sz="1200">
                <a:solidFill>
                  <a:schemeClr val="tx1"/>
                </a:solidFill>
                <a:latin typeface="Arial" pitchFamily="34" charset="0"/>
              </a:defRPr>
            </a:lvl5pPr>
            <a:lvl6pPr marL="2514600" indent="-228600" eaLnBrk="0" fontAlgn="base" hangingPunct="0">
              <a:spcBef>
                <a:spcPct val="30000"/>
              </a:spcBef>
              <a:spcAft>
                <a:spcPct val="0"/>
              </a:spcAft>
              <a:defRPr kumimoji="1" sz="1200">
                <a:solidFill>
                  <a:schemeClr val="tx1"/>
                </a:solidFill>
                <a:latin typeface="Arial" pitchFamily="34" charset="0"/>
              </a:defRPr>
            </a:lvl6pPr>
            <a:lvl7pPr marL="2971800" indent="-228600" eaLnBrk="0" fontAlgn="base" hangingPunct="0">
              <a:spcBef>
                <a:spcPct val="30000"/>
              </a:spcBef>
              <a:spcAft>
                <a:spcPct val="0"/>
              </a:spcAft>
              <a:defRPr kumimoji="1" sz="1200">
                <a:solidFill>
                  <a:schemeClr val="tx1"/>
                </a:solidFill>
                <a:latin typeface="Arial" pitchFamily="34" charset="0"/>
              </a:defRPr>
            </a:lvl7pPr>
            <a:lvl8pPr marL="3429000" indent="-228600" eaLnBrk="0" fontAlgn="base" hangingPunct="0">
              <a:spcBef>
                <a:spcPct val="30000"/>
              </a:spcBef>
              <a:spcAft>
                <a:spcPct val="0"/>
              </a:spcAft>
              <a:defRPr kumimoji="1" sz="1200">
                <a:solidFill>
                  <a:schemeClr val="tx1"/>
                </a:solidFill>
                <a:latin typeface="Arial" pitchFamily="34" charset="0"/>
              </a:defRPr>
            </a:lvl8pPr>
            <a:lvl9pPr marL="3886200" indent="-228600" eaLnBrk="0" fontAlgn="base" hangingPunct="0">
              <a:spcBef>
                <a:spcPct val="30000"/>
              </a:spcBef>
              <a:spcAft>
                <a:spcPct val="0"/>
              </a:spcAft>
              <a:defRPr kumimoji="1" sz="1200">
                <a:solidFill>
                  <a:schemeClr val="tx1"/>
                </a:solidFill>
                <a:latin typeface="Arial" pitchFamily="34" charset="0"/>
              </a:defRPr>
            </a:lvl9pPr>
          </a:lstStyle>
          <a:p>
            <a:pPr>
              <a:spcBef>
                <a:spcPct val="0"/>
              </a:spcBef>
              <a:defRPr/>
            </a:pPr>
            <a:fld id="{DB761BB3-3E04-41B0-AAC2-FE324C00D16B}" type="slidenum">
              <a:rPr kumimoji="0" lang="ru-RU" altLang="en-US" smtClean="0">
                <a:latin typeface="Times New Roman" pitchFamily="18" charset="0"/>
              </a:rPr>
              <a:pPr>
                <a:spcBef>
                  <a:spcPct val="0"/>
                </a:spcBef>
                <a:defRPr/>
              </a:pPr>
              <a:t>29</a:t>
            </a:fld>
            <a:endParaRPr kumimoji="0" lang="ru-RU" altLang="en-US" smtClean="0">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ru-RU" altLang="en-US"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055"/>
          <p:cNvSpPr>
            <a:spLocks noGrp="1" noChangeArrowheads="1"/>
          </p:cNvSpPr>
          <p:nvPr>
            <p:ph type="sldNum" sz="quarter" idx="5"/>
          </p:nvPr>
        </p:nvSpPr>
        <p:spPr/>
        <p:txBody>
          <a:bodyPr/>
          <a:lstStyle>
            <a:lvl1pPr eaLnBrk="0" hangingPunct="0">
              <a:spcBef>
                <a:spcPct val="30000"/>
              </a:spcBef>
              <a:defRPr kumimoji="1" sz="1200">
                <a:solidFill>
                  <a:schemeClr val="tx1"/>
                </a:solidFill>
                <a:latin typeface="Arial" pitchFamily="34" charset="0"/>
              </a:defRPr>
            </a:lvl1pPr>
            <a:lvl2pPr marL="742950" indent="-285750" eaLnBrk="0" hangingPunct="0">
              <a:spcBef>
                <a:spcPct val="30000"/>
              </a:spcBef>
              <a:defRPr kumimoji="1" sz="1200">
                <a:solidFill>
                  <a:schemeClr val="tx1"/>
                </a:solidFill>
                <a:latin typeface="Arial" pitchFamily="34" charset="0"/>
              </a:defRPr>
            </a:lvl2pPr>
            <a:lvl3pPr marL="1143000" indent="-228600" eaLnBrk="0" hangingPunct="0">
              <a:spcBef>
                <a:spcPct val="30000"/>
              </a:spcBef>
              <a:defRPr kumimoji="1" sz="1200">
                <a:solidFill>
                  <a:schemeClr val="tx1"/>
                </a:solidFill>
                <a:latin typeface="Arial" pitchFamily="34" charset="0"/>
              </a:defRPr>
            </a:lvl3pPr>
            <a:lvl4pPr marL="1600200" indent="-228600" eaLnBrk="0" hangingPunct="0">
              <a:spcBef>
                <a:spcPct val="30000"/>
              </a:spcBef>
              <a:defRPr kumimoji="1" sz="1200">
                <a:solidFill>
                  <a:schemeClr val="tx1"/>
                </a:solidFill>
                <a:latin typeface="Arial" pitchFamily="34" charset="0"/>
              </a:defRPr>
            </a:lvl4pPr>
            <a:lvl5pPr marL="2057400" indent="-228600" eaLnBrk="0" hangingPunct="0">
              <a:spcBef>
                <a:spcPct val="30000"/>
              </a:spcBef>
              <a:defRPr kumimoji="1" sz="1200">
                <a:solidFill>
                  <a:schemeClr val="tx1"/>
                </a:solidFill>
                <a:latin typeface="Arial" pitchFamily="34" charset="0"/>
              </a:defRPr>
            </a:lvl5pPr>
            <a:lvl6pPr marL="2514600" indent="-228600" eaLnBrk="0" fontAlgn="base" hangingPunct="0">
              <a:spcBef>
                <a:spcPct val="30000"/>
              </a:spcBef>
              <a:spcAft>
                <a:spcPct val="0"/>
              </a:spcAft>
              <a:defRPr kumimoji="1" sz="1200">
                <a:solidFill>
                  <a:schemeClr val="tx1"/>
                </a:solidFill>
                <a:latin typeface="Arial" pitchFamily="34" charset="0"/>
              </a:defRPr>
            </a:lvl6pPr>
            <a:lvl7pPr marL="2971800" indent="-228600" eaLnBrk="0" fontAlgn="base" hangingPunct="0">
              <a:spcBef>
                <a:spcPct val="30000"/>
              </a:spcBef>
              <a:spcAft>
                <a:spcPct val="0"/>
              </a:spcAft>
              <a:defRPr kumimoji="1" sz="1200">
                <a:solidFill>
                  <a:schemeClr val="tx1"/>
                </a:solidFill>
                <a:latin typeface="Arial" pitchFamily="34" charset="0"/>
              </a:defRPr>
            </a:lvl7pPr>
            <a:lvl8pPr marL="3429000" indent="-228600" eaLnBrk="0" fontAlgn="base" hangingPunct="0">
              <a:spcBef>
                <a:spcPct val="30000"/>
              </a:spcBef>
              <a:spcAft>
                <a:spcPct val="0"/>
              </a:spcAft>
              <a:defRPr kumimoji="1" sz="1200">
                <a:solidFill>
                  <a:schemeClr val="tx1"/>
                </a:solidFill>
                <a:latin typeface="Arial" pitchFamily="34" charset="0"/>
              </a:defRPr>
            </a:lvl8pPr>
            <a:lvl9pPr marL="3886200" indent="-228600" eaLnBrk="0" fontAlgn="base" hangingPunct="0">
              <a:spcBef>
                <a:spcPct val="30000"/>
              </a:spcBef>
              <a:spcAft>
                <a:spcPct val="0"/>
              </a:spcAft>
              <a:defRPr kumimoji="1" sz="1200">
                <a:solidFill>
                  <a:schemeClr val="tx1"/>
                </a:solidFill>
                <a:latin typeface="Arial" pitchFamily="34" charset="0"/>
              </a:defRPr>
            </a:lvl9pPr>
          </a:lstStyle>
          <a:p>
            <a:pPr>
              <a:spcBef>
                <a:spcPct val="0"/>
              </a:spcBef>
              <a:defRPr/>
            </a:pPr>
            <a:fld id="{DB761BB3-3E04-41B0-AAC2-FE324C00D16B}" type="slidenum">
              <a:rPr kumimoji="0" lang="ru-RU" altLang="en-US" smtClean="0">
                <a:latin typeface="Times New Roman" pitchFamily="18" charset="0"/>
              </a:rPr>
              <a:pPr>
                <a:spcBef>
                  <a:spcPct val="0"/>
                </a:spcBef>
                <a:defRPr/>
              </a:pPr>
              <a:t>30</a:t>
            </a:fld>
            <a:endParaRPr kumimoji="0" lang="ru-RU" altLang="en-US" smtClean="0">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ru-RU" altLang="en-US"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055"/>
          <p:cNvSpPr>
            <a:spLocks noGrp="1" noChangeArrowheads="1"/>
          </p:cNvSpPr>
          <p:nvPr>
            <p:ph type="sldNum" sz="quarter" idx="5"/>
          </p:nvPr>
        </p:nvSpPr>
        <p:spPr/>
        <p:txBody>
          <a:bodyPr/>
          <a:lstStyle>
            <a:lvl1pPr eaLnBrk="0" hangingPunct="0">
              <a:spcBef>
                <a:spcPct val="30000"/>
              </a:spcBef>
              <a:defRPr kumimoji="1" sz="1200">
                <a:solidFill>
                  <a:schemeClr val="tx1"/>
                </a:solidFill>
                <a:latin typeface="Arial" pitchFamily="34" charset="0"/>
              </a:defRPr>
            </a:lvl1pPr>
            <a:lvl2pPr marL="742950" indent="-285750" eaLnBrk="0" hangingPunct="0">
              <a:spcBef>
                <a:spcPct val="30000"/>
              </a:spcBef>
              <a:defRPr kumimoji="1" sz="1200">
                <a:solidFill>
                  <a:schemeClr val="tx1"/>
                </a:solidFill>
                <a:latin typeface="Arial" pitchFamily="34" charset="0"/>
              </a:defRPr>
            </a:lvl2pPr>
            <a:lvl3pPr marL="1143000" indent="-228600" eaLnBrk="0" hangingPunct="0">
              <a:spcBef>
                <a:spcPct val="30000"/>
              </a:spcBef>
              <a:defRPr kumimoji="1" sz="1200">
                <a:solidFill>
                  <a:schemeClr val="tx1"/>
                </a:solidFill>
                <a:latin typeface="Arial" pitchFamily="34" charset="0"/>
              </a:defRPr>
            </a:lvl3pPr>
            <a:lvl4pPr marL="1600200" indent="-228600" eaLnBrk="0" hangingPunct="0">
              <a:spcBef>
                <a:spcPct val="30000"/>
              </a:spcBef>
              <a:defRPr kumimoji="1" sz="1200">
                <a:solidFill>
                  <a:schemeClr val="tx1"/>
                </a:solidFill>
                <a:latin typeface="Arial" pitchFamily="34" charset="0"/>
              </a:defRPr>
            </a:lvl4pPr>
            <a:lvl5pPr marL="2057400" indent="-228600" eaLnBrk="0" hangingPunct="0">
              <a:spcBef>
                <a:spcPct val="30000"/>
              </a:spcBef>
              <a:defRPr kumimoji="1" sz="1200">
                <a:solidFill>
                  <a:schemeClr val="tx1"/>
                </a:solidFill>
                <a:latin typeface="Arial" pitchFamily="34" charset="0"/>
              </a:defRPr>
            </a:lvl5pPr>
            <a:lvl6pPr marL="2514600" indent="-228600" eaLnBrk="0" fontAlgn="base" hangingPunct="0">
              <a:spcBef>
                <a:spcPct val="30000"/>
              </a:spcBef>
              <a:spcAft>
                <a:spcPct val="0"/>
              </a:spcAft>
              <a:defRPr kumimoji="1" sz="1200">
                <a:solidFill>
                  <a:schemeClr val="tx1"/>
                </a:solidFill>
                <a:latin typeface="Arial" pitchFamily="34" charset="0"/>
              </a:defRPr>
            </a:lvl6pPr>
            <a:lvl7pPr marL="2971800" indent="-228600" eaLnBrk="0" fontAlgn="base" hangingPunct="0">
              <a:spcBef>
                <a:spcPct val="30000"/>
              </a:spcBef>
              <a:spcAft>
                <a:spcPct val="0"/>
              </a:spcAft>
              <a:defRPr kumimoji="1" sz="1200">
                <a:solidFill>
                  <a:schemeClr val="tx1"/>
                </a:solidFill>
                <a:latin typeface="Arial" pitchFamily="34" charset="0"/>
              </a:defRPr>
            </a:lvl7pPr>
            <a:lvl8pPr marL="3429000" indent="-228600" eaLnBrk="0" fontAlgn="base" hangingPunct="0">
              <a:spcBef>
                <a:spcPct val="30000"/>
              </a:spcBef>
              <a:spcAft>
                <a:spcPct val="0"/>
              </a:spcAft>
              <a:defRPr kumimoji="1" sz="1200">
                <a:solidFill>
                  <a:schemeClr val="tx1"/>
                </a:solidFill>
                <a:latin typeface="Arial" pitchFamily="34" charset="0"/>
              </a:defRPr>
            </a:lvl8pPr>
            <a:lvl9pPr marL="3886200" indent="-228600" eaLnBrk="0" fontAlgn="base" hangingPunct="0">
              <a:spcBef>
                <a:spcPct val="30000"/>
              </a:spcBef>
              <a:spcAft>
                <a:spcPct val="0"/>
              </a:spcAft>
              <a:defRPr kumimoji="1" sz="1200">
                <a:solidFill>
                  <a:schemeClr val="tx1"/>
                </a:solidFill>
                <a:latin typeface="Arial" pitchFamily="34" charset="0"/>
              </a:defRPr>
            </a:lvl9pPr>
          </a:lstStyle>
          <a:p>
            <a:pPr>
              <a:spcBef>
                <a:spcPct val="0"/>
              </a:spcBef>
              <a:defRPr/>
            </a:pPr>
            <a:fld id="{DB761BB3-3E04-41B0-AAC2-FE324C00D16B}" type="slidenum">
              <a:rPr kumimoji="0" lang="ru-RU" altLang="en-US" smtClean="0">
                <a:latin typeface="Times New Roman" pitchFamily="18" charset="0"/>
              </a:rPr>
              <a:pPr>
                <a:spcBef>
                  <a:spcPct val="0"/>
                </a:spcBef>
                <a:defRPr/>
              </a:pPr>
              <a:t>31</a:t>
            </a:fld>
            <a:endParaRPr kumimoji="0" lang="ru-RU" altLang="en-US" smtClean="0">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ru-RU" altLang="en-US"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055"/>
          <p:cNvSpPr>
            <a:spLocks noGrp="1" noChangeArrowheads="1"/>
          </p:cNvSpPr>
          <p:nvPr>
            <p:ph type="sldNum" sz="quarter" idx="5"/>
          </p:nvPr>
        </p:nvSpPr>
        <p:spPr/>
        <p:txBody>
          <a:bodyPr/>
          <a:lstStyle>
            <a:lvl1pPr eaLnBrk="0" hangingPunct="0">
              <a:spcBef>
                <a:spcPct val="30000"/>
              </a:spcBef>
              <a:defRPr kumimoji="1" sz="1200">
                <a:solidFill>
                  <a:schemeClr val="tx1"/>
                </a:solidFill>
                <a:latin typeface="Arial" pitchFamily="34" charset="0"/>
              </a:defRPr>
            </a:lvl1pPr>
            <a:lvl2pPr marL="742950" indent="-285750" eaLnBrk="0" hangingPunct="0">
              <a:spcBef>
                <a:spcPct val="30000"/>
              </a:spcBef>
              <a:defRPr kumimoji="1" sz="1200">
                <a:solidFill>
                  <a:schemeClr val="tx1"/>
                </a:solidFill>
                <a:latin typeface="Arial" pitchFamily="34" charset="0"/>
              </a:defRPr>
            </a:lvl2pPr>
            <a:lvl3pPr marL="1143000" indent="-228600" eaLnBrk="0" hangingPunct="0">
              <a:spcBef>
                <a:spcPct val="30000"/>
              </a:spcBef>
              <a:defRPr kumimoji="1" sz="1200">
                <a:solidFill>
                  <a:schemeClr val="tx1"/>
                </a:solidFill>
                <a:latin typeface="Arial" pitchFamily="34" charset="0"/>
              </a:defRPr>
            </a:lvl3pPr>
            <a:lvl4pPr marL="1600200" indent="-228600" eaLnBrk="0" hangingPunct="0">
              <a:spcBef>
                <a:spcPct val="30000"/>
              </a:spcBef>
              <a:defRPr kumimoji="1" sz="1200">
                <a:solidFill>
                  <a:schemeClr val="tx1"/>
                </a:solidFill>
                <a:latin typeface="Arial" pitchFamily="34" charset="0"/>
              </a:defRPr>
            </a:lvl4pPr>
            <a:lvl5pPr marL="2057400" indent="-228600" eaLnBrk="0" hangingPunct="0">
              <a:spcBef>
                <a:spcPct val="30000"/>
              </a:spcBef>
              <a:defRPr kumimoji="1" sz="1200">
                <a:solidFill>
                  <a:schemeClr val="tx1"/>
                </a:solidFill>
                <a:latin typeface="Arial" pitchFamily="34" charset="0"/>
              </a:defRPr>
            </a:lvl5pPr>
            <a:lvl6pPr marL="2514600" indent="-228600" eaLnBrk="0" fontAlgn="base" hangingPunct="0">
              <a:spcBef>
                <a:spcPct val="30000"/>
              </a:spcBef>
              <a:spcAft>
                <a:spcPct val="0"/>
              </a:spcAft>
              <a:defRPr kumimoji="1" sz="1200">
                <a:solidFill>
                  <a:schemeClr val="tx1"/>
                </a:solidFill>
                <a:latin typeface="Arial" pitchFamily="34" charset="0"/>
              </a:defRPr>
            </a:lvl6pPr>
            <a:lvl7pPr marL="2971800" indent="-228600" eaLnBrk="0" fontAlgn="base" hangingPunct="0">
              <a:spcBef>
                <a:spcPct val="30000"/>
              </a:spcBef>
              <a:spcAft>
                <a:spcPct val="0"/>
              </a:spcAft>
              <a:defRPr kumimoji="1" sz="1200">
                <a:solidFill>
                  <a:schemeClr val="tx1"/>
                </a:solidFill>
                <a:latin typeface="Arial" pitchFamily="34" charset="0"/>
              </a:defRPr>
            </a:lvl7pPr>
            <a:lvl8pPr marL="3429000" indent="-228600" eaLnBrk="0" fontAlgn="base" hangingPunct="0">
              <a:spcBef>
                <a:spcPct val="30000"/>
              </a:spcBef>
              <a:spcAft>
                <a:spcPct val="0"/>
              </a:spcAft>
              <a:defRPr kumimoji="1" sz="1200">
                <a:solidFill>
                  <a:schemeClr val="tx1"/>
                </a:solidFill>
                <a:latin typeface="Arial" pitchFamily="34" charset="0"/>
              </a:defRPr>
            </a:lvl8pPr>
            <a:lvl9pPr marL="3886200" indent="-228600" eaLnBrk="0" fontAlgn="base" hangingPunct="0">
              <a:spcBef>
                <a:spcPct val="30000"/>
              </a:spcBef>
              <a:spcAft>
                <a:spcPct val="0"/>
              </a:spcAft>
              <a:defRPr kumimoji="1" sz="1200">
                <a:solidFill>
                  <a:schemeClr val="tx1"/>
                </a:solidFill>
                <a:latin typeface="Arial" pitchFamily="34" charset="0"/>
              </a:defRPr>
            </a:lvl9pPr>
          </a:lstStyle>
          <a:p>
            <a:pPr>
              <a:spcBef>
                <a:spcPct val="0"/>
              </a:spcBef>
              <a:defRPr/>
            </a:pPr>
            <a:fld id="{DB761BB3-3E04-41B0-AAC2-FE324C00D16B}" type="slidenum">
              <a:rPr kumimoji="0" lang="ru-RU" altLang="en-US" smtClean="0">
                <a:latin typeface="Times New Roman" pitchFamily="18" charset="0"/>
              </a:rPr>
              <a:pPr>
                <a:spcBef>
                  <a:spcPct val="0"/>
                </a:spcBef>
                <a:defRPr/>
              </a:pPr>
              <a:t>32</a:t>
            </a:fld>
            <a:endParaRPr kumimoji="0" lang="ru-RU" altLang="en-US" smtClean="0">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ru-RU" altLang="en-US"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055"/>
          <p:cNvSpPr>
            <a:spLocks noGrp="1" noChangeArrowheads="1"/>
          </p:cNvSpPr>
          <p:nvPr>
            <p:ph type="sldNum" sz="quarter" idx="5"/>
          </p:nvPr>
        </p:nvSpPr>
        <p:spPr/>
        <p:txBody>
          <a:bodyPr/>
          <a:lstStyle>
            <a:lvl1pPr eaLnBrk="0" hangingPunct="0">
              <a:spcBef>
                <a:spcPct val="30000"/>
              </a:spcBef>
              <a:defRPr kumimoji="1" sz="1200">
                <a:solidFill>
                  <a:schemeClr val="tx1"/>
                </a:solidFill>
                <a:latin typeface="Arial" pitchFamily="34" charset="0"/>
              </a:defRPr>
            </a:lvl1pPr>
            <a:lvl2pPr marL="742950" indent="-285750" eaLnBrk="0" hangingPunct="0">
              <a:spcBef>
                <a:spcPct val="30000"/>
              </a:spcBef>
              <a:defRPr kumimoji="1" sz="1200">
                <a:solidFill>
                  <a:schemeClr val="tx1"/>
                </a:solidFill>
                <a:latin typeface="Arial" pitchFamily="34" charset="0"/>
              </a:defRPr>
            </a:lvl2pPr>
            <a:lvl3pPr marL="1143000" indent="-228600" eaLnBrk="0" hangingPunct="0">
              <a:spcBef>
                <a:spcPct val="30000"/>
              </a:spcBef>
              <a:defRPr kumimoji="1" sz="1200">
                <a:solidFill>
                  <a:schemeClr val="tx1"/>
                </a:solidFill>
                <a:latin typeface="Arial" pitchFamily="34" charset="0"/>
              </a:defRPr>
            </a:lvl3pPr>
            <a:lvl4pPr marL="1600200" indent="-228600" eaLnBrk="0" hangingPunct="0">
              <a:spcBef>
                <a:spcPct val="30000"/>
              </a:spcBef>
              <a:defRPr kumimoji="1" sz="1200">
                <a:solidFill>
                  <a:schemeClr val="tx1"/>
                </a:solidFill>
                <a:latin typeface="Arial" pitchFamily="34" charset="0"/>
              </a:defRPr>
            </a:lvl4pPr>
            <a:lvl5pPr marL="2057400" indent="-228600" eaLnBrk="0" hangingPunct="0">
              <a:spcBef>
                <a:spcPct val="30000"/>
              </a:spcBef>
              <a:defRPr kumimoji="1" sz="1200">
                <a:solidFill>
                  <a:schemeClr val="tx1"/>
                </a:solidFill>
                <a:latin typeface="Arial" pitchFamily="34" charset="0"/>
              </a:defRPr>
            </a:lvl5pPr>
            <a:lvl6pPr marL="2514600" indent="-228600" eaLnBrk="0" fontAlgn="base" hangingPunct="0">
              <a:spcBef>
                <a:spcPct val="30000"/>
              </a:spcBef>
              <a:spcAft>
                <a:spcPct val="0"/>
              </a:spcAft>
              <a:defRPr kumimoji="1" sz="1200">
                <a:solidFill>
                  <a:schemeClr val="tx1"/>
                </a:solidFill>
                <a:latin typeface="Arial" pitchFamily="34" charset="0"/>
              </a:defRPr>
            </a:lvl6pPr>
            <a:lvl7pPr marL="2971800" indent="-228600" eaLnBrk="0" fontAlgn="base" hangingPunct="0">
              <a:spcBef>
                <a:spcPct val="30000"/>
              </a:spcBef>
              <a:spcAft>
                <a:spcPct val="0"/>
              </a:spcAft>
              <a:defRPr kumimoji="1" sz="1200">
                <a:solidFill>
                  <a:schemeClr val="tx1"/>
                </a:solidFill>
                <a:latin typeface="Arial" pitchFamily="34" charset="0"/>
              </a:defRPr>
            </a:lvl7pPr>
            <a:lvl8pPr marL="3429000" indent="-228600" eaLnBrk="0" fontAlgn="base" hangingPunct="0">
              <a:spcBef>
                <a:spcPct val="30000"/>
              </a:spcBef>
              <a:spcAft>
                <a:spcPct val="0"/>
              </a:spcAft>
              <a:defRPr kumimoji="1" sz="1200">
                <a:solidFill>
                  <a:schemeClr val="tx1"/>
                </a:solidFill>
                <a:latin typeface="Arial" pitchFamily="34" charset="0"/>
              </a:defRPr>
            </a:lvl8pPr>
            <a:lvl9pPr marL="3886200" indent="-228600" eaLnBrk="0" fontAlgn="base" hangingPunct="0">
              <a:spcBef>
                <a:spcPct val="30000"/>
              </a:spcBef>
              <a:spcAft>
                <a:spcPct val="0"/>
              </a:spcAft>
              <a:defRPr kumimoji="1" sz="1200">
                <a:solidFill>
                  <a:schemeClr val="tx1"/>
                </a:solidFill>
                <a:latin typeface="Arial" pitchFamily="34" charset="0"/>
              </a:defRPr>
            </a:lvl9pPr>
          </a:lstStyle>
          <a:p>
            <a:pPr>
              <a:spcBef>
                <a:spcPct val="0"/>
              </a:spcBef>
              <a:defRPr/>
            </a:pPr>
            <a:fld id="{DB761BB3-3E04-41B0-AAC2-FE324C00D16B}" type="slidenum">
              <a:rPr kumimoji="0" lang="ru-RU" altLang="en-US" smtClean="0">
                <a:latin typeface="Times New Roman" pitchFamily="18" charset="0"/>
              </a:rPr>
              <a:pPr>
                <a:spcBef>
                  <a:spcPct val="0"/>
                </a:spcBef>
                <a:defRPr/>
              </a:pPr>
              <a:t>33</a:t>
            </a:fld>
            <a:endParaRPr kumimoji="0" lang="ru-RU" altLang="en-US" smtClean="0">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ru-RU" altLang="en-US"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055"/>
          <p:cNvSpPr>
            <a:spLocks noGrp="1" noChangeArrowheads="1"/>
          </p:cNvSpPr>
          <p:nvPr>
            <p:ph type="sldNum" sz="quarter" idx="5"/>
          </p:nvPr>
        </p:nvSpPr>
        <p:spPr/>
        <p:txBody>
          <a:bodyPr/>
          <a:lstStyle>
            <a:lvl1pPr eaLnBrk="0" hangingPunct="0">
              <a:spcBef>
                <a:spcPct val="30000"/>
              </a:spcBef>
              <a:defRPr kumimoji="1" sz="1200">
                <a:solidFill>
                  <a:schemeClr val="tx1"/>
                </a:solidFill>
                <a:latin typeface="Arial" pitchFamily="34" charset="0"/>
              </a:defRPr>
            </a:lvl1pPr>
            <a:lvl2pPr marL="742950" indent="-285750" eaLnBrk="0" hangingPunct="0">
              <a:spcBef>
                <a:spcPct val="30000"/>
              </a:spcBef>
              <a:defRPr kumimoji="1" sz="1200">
                <a:solidFill>
                  <a:schemeClr val="tx1"/>
                </a:solidFill>
                <a:latin typeface="Arial" pitchFamily="34" charset="0"/>
              </a:defRPr>
            </a:lvl2pPr>
            <a:lvl3pPr marL="1143000" indent="-228600" eaLnBrk="0" hangingPunct="0">
              <a:spcBef>
                <a:spcPct val="30000"/>
              </a:spcBef>
              <a:defRPr kumimoji="1" sz="1200">
                <a:solidFill>
                  <a:schemeClr val="tx1"/>
                </a:solidFill>
                <a:latin typeface="Arial" pitchFamily="34" charset="0"/>
              </a:defRPr>
            </a:lvl3pPr>
            <a:lvl4pPr marL="1600200" indent="-228600" eaLnBrk="0" hangingPunct="0">
              <a:spcBef>
                <a:spcPct val="30000"/>
              </a:spcBef>
              <a:defRPr kumimoji="1" sz="1200">
                <a:solidFill>
                  <a:schemeClr val="tx1"/>
                </a:solidFill>
                <a:latin typeface="Arial" pitchFamily="34" charset="0"/>
              </a:defRPr>
            </a:lvl4pPr>
            <a:lvl5pPr marL="2057400" indent="-228600" eaLnBrk="0" hangingPunct="0">
              <a:spcBef>
                <a:spcPct val="30000"/>
              </a:spcBef>
              <a:defRPr kumimoji="1" sz="1200">
                <a:solidFill>
                  <a:schemeClr val="tx1"/>
                </a:solidFill>
                <a:latin typeface="Arial" pitchFamily="34" charset="0"/>
              </a:defRPr>
            </a:lvl5pPr>
            <a:lvl6pPr marL="2514600" indent="-228600" eaLnBrk="0" fontAlgn="base" hangingPunct="0">
              <a:spcBef>
                <a:spcPct val="30000"/>
              </a:spcBef>
              <a:spcAft>
                <a:spcPct val="0"/>
              </a:spcAft>
              <a:defRPr kumimoji="1" sz="1200">
                <a:solidFill>
                  <a:schemeClr val="tx1"/>
                </a:solidFill>
                <a:latin typeface="Arial" pitchFamily="34" charset="0"/>
              </a:defRPr>
            </a:lvl6pPr>
            <a:lvl7pPr marL="2971800" indent="-228600" eaLnBrk="0" fontAlgn="base" hangingPunct="0">
              <a:spcBef>
                <a:spcPct val="30000"/>
              </a:spcBef>
              <a:spcAft>
                <a:spcPct val="0"/>
              </a:spcAft>
              <a:defRPr kumimoji="1" sz="1200">
                <a:solidFill>
                  <a:schemeClr val="tx1"/>
                </a:solidFill>
                <a:latin typeface="Arial" pitchFamily="34" charset="0"/>
              </a:defRPr>
            </a:lvl7pPr>
            <a:lvl8pPr marL="3429000" indent="-228600" eaLnBrk="0" fontAlgn="base" hangingPunct="0">
              <a:spcBef>
                <a:spcPct val="30000"/>
              </a:spcBef>
              <a:spcAft>
                <a:spcPct val="0"/>
              </a:spcAft>
              <a:defRPr kumimoji="1" sz="1200">
                <a:solidFill>
                  <a:schemeClr val="tx1"/>
                </a:solidFill>
                <a:latin typeface="Arial" pitchFamily="34" charset="0"/>
              </a:defRPr>
            </a:lvl8pPr>
            <a:lvl9pPr marL="3886200" indent="-228600" eaLnBrk="0" fontAlgn="base" hangingPunct="0">
              <a:spcBef>
                <a:spcPct val="30000"/>
              </a:spcBef>
              <a:spcAft>
                <a:spcPct val="0"/>
              </a:spcAft>
              <a:defRPr kumimoji="1" sz="1200">
                <a:solidFill>
                  <a:schemeClr val="tx1"/>
                </a:solidFill>
                <a:latin typeface="Arial" pitchFamily="34" charset="0"/>
              </a:defRPr>
            </a:lvl9pPr>
          </a:lstStyle>
          <a:p>
            <a:pPr>
              <a:spcBef>
                <a:spcPct val="0"/>
              </a:spcBef>
              <a:defRPr/>
            </a:pPr>
            <a:fld id="{DB761BB3-3E04-41B0-AAC2-FE324C00D16B}" type="slidenum">
              <a:rPr kumimoji="0" lang="ru-RU" altLang="en-US" smtClean="0">
                <a:latin typeface="Times New Roman" pitchFamily="18" charset="0"/>
              </a:rPr>
              <a:pPr>
                <a:spcBef>
                  <a:spcPct val="0"/>
                </a:spcBef>
                <a:defRPr/>
              </a:pPr>
              <a:t>34</a:t>
            </a:fld>
            <a:endParaRPr kumimoji="0" lang="ru-RU" altLang="en-US" smtClean="0">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ru-RU" altLang="en-US"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055"/>
          <p:cNvSpPr>
            <a:spLocks noGrp="1" noChangeArrowheads="1"/>
          </p:cNvSpPr>
          <p:nvPr>
            <p:ph type="sldNum" sz="quarter" idx="5"/>
          </p:nvPr>
        </p:nvSpPr>
        <p:spPr/>
        <p:txBody>
          <a:bodyPr/>
          <a:lstStyle>
            <a:lvl1pPr eaLnBrk="0" hangingPunct="0">
              <a:spcBef>
                <a:spcPct val="30000"/>
              </a:spcBef>
              <a:defRPr kumimoji="1" sz="1200">
                <a:solidFill>
                  <a:schemeClr val="tx1"/>
                </a:solidFill>
                <a:latin typeface="Arial" pitchFamily="34" charset="0"/>
              </a:defRPr>
            </a:lvl1pPr>
            <a:lvl2pPr marL="742950" indent="-285750" eaLnBrk="0" hangingPunct="0">
              <a:spcBef>
                <a:spcPct val="30000"/>
              </a:spcBef>
              <a:defRPr kumimoji="1" sz="1200">
                <a:solidFill>
                  <a:schemeClr val="tx1"/>
                </a:solidFill>
                <a:latin typeface="Arial" pitchFamily="34" charset="0"/>
              </a:defRPr>
            </a:lvl2pPr>
            <a:lvl3pPr marL="1143000" indent="-228600" eaLnBrk="0" hangingPunct="0">
              <a:spcBef>
                <a:spcPct val="30000"/>
              </a:spcBef>
              <a:defRPr kumimoji="1" sz="1200">
                <a:solidFill>
                  <a:schemeClr val="tx1"/>
                </a:solidFill>
                <a:latin typeface="Arial" pitchFamily="34" charset="0"/>
              </a:defRPr>
            </a:lvl3pPr>
            <a:lvl4pPr marL="1600200" indent="-228600" eaLnBrk="0" hangingPunct="0">
              <a:spcBef>
                <a:spcPct val="30000"/>
              </a:spcBef>
              <a:defRPr kumimoji="1" sz="1200">
                <a:solidFill>
                  <a:schemeClr val="tx1"/>
                </a:solidFill>
                <a:latin typeface="Arial" pitchFamily="34" charset="0"/>
              </a:defRPr>
            </a:lvl4pPr>
            <a:lvl5pPr marL="2057400" indent="-228600" eaLnBrk="0" hangingPunct="0">
              <a:spcBef>
                <a:spcPct val="30000"/>
              </a:spcBef>
              <a:defRPr kumimoji="1" sz="1200">
                <a:solidFill>
                  <a:schemeClr val="tx1"/>
                </a:solidFill>
                <a:latin typeface="Arial" pitchFamily="34" charset="0"/>
              </a:defRPr>
            </a:lvl5pPr>
            <a:lvl6pPr marL="2514600" indent="-228600" eaLnBrk="0" fontAlgn="base" hangingPunct="0">
              <a:spcBef>
                <a:spcPct val="30000"/>
              </a:spcBef>
              <a:spcAft>
                <a:spcPct val="0"/>
              </a:spcAft>
              <a:defRPr kumimoji="1" sz="1200">
                <a:solidFill>
                  <a:schemeClr val="tx1"/>
                </a:solidFill>
                <a:latin typeface="Arial" pitchFamily="34" charset="0"/>
              </a:defRPr>
            </a:lvl6pPr>
            <a:lvl7pPr marL="2971800" indent="-228600" eaLnBrk="0" fontAlgn="base" hangingPunct="0">
              <a:spcBef>
                <a:spcPct val="30000"/>
              </a:spcBef>
              <a:spcAft>
                <a:spcPct val="0"/>
              </a:spcAft>
              <a:defRPr kumimoji="1" sz="1200">
                <a:solidFill>
                  <a:schemeClr val="tx1"/>
                </a:solidFill>
                <a:latin typeface="Arial" pitchFamily="34" charset="0"/>
              </a:defRPr>
            </a:lvl7pPr>
            <a:lvl8pPr marL="3429000" indent="-228600" eaLnBrk="0" fontAlgn="base" hangingPunct="0">
              <a:spcBef>
                <a:spcPct val="30000"/>
              </a:spcBef>
              <a:spcAft>
                <a:spcPct val="0"/>
              </a:spcAft>
              <a:defRPr kumimoji="1" sz="1200">
                <a:solidFill>
                  <a:schemeClr val="tx1"/>
                </a:solidFill>
                <a:latin typeface="Arial" pitchFamily="34" charset="0"/>
              </a:defRPr>
            </a:lvl8pPr>
            <a:lvl9pPr marL="3886200" indent="-228600" eaLnBrk="0" fontAlgn="base" hangingPunct="0">
              <a:spcBef>
                <a:spcPct val="30000"/>
              </a:spcBef>
              <a:spcAft>
                <a:spcPct val="0"/>
              </a:spcAft>
              <a:defRPr kumimoji="1" sz="1200">
                <a:solidFill>
                  <a:schemeClr val="tx1"/>
                </a:solidFill>
                <a:latin typeface="Arial" pitchFamily="34" charset="0"/>
              </a:defRPr>
            </a:lvl9pPr>
          </a:lstStyle>
          <a:p>
            <a:pPr>
              <a:spcBef>
                <a:spcPct val="0"/>
              </a:spcBef>
              <a:defRPr/>
            </a:pPr>
            <a:fld id="{DBF2A848-BC6E-46F1-8325-483F344B7CEA}" type="slidenum">
              <a:rPr kumimoji="0" lang="ru-RU" altLang="en-US" smtClean="0">
                <a:latin typeface="Times New Roman" pitchFamily="18" charset="0"/>
              </a:rPr>
              <a:pPr>
                <a:spcBef>
                  <a:spcPct val="0"/>
                </a:spcBef>
                <a:defRPr/>
              </a:pPr>
              <a:t>35</a:t>
            </a:fld>
            <a:endParaRPr kumimoji="0" lang="ru-RU" altLang="en-US" smtClean="0">
              <a:latin typeface="Times New Roman" pitchFamily="18" charset="0"/>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p:spPr>
        <p:txBody>
          <a:bodyPr/>
          <a:lstStyle/>
          <a:p>
            <a:pPr eaLnBrk="1" hangingPunct="1"/>
            <a:endParaRPr lang="ru-RU" altLang="en-US" dirty="0" smtClean="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055"/>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defRPr/>
            </a:pPr>
            <a:fld id="{83CBE58A-5632-42A8-9238-A2178B567724}" type="slidenum">
              <a:rPr lang="ru-RU" altLang="en-US" smtClean="0">
                <a:latin typeface="Times New Roman" pitchFamily="18" charset="0"/>
              </a:rPr>
              <a:pPr>
                <a:defRPr/>
              </a:pPr>
              <a:t>36</a:t>
            </a:fld>
            <a:endParaRPr lang="ru-RU" altLang="en-US" smtClean="0">
              <a:latin typeface="Times New Roman"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endParaRPr lang="ru-RU" altLang="en-US" smtClean="0">
              <a:latin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055"/>
          <p:cNvSpPr>
            <a:spLocks noGrp="1" noChangeArrowheads="1"/>
          </p:cNvSpPr>
          <p:nvPr>
            <p:ph type="sldNum" sz="quarter" idx="5"/>
          </p:nvPr>
        </p:nvSpPr>
        <p:spPr/>
        <p:txBody>
          <a:bodyPr/>
          <a:lstStyle>
            <a:lvl1pPr eaLnBrk="0" hangingPunct="0">
              <a:spcBef>
                <a:spcPct val="30000"/>
              </a:spcBef>
              <a:defRPr kumimoji="1" sz="1200">
                <a:solidFill>
                  <a:schemeClr val="tx1"/>
                </a:solidFill>
                <a:latin typeface="Arial" pitchFamily="34" charset="0"/>
              </a:defRPr>
            </a:lvl1pPr>
            <a:lvl2pPr marL="742950" indent="-285750" eaLnBrk="0" hangingPunct="0">
              <a:spcBef>
                <a:spcPct val="30000"/>
              </a:spcBef>
              <a:defRPr kumimoji="1" sz="1200">
                <a:solidFill>
                  <a:schemeClr val="tx1"/>
                </a:solidFill>
                <a:latin typeface="Arial" pitchFamily="34" charset="0"/>
              </a:defRPr>
            </a:lvl2pPr>
            <a:lvl3pPr marL="1143000" indent="-228600" eaLnBrk="0" hangingPunct="0">
              <a:spcBef>
                <a:spcPct val="30000"/>
              </a:spcBef>
              <a:defRPr kumimoji="1" sz="1200">
                <a:solidFill>
                  <a:schemeClr val="tx1"/>
                </a:solidFill>
                <a:latin typeface="Arial" pitchFamily="34" charset="0"/>
              </a:defRPr>
            </a:lvl3pPr>
            <a:lvl4pPr marL="1600200" indent="-228600" eaLnBrk="0" hangingPunct="0">
              <a:spcBef>
                <a:spcPct val="30000"/>
              </a:spcBef>
              <a:defRPr kumimoji="1" sz="1200">
                <a:solidFill>
                  <a:schemeClr val="tx1"/>
                </a:solidFill>
                <a:latin typeface="Arial" pitchFamily="34" charset="0"/>
              </a:defRPr>
            </a:lvl4pPr>
            <a:lvl5pPr marL="2057400" indent="-228600" eaLnBrk="0" hangingPunct="0">
              <a:spcBef>
                <a:spcPct val="30000"/>
              </a:spcBef>
              <a:defRPr kumimoji="1" sz="1200">
                <a:solidFill>
                  <a:schemeClr val="tx1"/>
                </a:solidFill>
                <a:latin typeface="Arial" pitchFamily="34" charset="0"/>
              </a:defRPr>
            </a:lvl5pPr>
            <a:lvl6pPr marL="2514600" indent="-228600" eaLnBrk="0" fontAlgn="base" hangingPunct="0">
              <a:spcBef>
                <a:spcPct val="30000"/>
              </a:spcBef>
              <a:spcAft>
                <a:spcPct val="0"/>
              </a:spcAft>
              <a:defRPr kumimoji="1" sz="1200">
                <a:solidFill>
                  <a:schemeClr val="tx1"/>
                </a:solidFill>
                <a:latin typeface="Arial" pitchFamily="34" charset="0"/>
              </a:defRPr>
            </a:lvl6pPr>
            <a:lvl7pPr marL="2971800" indent="-228600" eaLnBrk="0" fontAlgn="base" hangingPunct="0">
              <a:spcBef>
                <a:spcPct val="30000"/>
              </a:spcBef>
              <a:spcAft>
                <a:spcPct val="0"/>
              </a:spcAft>
              <a:defRPr kumimoji="1" sz="1200">
                <a:solidFill>
                  <a:schemeClr val="tx1"/>
                </a:solidFill>
                <a:latin typeface="Arial" pitchFamily="34" charset="0"/>
              </a:defRPr>
            </a:lvl7pPr>
            <a:lvl8pPr marL="3429000" indent="-228600" eaLnBrk="0" fontAlgn="base" hangingPunct="0">
              <a:spcBef>
                <a:spcPct val="30000"/>
              </a:spcBef>
              <a:spcAft>
                <a:spcPct val="0"/>
              </a:spcAft>
              <a:defRPr kumimoji="1" sz="1200">
                <a:solidFill>
                  <a:schemeClr val="tx1"/>
                </a:solidFill>
                <a:latin typeface="Arial" pitchFamily="34" charset="0"/>
              </a:defRPr>
            </a:lvl8pPr>
            <a:lvl9pPr marL="3886200" indent="-228600" eaLnBrk="0" fontAlgn="base" hangingPunct="0">
              <a:spcBef>
                <a:spcPct val="30000"/>
              </a:spcBef>
              <a:spcAft>
                <a:spcPct val="0"/>
              </a:spcAft>
              <a:defRPr kumimoji="1" sz="1200">
                <a:solidFill>
                  <a:schemeClr val="tx1"/>
                </a:solidFill>
                <a:latin typeface="Arial" pitchFamily="34" charset="0"/>
              </a:defRPr>
            </a:lvl9pPr>
          </a:lstStyle>
          <a:p>
            <a:pPr>
              <a:spcBef>
                <a:spcPct val="0"/>
              </a:spcBef>
              <a:defRPr/>
            </a:pPr>
            <a:fld id="{E262AD50-8A20-4483-BEF4-104330E4A551}" type="slidenum">
              <a:rPr kumimoji="0" lang="ru-RU" altLang="en-US" smtClean="0">
                <a:latin typeface="Times New Roman" pitchFamily="18" charset="0"/>
              </a:rPr>
              <a:pPr>
                <a:spcBef>
                  <a:spcPct val="0"/>
                </a:spcBef>
                <a:defRPr/>
              </a:pPr>
              <a:t>37</a:t>
            </a:fld>
            <a:endParaRPr kumimoji="0" lang="ru-RU" altLang="en-US" smtClean="0">
              <a:latin typeface="Times New Roman" pitchFamily="18" charset="0"/>
            </a:endParaRPr>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p:spPr>
        <p:txBody>
          <a:bodyPr/>
          <a:lstStyle/>
          <a:p>
            <a:pPr eaLnBrk="1" hangingPunct="1"/>
            <a:endParaRPr lang="ru-RU" alt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055"/>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defRPr/>
            </a:pPr>
            <a:fld id="{83CBE58A-5632-42A8-9238-A2178B567724}" type="slidenum">
              <a:rPr lang="ru-RU" altLang="en-US" smtClean="0">
                <a:latin typeface="Times New Roman" pitchFamily="18" charset="0"/>
              </a:rPr>
              <a:pPr>
                <a:defRPr/>
              </a:pPr>
              <a:t>3</a:t>
            </a:fld>
            <a:endParaRPr lang="ru-RU" altLang="en-US" smtClean="0">
              <a:latin typeface="Times New Roman"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endParaRPr lang="ru-RU" alt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055"/>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defRPr/>
            </a:pPr>
            <a:fld id="{83CBE58A-5632-42A8-9238-A2178B567724}" type="slidenum">
              <a:rPr lang="ru-RU" altLang="en-US" smtClean="0">
                <a:latin typeface="Times New Roman" pitchFamily="18" charset="0"/>
              </a:rPr>
              <a:pPr>
                <a:defRPr/>
              </a:pPr>
              <a:t>5</a:t>
            </a:fld>
            <a:endParaRPr lang="ru-RU" altLang="en-US" smtClean="0">
              <a:latin typeface="Times New Roman"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endParaRPr lang="ru-RU" alt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055"/>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defRPr/>
            </a:pPr>
            <a:fld id="{83CBE58A-5632-42A8-9238-A2178B567724}" type="slidenum">
              <a:rPr lang="ru-RU" altLang="en-US" smtClean="0">
                <a:latin typeface="Times New Roman" pitchFamily="18" charset="0"/>
              </a:rPr>
              <a:pPr>
                <a:defRPr/>
              </a:pPr>
              <a:t>6</a:t>
            </a:fld>
            <a:endParaRPr lang="ru-RU" altLang="en-US" smtClean="0">
              <a:latin typeface="Times New Roman"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endParaRPr lang="ru-RU" alt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055"/>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defRPr/>
            </a:pPr>
            <a:fld id="{CDC7977F-F3CF-4B23-9970-59E4092BF042}" type="slidenum">
              <a:rPr lang="ru-RU" altLang="en-US" smtClean="0">
                <a:latin typeface="Times New Roman" pitchFamily="18" charset="0"/>
              </a:rPr>
              <a:pPr>
                <a:defRPr/>
              </a:pPr>
              <a:t>13</a:t>
            </a:fld>
            <a:endParaRPr lang="ru-RU" altLang="en-US" smtClean="0">
              <a:latin typeface="Times New Roman"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endParaRPr lang="ru-RU" alt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055"/>
          <p:cNvSpPr>
            <a:spLocks noGrp="1" noChangeArrowheads="1"/>
          </p:cNvSpPr>
          <p:nvPr>
            <p:ph type="sldNum" sz="quarter" idx="5"/>
          </p:nvPr>
        </p:nvSpPr>
        <p:spPr/>
        <p:txBody>
          <a:bodyPr/>
          <a:lstStyle>
            <a:lvl1pPr eaLnBrk="0" hangingPunct="0">
              <a:spcBef>
                <a:spcPct val="30000"/>
              </a:spcBef>
              <a:defRPr kumimoji="1" sz="1200">
                <a:solidFill>
                  <a:schemeClr val="tx1"/>
                </a:solidFill>
                <a:latin typeface="Arial" pitchFamily="34" charset="0"/>
              </a:defRPr>
            </a:lvl1pPr>
            <a:lvl2pPr marL="742950" indent="-285750" eaLnBrk="0" hangingPunct="0">
              <a:spcBef>
                <a:spcPct val="30000"/>
              </a:spcBef>
              <a:defRPr kumimoji="1" sz="1200">
                <a:solidFill>
                  <a:schemeClr val="tx1"/>
                </a:solidFill>
                <a:latin typeface="Arial" pitchFamily="34" charset="0"/>
              </a:defRPr>
            </a:lvl2pPr>
            <a:lvl3pPr marL="1143000" indent="-228600" eaLnBrk="0" hangingPunct="0">
              <a:spcBef>
                <a:spcPct val="30000"/>
              </a:spcBef>
              <a:defRPr kumimoji="1" sz="1200">
                <a:solidFill>
                  <a:schemeClr val="tx1"/>
                </a:solidFill>
                <a:latin typeface="Arial" pitchFamily="34" charset="0"/>
              </a:defRPr>
            </a:lvl3pPr>
            <a:lvl4pPr marL="1600200" indent="-228600" eaLnBrk="0" hangingPunct="0">
              <a:spcBef>
                <a:spcPct val="30000"/>
              </a:spcBef>
              <a:defRPr kumimoji="1" sz="1200">
                <a:solidFill>
                  <a:schemeClr val="tx1"/>
                </a:solidFill>
                <a:latin typeface="Arial" pitchFamily="34" charset="0"/>
              </a:defRPr>
            </a:lvl4pPr>
            <a:lvl5pPr marL="2057400" indent="-228600" eaLnBrk="0" hangingPunct="0">
              <a:spcBef>
                <a:spcPct val="30000"/>
              </a:spcBef>
              <a:defRPr kumimoji="1" sz="1200">
                <a:solidFill>
                  <a:schemeClr val="tx1"/>
                </a:solidFill>
                <a:latin typeface="Arial" pitchFamily="34" charset="0"/>
              </a:defRPr>
            </a:lvl5pPr>
            <a:lvl6pPr marL="2514600" indent="-228600" eaLnBrk="0" fontAlgn="base" hangingPunct="0">
              <a:spcBef>
                <a:spcPct val="30000"/>
              </a:spcBef>
              <a:spcAft>
                <a:spcPct val="0"/>
              </a:spcAft>
              <a:defRPr kumimoji="1" sz="1200">
                <a:solidFill>
                  <a:schemeClr val="tx1"/>
                </a:solidFill>
                <a:latin typeface="Arial" pitchFamily="34" charset="0"/>
              </a:defRPr>
            </a:lvl6pPr>
            <a:lvl7pPr marL="2971800" indent="-228600" eaLnBrk="0" fontAlgn="base" hangingPunct="0">
              <a:spcBef>
                <a:spcPct val="30000"/>
              </a:spcBef>
              <a:spcAft>
                <a:spcPct val="0"/>
              </a:spcAft>
              <a:defRPr kumimoji="1" sz="1200">
                <a:solidFill>
                  <a:schemeClr val="tx1"/>
                </a:solidFill>
                <a:latin typeface="Arial" pitchFamily="34" charset="0"/>
              </a:defRPr>
            </a:lvl7pPr>
            <a:lvl8pPr marL="3429000" indent="-228600" eaLnBrk="0" fontAlgn="base" hangingPunct="0">
              <a:spcBef>
                <a:spcPct val="30000"/>
              </a:spcBef>
              <a:spcAft>
                <a:spcPct val="0"/>
              </a:spcAft>
              <a:defRPr kumimoji="1" sz="1200">
                <a:solidFill>
                  <a:schemeClr val="tx1"/>
                </a:solidFill>
                <a:latin typeface="Arial" pitchFamily="34" charset="0"/>
              </a:defRPr>
            </a:lvl8pPr>
            <a:lvl9pPr marL="3886200" indent="-228600" eaLnBrk="0" fontAlgn="base" hangingPunct="0">
              <a:spcBef>
                <a:spcPct val="30000"/>
              </a:spcBef>
              <a:spcAft>
                <a:spcPct val="0"/>
              </a:spcAft>
              <a:defRPr kumimoji="1" sz="1200">
                <a:solidFill>
                  <a:schemeClr val="tx1"/>
                </a:solidFill>
                <a:latin typeface="Arial" pitchFamily="34" charset="0"/>
              </a:defRPr>
            </a:lvl9pPr>
          </a:lstStyle>
          <a:p>
            <a:pPr>
              <a:spcBef>
                <a:spcPct val="0"/>
              </a:spcBef>
              <a:defRPr/>
            </a:pPr>
            <a:fld id="{DB761BB3-3E04-41B0-AAC2-FE324C00D16B}" type="slidenum">
              <a:rPr kumimoji="0" lang="ru-RU" altLang="en-US" smtClean="0">
                <a:latin typeface="Times New Roman" pitchFamily="18" charset="0"/>
              </a:rPr>
              <a:pPr>
                <a:spcBef>
                  <a:spcPct val="0"/>
                </a:spcBef>
                <a:defRPr/>
              </a:pPr>
              <a:t>14</a:t>
            </a:fld>
            <a:endParaRPr kumimoji="0" lang="ru-RU" altLang="en-US" smtClean="0">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ru-RU" alt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055"/>
          <p:cNvSpPr>
            <a:spLocks noGrp="1" noChangeArrowheads="1"/>
          </p:cNvSpPr>
          <p:nvPr>
            <p:ph type="sldNum" sz="quarter" idx="5"/>
          </p:nvPr>
        </p:nvSpPr>
        <p:spPr/>
        <p:txBody>
          <a:bodyPr/>
          <a:lstStyle>
            <a:lvl1pPr eaLnBrk="0" hangingPunct="0">
              <a:spcBef>
                <a:spcPct val="30000"/>
              </a:spcBef>
              <a:defRPr kumimoji="1" sz="1200">
                <a:solidFill>
                  <a:schemeClr val="tx1"/>
                </a:solidFill>
                <a:latin typeface="Arial" pitchFamily="34" charset="0"/>
              </a:defRPr>
            </a:lvl1pPr>
            <a:lvl2pPr marL="742950" indent="-285750" eaLnBrk="0" hangingPunct="0">
              <a:spcBef>
                <a:spcPct val="30000"/>
              </a:spcBef>
              <a:defRPr kumimoji="1" sz="1200">
                <a:solidFill>
                  <a:schemeClr val="tx1"/>
                </a:solidFill>
                <a:latin typeface="Arial" pitchFamily="34" charset="0"/>
              </a:defRPr>
            </a:lvl2pPr>
            <a:lvl3pPr marL="1143000" indent="-228600" eaLnBrk="0" hangingPunct="0">
              <a:spcBef>
                <a:spcPct val="30000"/>
              </a:spcBef>
              <a:defRPr kumimoji="1" sz="1200">
                <a:solidFill>
                  <a:schemeClr val="tx1"/>
                </a:solidFill>
                <a:latin typeface="Arial" pitchFamily="34" charset="0"/>
              </a:defRPr>
            </a:lvl3pPr>
            <a:lvl4pPr marL="1600200" indent="-228600" eaLnBrk="0" hangingPunct="0">
              <a:spcBef>
                <a:spcPct val="30000"/>
              </a:spcBef>
              <a:defRPr kumimoji="1" sz="1200">
                <a:solidFill>
                  <a:schemeClr val="tx1"/>
                </a:solidFill>
                <a:latin typeface="Arial" pitchFamily="34" charset="0"/>
              </a:defRPr>
            </a:lvl4pPr>
            <a:lvl5pPr marL="2057400" indent="-228600" eaLnBrk="0" hangingPunct="0">
              <a:spcBef>
                <a:spcPct val="30000"/>
              </a:spcBef>
              <a:defRPr kumimoji="1" sz="1200">
                <a:solidFill>
                  <a:schemeClr val="tx1"/>
                </a:solidFill>
                <a:latin typeface="Arial" pitchFamily="34" charset="0"/>
              </a:defRPr>
            </a:lvl5pPr>
            <a:lvl6pPr marL="2514600" indent="-228600" eaLnBrk="0" fontAlgn="base" hangingPunct="0">
              <a:spcBef>
                <a:spcPct val="30000"/>
              </a:spcBef>
              <a:spcAft>
                <a:spcPct val="0"/>
              </a:spcAft>
              <a:defRPr kumimoji="1" sz="1200">
                <a:solidFill>
                  <a:schemeClr val="tx1"/>
                </a:solidFill>
                <a:latin typeface="Arial" pitchFamily="34" charset="0"/>
              </a:defRPr>
            </a:lvl6pPr>
            <a:lvl7pPr marL="2971800" indent="-228600" eaLnBrk="0" fontAlgn="base" hangingPunct="0">
              <a:spcBef>
                <a:spcPct val="30000"/>
              </a:spcBef>
              <a:spcAft>
                <a:spcPct val="0"/>
              </a:spcAft>
              <a:defRPr kumimoji="1" sz="1200">
                <a:solidFill>
                  <a:schemeClr val="tx1"/>
                </a:solidFill>
                <a:latin typeface="Arial" pitchFamily="34" charset="0"/>
              </a:defRPr>
            </a:lvl7pPr>
            <a:lvl8pPr marL="3429000" indent="-228600" eaLnBrk="0" fontAlgn="base" hangingPunct="0">
              <a:spcBef>
                <a:spcPct val="30000"/>
              </a:spcBef>
              <a:spcAft>
                <a:spcPct val="0"/>
              </a:spcAft>
              <a:defRPr kumimoji="1" sz="1200">
                <a:solidFill>
                  <a:schemeClr val="tx1"/>
                </a:solidFill>
                <a:latin typeface="Arial" pitchFamily="34" charset="0"/>
              </a:defRPr>
            </a:lvl8pPr>
            <a:lvl9pPr marL="3886200" indent="-228600" eaLnBrk="0" fontAlgn="base" hangingPunct="0">
              <a:spcBef>
                <a:spcPct val="30000"/>
              </a:spcBef>
              <a:spcAft>
                <a:spcPct val="0"/>
              </a:spcAft>
              <a:defRPr kumimoji="1" sz="1200">
                <a:solidFill>
                  <a:schemeClr val="tx1"/>
                </a:solidFill>
                <a:latin typeface="Arial" pitchFamily="34" charset="0"/>
              </a:defRPr>
            </a:lvl9pPr>
          </a:lstStyle>
          <a:p>
            <a:pPr>
              <a:spcBef>
                <a:spcPct val="0"/>
              </a:spcBef>
              <a:defRPr/>
            </a:pPr>
            <a:fld id="{DB761BB3-3E04-41B0-AAC2-FE324C00D16B}" type="slidenum">
              <a:rPr kumimoji="0" lang="ru-RU" altLang="en-US" smtClean="0">
                <a:latin typeface="Times New Roman" pitchFamily="18" charset="0"/>
              </a:rPr>
              <a:pPr>
                <a:spcBef>
                  <a:spcPct val="0"/>
                </a:spcBef>
                <a:defRPr/>
              </a:pPr>
              <a:t>15</a:t>
            </a:fld>
            <a:endParaRPr kumimoji="0" lang="ru-RU" altLang="en-US" smtClean="0">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ru-RU" alt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055"/>
          <p:cNvSpPr>
            <a:spLocks noGrp="1" noChangeArrowheads="1"/>
          </p:cNvSpPr>
          <p:nvPr>
            <p:ph type="sldNum" sz="quarter" idx="5"/>
          </p:nvPr>
        </p:nvSpPr>
        <p:spPr/>
        <p:txBody>
          <a:bodyPr/>
          <a:lstStyle>
            <a:lvl1pPr eaLnBrk="0" hangingPunct="0">
              <a:spcBef>
                <a:spcPct val="30000"/>
              </a:spcBef>
              <a:defRPr kumimoji="1" sz="1200">
                <a:solidFill>
                  <a:schemeClr val="tx1"/>
                </a:solidFill>
                <a:latin typeface="Arial" pitchFamily="34" charset="0"/>
              </a:defRPr>
            </a:lvl1pPr>
            <a:lvl2pPr marL="742950" indent="-285750" eaLnBrk="0" hangingPunct="0">
              <a:spcBef>
                <a:spcPct val="30000"/>
              </a:spcBef>
              <a:defRPr kumimoji="1" sz="1200">
                <a:solidFill>
                  <a:schemeClr val="tx1"/>
                </a:solidFill>
                <a:latin typeface="Arial" pitchFamily="34" charset="0"/>
              </a:defRPr>
            </a:lvl2pPr>
            <a:lvl3pPr marL="1143000" indent="-228600" eaLnBrk="0" hangingPunct="0">
              <a:spcBef>
                <a:spcPct val="30000"/>
              </a:spcBef>
              <a:defRPr kumimoji="1" sz="1200">
                <a:solidFill>
                  <a:schemeClr val="tx1"/>
                </a:solidFill>
                <a:latin typeface="Arial" pitchFamily="34" charset="0"/>
              </a:defRPr>
            </a:lvl3pPr>
            <a:lvl4pPr marL="1600200" indent="-228600" eaLnBrk="0" hangingPunct="0">
              <a:spcBef>
                <a:spcPct val="30000"/>
              </a:spcBef>
              <a:defRPr kumimoji="1" sz="1200">
                <a:solidFill>
                  <a:schemeClr val="tx1"/>
                </a:solidFill>
                <a:latin typeface="Arial" pitchFamily="34" charset="0"/>
              </a:defRPr>
            </a:lvl4pPr>
            <a:lvl5pPr marL="2057400" indent="-228600" eaLnBrk="0" hangingPunct="0">
              <a:spcBef>
                <a:spcPct val="30000"/>
              </a:spcBef>
              <a:defRPr kumimoji="1" sz="1200">
                <a:solidFill>
                  <a:schemeClr val="tx1"/>
                </a:solidFill>
                <a:latin typeface="Arial" pitchFamily="34" charset="0"/>
              </a:defRPr>
            </a:lvl5pPr>
            <a:lvl6pPr marL="2514600" indent="-228600" eaLnBrk="0" fontAlgn="base" hangingPunct="0">
              <a:spcBef>
                <a:spcPct val="30000"/>
              </a:spcBef>
              <a:spcAft>
                <a:spcPct val="0"/>
              </a:spcAft>
              <a:defRPr kumimoji="1" sz="1200">
                <a:solidFill>
                  <a:schemeClr val="tx1"/>
                </a:solidFill>
                <a:latin typeface="Arial" pitchFamily="34" charset="0"/>
              </a:defRPr>
            </a:lvl6pPr>
            <a:lvl7pPr marL="2971800" indent="-228600" eaLnBrk="0" fontAlgn="base" hangingPunct="0">
              <a:spcBef>
                <a:spcPct val="30000"/>
              </a:spcBef>
              <a:spcAft>
                <a:spcPct val="0"/>
              </a:spcAft>
              <a:defRPr kumimoji="1" sz="1200">
                <a:solidFill>
                  <a:schemeClr val="tx1"/>
                </a:solidFill>
                <a:latin typeface="Arial" pitchFamily="34" charset="0"/>
              </a:defRPr>
            </a:lvl7pPr>
            <a:lvl8pPr marL="3429000" indent="-228600" eaLnBrk="0" fontAlgn="base" hangingPunct="0">
              <a:spcBef>
                <a:spcPct val="30000"/>
              </a:spcBef>
              <a:spcAft>
                <a:spcPct val="0"/>
              </a:spcAft>
              <a:defRPr kumimoji="1" sz="1200">
                <a:solidFill>
                  <a:schemeClr val="tx1"/>
                </a:solidFill>
                <a:latin typeface="Arial" pitchFamily="34" charset="0"/>
              </a:defRPr>
            </a:lvl8pPr>
            <a:lvl9pPr marL="3886200" indent="-228600" eaLnBrk="0" fontAlgn="base" hangingPunct="0">
              <a:spcBef>
                <a:spcPct val="30000"/>
              </a:spcBef>
              <a:spcAft>
                <a:spcPct val="0"/>
              </a:spcAft>
              <a:defRPr kumimoji="1" sz="1200">
                <a:solidFill>
                  <a:schemeClr val="tx1"/>
                </a:solidFill>
                <a:latin typeface="Arial" pitchFamily="34" charset="0"/>
              </a:defRPr>
            </a:lvl9pPr>
          </a:lstStyle>
          <a:p>
            <a:pPr>
              <a:spcBef>
                <a:spcPct val="0"/>
              </a:spcBef>
              <a:defRPr/>
            </a:pPr>
            <a:fld id="{DB761BB3-3E04-41B0-AAC2-FE324C00D16B}" type="slidenum">
              <a:rPr kumimoji="0" lang="ru-RU" altLang="en-US" smtClean="0">
                <a:latin typeface="Times New Roman" pitchFamily="18" charset="0"/>
              </a:rPr>
              <a:pPr>
                <a:spcBef>
                  <a:spcPct val="0"/>
                </a:spcBef>
                <a:defRPr/>
              </a:pPr>
              <a:t>16</a:t>
            </a:fld>
            <a:endParaRPr kumimoji="0" lang="ru-RU" altLang="en-US" smtClean="0">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ru-RU"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5F06674-C7F6-403A-995D-CD845568E8C4}" type="datetime1">
              <a:rPr lang="ru-RU" altLang="en-US"/>
              <a:pPr>
                <a:defRPr/>
              </a:pPr>
              <a:t>10.03.2022</a:t>
            </a:fld>
            <a:endParaRPr lang="ru-R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6"/>
          <p:cNvSpPr>
            <a:spLocks noGrp="1" noChangeArrowheads="1"/>
          </p:cNvSpPr>
          <p:nvPr>
            <p:ph type="sldNum" sz="quarter" idx="12"/>
          </p:nvPr>
        </p:nvSpPr>
        <p:spPr>
          <a:ln/>
        </p:spPr>
        <p:txBody>
          <a:bodyPr/>
          <a:lstStyle>
            <a:lvl1pPr>
              <a:defRPr/>
            </a:lvl1pPr>
          </a:lstStyle>
          <a:p>
            <a:pPr>
              <a:defRPr/>
            </a:pPr>
            <a:fld id="{069D54D2-9A3F-4D40-AE68-6C7EBA21592C}" type="slidenum">
              <a:rPr lang="ru-RU" altLang="en-US"/>
              <a:pPr>
                <a:defRPr/>
              </a:pPr>
              <a:t>‹#›</a:t>
            </a:fld>
            <a:endParaRPr lang="ru-RU" altLang="en-US"/>
          </a:p>
        </p:txBody>
      </p:sp>
    </p:spTree>
    <p:extLst>
      <p:ext uri="{BB962C8B-B14F-4D97-AF65-F5344CB8AC3E}">
        <p14:creationId xmlns:p14="http://schemas.microsoft.com/office/powerpoint/2010/main" val="2656905514"/>
      </p:ext>
    </p:extLst>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F35D168-222D-4AA2-88B1-FDD5C4FF44A2}" type="datetime1">
              <a:rPr lang="ru-RU" altLang="en-US"/>
              <a:pPr>
                <a:defRPr/>
              </a:pPr>
              <a:t>10.03.2022</a:t>
            </a:fld>
            <a:endParaRPr lang="ru-R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6"/>
          <p:cNvSpPr>
            <a:spLocks noGrp="1" noChangeArrowheads="1"/>
          </p:cNvSpPr>
          <p:nvPr>
            <p:ph type="sldNum" sz="quarter" idx="12"/>
          </p:nvPr>
        </p:nvSpPr>
        <p:spPr>
          <a:ln/>
        </p:spPr>
        <p:txBody>
          <a:bodyPr/>
          <a:lstStyle>
            <a:lvl1pPr>
              <a:defRPr/>
            </a:lvl1pPr>
          </a:lstStyle>
          <a:p>
            <a:pPr>
              <a:defRPr/>
            </a:pPr>
            <a:fld id="{93721167-7D88-4BA3-8502-33994DD9F0D4}" type="slidenum">
              <a:rPr lang="ru-RU" altLang="en-US"/>
              <a:pPr>
                <a:defRPr/>
              </a:pPr>
              <a:t>‹#›</a:t>
            </a:fld>
            <a:endParaRPr lang="ru-RU" altLang="en-US"/>
          </a:p>
        </p:txBody>
      </p:sp>
    </p:spTree>
    <p:extLst>
      <p:ext uri="{BB962C8B-B14F-4D97-AF65-F5344CB8AC3E}">
        <p14:creationId xmlns:p14="http://schemas.microsoft.com/office/powerpoint/2010/main" val="700636268"/>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1A3C65D-92F5-4674-84A7-ECEF097739D7}" type="datetime1">
              <a:rPr lang="ru-RU" altLang="en-US"/>
              <a:pPr>
                <a:defRPr/>
              </a:pPr>
              <a:t>10.03.2022</a:t>
            </a:fld>
            <a:endParaRPr lang="ru-R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6"/>
          <p:cNvSpPr>
            <a:spLocks noGrp="1" noChangeArrowheads="1"/>
          </p:cNvSpPr>
          <p:nvPr>
            <p:ph type="sldNum" sz="quarter" idx="12"/>
          </p:nvPr>
        </p:nvSpPr>
        <p:spPr>
          <a:ln/>
        </p:spPr>
        <p:txBody>
          <a:bodyPr/>
          <a:lstStyle>
            <a:lvl1pPr>
              <a:defRPr/>
            </a:lvl1pPr>
          </a:lstStyle>
          <a:p>
            <a:pPr>
              <a:defRPr/>
            </a:pPr>
            <a:fld id="{D703343C-ABF0-4AD7-8432-1AB2AE06F534}" type="slidenum">
              <a:rPr lang="ru-RU" altLang="en-US"/>
              <a:pPr>
                <a:defRPr/>
              </a:pPr>
              <a:t>‹#›</a:t>
            </a:fld>
            <a:endParaRPr lang="ru-RU" altLang="en-US"/>
          </a:p>
        </p:txBody>
      </p:sp>
    </p:spTree>
    <p:extLst>
      <p:ext uri="{BB962C8B-B14F-4D97-AF65-F5344CB8AC3E}">
        <p14:creationId xmlns:p14="http://schemas.microsoft.com/office/powerpoint/2010/main" val="693311879"/>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4366E4D-1828-468C-A646-ECDDE6B32B47}" type="datetime1">
              <a:rPr lang="ru-RU" altLang="en-US"/>
              <a:pPr>
                <a:defRPr/>
              </a:pPr>
              <a:t>10.03.2022</a:t>
            </a:fld>
            <a:endParaRPr lang="ru-R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6"/>
          <p:cNvSpPr>
            <a:spLocks noGrp="1" noChangeArrowheads="1"/>
          </p:cNvSpPr>
          <p:nvPr>
            <p:ph type="sldNum" sz="quarter" idx="12"/>
          </p:nvPr>
        </p:nvSpPr>
        <p:spPr>
          <a:ln/>
        </p:spPr>
        <p:txBody>
          <a:bodyPr/>
          <a:lstStyle>
            <a:lvl1pPr>
              <a:defRPr/>
            </a:lvl1pPr>
          </a:lstStyle>
          <a:p>
            <a:pPr>
              <a:defRPr/>
            </a:pPr>
            <a:fld id="{22754B0F-63CE-4D89-89B5-56C45DB0E09D}" type="slidenum">
              <a:rPr lang="ru-RU" altLang="en-US"/>
              <a:pPr>
                <a:defRPr/>
              </a:pPr>
              <a:t>‹#›</a:t>
            </a:fld>
            <a:endParaRPr lang="ru-RU" altLang="en-US"/>
          </a:p>
        </p:txBody>
      </p:sp>
    </p:spTree>
    <p:extLst>
      <p:ext uri="{BB962C8B-B14F-4D97-AF65-F5344CB8AC3E}">
        <p14:creationId xmlns:p14="http://schemas.microsoft.com/office/powerpoint/2010/main" val="464676965"/>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98EF552B-4126-41C9-9884-F2C7DA88ADE4}" type="datetime1">
              <a:rPr lang="ru-RU" altLang="en-US"/>
              <a:pPr>
                <a:defRPr/>
              </a:pPr>
              <a:t>10.03.2022</a:t>
            </a:fld>
            <a:endParaRPr lang="ru-R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6"/>
          <p:cNvSpPr>
            <a:spLocks noGrp="1" noChangeArrowheads="1"/>
          </p:cNvSpPr>
          <p:nvPr>
            <p:ph type="sldNum" sz="quarter" idx="12"/>
          </p:nvPr>
        </p:nvSpPr>
        <p:spPr>
          <a:ln/>
        </p:spPr>
        <p:txBody>
          <a:bodyPr/>
          <a:lstStyle>
            <a:lvl1pPr>
              <a:defRPr/>
            </a:lvl1pPr>
          </a:lstStyle>
          <a:p>
            <a:pPr>
              <a:defRPr/>
            </a:pPr>
            <a:fld id="{9620495C-90F0-49B0-B584-1F5E458D9E66}" type="slidenum">
              <a:rPr lang="ru-RU" altLang="en-US"/>
              <a:pPr>
                <a:defRPr/>
              </a:pPr>
              <a:t>‹#›</a:t>
            </a:fld>
            <a:endParaRPr lang="ru-RU" altLang="en-US"/>
          </a:p>
        </p:txBody>
      </p:sp>
    </p:spTree>
    <p:extLst>
      <p:ext uri="{BB962C8B-B14F-4D97-AF65-F5344CB8AC3E}">
        <p14:creationId xmlns:p14="http://schemas.microsoft.com/office/powerpoint/2010/main" val="1632362733"/>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A4B522C-0210-4622-A554-55BE9EB871B8}" type="datetime1">
              <a:rPr lang="ru-RU" altLang="en-US"/>
              <a:pPr>
                <a:defRPr/>
              </a:pPr>
              <a:t>10.03.2022</a:t>
            </a:fld>
            <a:endParaRPr lang="ru-RU"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6"/>
          <p:cNvSpPr>
            <a:spLocks noGrp="1" noChangeArrowheads="1"/>
          </p:cNvSpPr>
          <p:nvPr>
            <p:ph type="sldNum" sz="quarter" idx="12"/>
          </p:nvPr>
        </p:nvSpPr>
        <p:spPr>
          <a:ln/>
        </p:spPr>
        <p:txBody>
          <a:bodyPr/>
          <a:lstStyle>
            <a:lvl1pPr>
              <a:defRPr/>
            </a:lvl1pPr>
          </a:lstStyle>
          <a:p>
            <a:pPr>
              <a:defRPr/>
            </a:pPr>
            <a:fld id="{520DFC94-F1E2-4A23-9D2D-3D1722826926}" type="slidenum">
              <a:rPr lang="ru-RU" altLang="en-US"/>
              <a:pPr>
                <a:defRPr/>
              </a:pPr>
              <a:t>‹#›</a:t>
            </a:fld>
            <a:endParaRPr lang="ru-RU" altLang="en-US"/>
          </a:p>
        </p:txBody>
      </p:sp>
    </p:spTree>
    <p:extLst>
      <p:ext uri="{BB962C8B-B14F-4D97-AF65-F5344CB8AC3E}">
        <p14:creationId xmlns:p14="http://schemas.microsoft.com/office/powerpoint/2010/main" val="96536584"/>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7E9CC9DB-7131-49C1-8307-B49391D5A206}" type="datetime1">
              <a:rPr lang="ru-RU" altLang="en-US"/>
              <a:pPr>
                <a:defRPr/>
              </a:pPr>
              <a:t>10.03.2022</a:t>
            </a:fld>
            <a:endParaRPr lang="ru-RU"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ru-RU" altLang="en-US"/>
          </a:p>
        </p:txBody>
      </p:sp>
      <p:sp>
        <p:nvSpPr>
          <p:cNvPr id="9" name="Rectangle 6"/>
          <p:cNvSpPr>
            <a:spLocks noGrp="1" noChangeArrowheads="1"/>
          </p:cNvSpPr>
          <p:nvPr>
            <p:ph type="sldNum" sz="quarter" idx="12"/>
          </p:nvPr>
        </p:nvSpPr>
        <p:spPr>
          <a:ln/>
        </p:spPr>
        <p:txBody>
          <a:bodyPr/>
          <a:lstStyle>
            <a:lvl1pPr>
              <a:defRPr/>
            </a:lvl1pPr>
          </a:lstStyle>
          <a:p>
            <a:pPr>
              <a:defRPr/>
            </a:pPr>
            <a:fld id="{821BD721-4E83-4C16-9BDE-821921DA6485}" type="slidenum">
              <a:rPr lang="ru-RU" altLang="en-US"/>
              <a:pPr>
                <a:defRPr/>
              </a:pPr>
              <a:t>‹#›</a:t>
            </a:fld>
            <a:endParaRPr lang="ru-RU" altLang="en-US"/>
          </a:p>
        </p:txBody>
      </p:sp>
    </p:spTree>
    <p:extLst>
      <p:ext uri="{BB962C8B-B14F-4D97-AF65-F5344CB8AC3E}">
        <p14:creationId xmlns:p14="http://schemas.microsoft.com/office/powerpoint/2010/main" val="716008199"/>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77E2BC09-9E90-4BEB-9C58-1E8F3A973E75}" type="datetime1">
              <a:rPr lang="ru-RU" altLang="en-US"/>
              <a:pPr>
                <a:defRPr/>
              </a:pPr>
              <a:t>10.03.2022</a:t>
            </a:fld>
            <a:endParaRPr lang="ru-RU"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ru-RU" altLang="en-US"/>
          </a:p>
        </p:txBody>
      </p:sp>
      <p:sp>
        <p:nvSpPr>
          <p:cNvPr id="5" name="Rectangle 6"/>
          <p:cNvSpPr>
            <a:spLocks noGrp="1" noChangeArrowheads="1"/>
          </p:cNvSpPr>
          <p:nvPr>
            <p:ph type="sldNum" sz="quarter" idx="12"/>
          </p:nvPr>
        </p:nvSpPr>
        <p:spPr>
          <a:ln/>
        </p:spPr>
        <p:txBody>
          <a:bodyPr/>
          <a:lstStyle>
            <a:lvl1pPr>
              <a:defRPr/>
            </a:lvl1pPr>
          </a:lstStyle>
          <a:p>
            <a:pPr>
              <a:defRPr/>
            </a:pPr>
            <a:fld id="{444547E0-E539-4D60-9743-AB95E6A16B72}" type="slidenum">
              <a:rPr lang="ru-RU" altLang="en-US"/>
              <a:pPr>
                <a:defRPr/>
              </a:pPr>
              <a:t>‹#›</a:t>
            </a:fld>
            <a:endParaRPr lang="ru-RU" altLang="en-US"/>
          </a:p>
        </p:txBody>
      </p:sp>
    </p:spTree>
    <p:extLst>
      <p:ext uri="{BB962C8B-B14F-4D97-AF65-F5344CB8AC3E}">
        <p14:creationId xmlns:p14="http://schemas.microsoft.com/office/powerpoint/2010/main" val="1715279976"/>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5C8F8F6-B126-432B-97E6-8AFC6F1A4973}" type="datetime1">
              <a:rPr lang="ru-RU" altLang="en-US"/>
              <a:pPr>
                <a:defRPr/>
              </a:pPr>
              <a:t>10.03.2022</a:t>
            </a:fld>
            <a:endParaRPr lang="ru-RU"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ru-RU" altLang="en-US"/>
          </a:p>
        </p:txBody>
      </p:sp>
      <p:sp>
        <p:nvSpPr>
          <p:cNvPr id="4" name="Rectangle 6"/>
          <p:cNvSpPr>
            <a:spLocks noGrp="1" noChangeArrowheads="1"/>
          </p:cNvSpPr>
          <p:nvPr>
            <p:ph type="sldNum" sz="quarter" idx="12"/>
          </p:nvPr>
        </p:nvSpPr>
        <p:spPr>
          <a:ln/>
        </p:spPr>
        <p:txBody>
          <a:bodyPr/>
          <a:lstStyle>
            <a:lvl1pPr>
              <a:defRPr/>
            </a:lvl1pPr>
          </a:lstStyle>
          <a:p>
            <a:pPr>
              <a:defRPr/>
            </a:pPr>
            <a:fld id="{8DEA162F-8A2C-4E45-9AAA-853AB628A520}" type="slidenum">
              <a:rPr lang="ru-RU" altLang="en-US"/>
              <a:pPr>
                <a:defRPr/>
              </a:pPr>
              <a:t>‹#›</a:t>
            </a:fld>
            <a:endParaRPr lang="ru-RU" altLang="en-US"/>
          </a:p>
        </p:txBody>
      </p:sp>
    </p:spTree>
    <p:extLst>
      <p:ext uri="{BB962C8B-B14F-4D97-AF65-F5344CB8AC3E}">
        <p14:creationId xmlns:p14="http://schemas.microsoft.com/office/powerpoint/2010/main" val="3005982247"/>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755451FE-5D4E-49CE-9E7A-ECDF6407811C}" type="datetime1">
              <a:rPr lang="ru-RU" altLang="en-US"/>
              <a:pPr>
                <a:defRPr/>
              </a:pPr>
              <a:t>10.03.2022</a:t>
            </a:fld>
            <a:endParaRPr lang="ru-RU"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6"/>
          <p:cNvSpPr>
            <a:spLocks noGrp="1" noChangeArrowheads="1"/>
          </p:cNvSpPr>
          <p:nvPr>
            <p:ph type="sldNum" sz="quarter" idx="12"/>
          </p:nvPr>
        </p:nvSpPr>
        <p:spPr>
          <a:ln/>
        </p:spPr>
        <p:txBody>
          <a:bodyPr/>
          <a:lstStyle>
            <a:lvl1pPr>
              <a:defRPr/>
            </a:lvl1pPr>
          </a:lstStyle>
          <a:p>
            <a:pPr>
              <a:defRPr/>
            </a:pPr>
            <a:fld id="{ECD6FD24-D898-4330-8C03-96F3331FAE46}" type="slidenum">
              <a:rPr lang="ru-RU" altLang="en-US"/>
              <a:pPr>
                <a:defRPr/>
              </a:pPr>
              <a:t>‹#›</a:t>
            </a:fld>
            <a:endParaRPr lang="ru-RU" altLang="en-US"/>
          </a:p>
        </p:txBody>
      </p:sp>
    </p:spTree>
    <p:extLst>
      <p:ext uri="{BB962C8B-B14F-4D97-AF65-F5344CB8AC3E}">
        <p14:creationId xmlns:p14="http://schemas.microsoft.com/office/powerpoint/2010/main" val="294882767"/>
      </p:ext>
    </p:extLst>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7C653664-5F59-4847-B528-F4AC8E8B2B08}" type="datetime1">
              <a:rPr lang="ru-RU" altLang="en-US"/>
              <a:pPr>
                <a:defRPr/>
              </a:pPr>
              <a:t>10.03.2022</a:t>
            </a:fld>
            <a:endParaRPr lang="ru-RU"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6"/>
          <p:cNvSpPr>
            <a:spLocks noGrp="1" noChangeArrowheads="1"/>
          </p:cNvSpPr>
          <p:nvPr>
            <p:ph type="sldNum" sz="quarter" idx="12"/>
          </p:nvPr>
        </p:nvSpPr>
        <p:spPr>
          <a:ln/>
        </p:spPr>
        <p:txBody>
          <a:bodyPr/>
          <a:lstStyle>
            <a:lvl1pPr>
              <a:defRPr/>
            </a:lvl1pPr>
          </a:lstStyle>
          <a:p>
            <a:pPr>
              <a:defRPr/>
            </a:pPr>
            <a:fld id="{A8646BF3-1058-4287-BA45-5A41E3B22CB6}" type="slidenum">
              <a:rPr lang="ru-RU" altLang="en-US"/>
              <a:pPr>
                <a:defRPr/>
              </a:pPr>
              <a:t>‹#›</a:t>
            </a:fld>
            <a:endParaRPr lang="ru-RU" altLang="en-US"/>
          </a:p>
        </p:txBody>
      </p:sp>
    </p:spTree>
    <p:extLst>
      <p:ext uri="{BB962C8B-B14F-4D97-AF65-F5344CB8AC3E}">
        <p14:creationId xmlns:p14="http://schemas.microsoft.com/office/powerpoint/2010/main" val="324062866"/>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en-US"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p>
        </p:txBody>
      </p:sp>
      <p:sp>
        <p:nvSpPr>
          <p:cNvPr id="27546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fld id="{5FDA93B3-9904-4E2F-9DC6-711BCEC623C7}" type="datetime1">
              <a:rPr lang="ru-RU" altLang="en-US"/>
              <a:pPr>
                <a:defRPr/>
              </a:pPr>
              <a:t>10.03.2022</a:t>
            </a:fld>
            <a:endParaRPr lang="ru-RU" altLang="en-US"/>
          </a:p>
        </p:txBody>
      </p:sp>
      <p:sp>
        <p:nvSpPr>
          <p:cNvPr id="27546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ru-RU" altLang="en-US"/>
          </a:p>
        </p:txBody>
      </p:sp>
      <p:sp>
        <p:nvSpPr>
          <p:cNvPr id="27546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F9D05224-FF6B-40EB-83CB-5AD15245C2DE}" type="slidenum">
              <a:rPr lang="ru-RU" altLang="en-US"/>
              <a:pPr>
                <a:defRPr/>
              </a:pPr>
              <a:t>‹#›</a:t>
            </a:fld>
            <a:endParaRPr lang="ru-RU" alt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spd="med">
    <p:wipe dir="r"/>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4.xml"/><Relationship Id="rId7" Type="http://schemas.openxmlformats.org/officeDocument/2006/relationships/image" Target="../media/image2.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 Id="rId9" Type="http://schemas.openxmlformats.org/officeDocument/2006/relationships/image" Target="../media/image3.w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8.wmf"/></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17.wmf"/><Relationship Id="rId18" Type="http://schemas.openxmlformats.org/officeDocument/2006/relationships/oleObject" Target="../embeddings/oleObject11.bin"/><Relationship Id="rId26" Type="http://schemas.openxmlformats.org/officeDocument/2006/relationships/image" Target="../media/image24.png"/><Relationship Id="rId3" Type="http://schemas.openxmlformats.org/officeDocument/2006/relationships/notesSlide" Target="../notesSlides/notesSlide27.xml"/><Relationship Id="rId21" Type="http://schemas.openxmlformats.org/officeDocument/2006/relationships/image" Target="../media/image21.wmf"/><Relationship Id="rId7" Type="http://schemas.openxmlformats.org/officeDocument/2006/relationships/image" Target="../media/image14.wmf"/><Relationship Id="rId12" Type="http://schemas.openxmlformats.org/officeDocument/2006/relationships/oleObject" Target="../embeddings/oleObject8.bin"/><Relationship Id="rId17" Type="http://schemas.openxmlformats.org/officeDocument/2006/relationships/image" Target="../media/image19.wmf"/><Relationship Id="rId25" Type="http://schemas.openxmlformats.org/officeDocument/2006/relationships/image" Target="../media/image23.wmf"/><Relationship Id="rId2" Type="http://schemas.openxmlformats.org/officeDocument/2006/relationships/slideLayout" Target="../slideLayouts/slideLayout1.xml"/><Relationship Id="rId16" Type="http://schemas.openxmlformats.org/officeDocument/2006/relationships/oleObject" Target="../embeddings/oleObject10.bin"/><Relationship Id="rId20" Type="http://schemas.openxmlformats.org/officeDocument/2006/relationships/oleObject" Target="../embeddings/oleObject12.bin"/><Relationship Id="rId1" Type="http://schemas.openxmlformats.org/officeDocument/2006/relationships/vmlDrawing" Target="../drawings/vmlDrawing2.vml"/><Relationship Id="rId6" Type="http://schemas.openxmlformats.org/officeDocument/2006/relationships/oleObject" Target="../embeddings/oleObject5.bin"/><Relationship Id="rId11" Type="http://schemas.openxmlformats.org/officeDocument/2006/relationships/image" Target="../media/image16.wmf"/><Relationship Id="rId24" Type="http://schemas.openxmlformats.org/officeDocument/2006/relationships/oleObject" Target="../embeddings/oleObject14.bin"/><Relationship Id="rId5" Type="http://schemas.openxmlformats.org/officeDocument/2006/relationships/image" Target="../media/image13.wmf"/><Relationship Id="rId15" Type="http://schemas.openxmlformats.org/officeDocument/2006/relationships/image" Target="../media/image18.wmf"/><Relationship Id="rId23" Type="http://schemas.openxmlformats.org/officeDocument/2006/relationships/image" Target="../media/image22.wmf"/><Relationship Id="rId10" Type="http://schemas.openxmlformats.org/officeDocument/2006/relationships/oleObject" Target="../embeddings/oleObject7.bin"/><Relationship Id="rId19" Type="http://schemas.openxmlformats.org/officeDocument/2006/relationships/image" Target="../media/image20.wmf"/><Relationship Id="rId4" Type="http://schemas.openxmlformats.org/officeDocument/2006/relationships/oleObject" Target="../embeddings/oleObject4.bin"/><Relationship Id="rId9" Type="http://schemas.openxmlformats.org/officeDocument/2006/relationships/image" Target="../media/image15.wmf"/><Relationship Id="rId14" Type="http://schemas.openxmlformats.org/officeDocument/2006/relationships/oleObject" Target="../embeddings/oleObject9.bin"/><Relationship Id="rId22" Type="http://schemas.openxmlformats.org/officeDocument/2006/relationships/oleObject" Target="../embeddings/oleObject13.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108520" y="304800"/>
            <a:ext cx="9252520" cy="3268216"/>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44450">
                <a:solidFill>
                  <a:srgbClr val="008000"/>
                </a:solidFill>
                <a:miter lim="800000"/>
                <a:headEnd/>
                <a:tailEnd/>
              </a14:hiddenLine>
            </a:ext>
          </a:extLst>
        </p:spPr>
        <p:txBody>
          <a:bodyPr lIns="92075" tIns="36000" rIns="92075" bIns="46038"/>
          <a:lstStyle/>
          <a:p>
            <a:pPr eaLnBrk="1" hangingPunct="1">
              <a:lnSpc>
                <a:spcPct val="150000"/>
              </a:lnSpc>
              <a:spcAft>
                <a:spcPct val="30000"/>
              </a:spcAft>
            </a:pPr>
            <a:r>
              <a:rPr lang="ru-RU" sz="2800" b="1" dirty="0" smtClean="0"/>
              <a:t>ОБЩЕСТВЕННАЯ ЭФФЕКТИВНОСТЬ </a:t>
            </a:r>
            <a:br>
              <a:rPr lang="ru-RU" sz="2800" b="1" dirty="0" smtClean="0"/>
            </a:br>
            <a:r>
              <a:rPr lang="ru-RU" sz="2800" b="1" dirty="0" smtClean="0"/>
              <a:t>РЕГУЛИРУЕМОГО И ЛИБЕРАЛИЗОВАННОГО МОНОПОЛЬНО-МОНОПСОНИЧЕСКИХ РЫНКОВ </a:t>
            </a:r>
            <a:br>
              <a:rPr lang="ru-RU" sz="2800" b="1" dirty="0" smtClean="0"/>
            </a:br>
            <a:r>
              <a:rPr lang="ru-RU" sz="2800" b="1" dirty="0" smtClean="0"/>
              <a:t>НЕФТЯНОГО </a:t>
            </a:r>
            <a:r>
              <a:rPr lang="ru-RU" sz="2800" b="1" dirty="0"/>
              <a:t>ПОПУТНОГО </a:t>
            </a:r>
            <a:r>
              <a:rPr lang="ru-RU" sz="2800" b="1" dirty="0" smtClean="0"/>
              <a:t>ГАЗА (НПГ)</a:t>
            </a:r>
            <a:endParaRPr lang="ru-RU" altLang="en-US" sz="2800" b="1" dirty="0" smtClean="0">
              <a:solidFill>
                <a:schemeClr val="tx1"/>
              </a:solidFill>
            </a:endParaRPr>
          </a:p>
        </p:txBody>
      </p:sp>
      <p:sp>
        <p:nvSpPr>
          <p:cNvPr id="11267" name="Rectangle 3"/>
          <p:cNvSpPr>
            <a:spLocks noGrp="1" noChangeArrowheads="1"/>
          </p:cNvSpPr>
          <p:nvPr>
            <p:ph type="subTitle" idx="1"/>
          </p:nvPr>
        </p:nvSpPr>
        <p:spPr>
          <a:xfrm>
            <a:off x="0" y="3861048"/>
            <a:ext cx="9144000" cy="2808040"/>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008000"/>
                </a:solidFill>
                <a:miter lim="800000"/>
                <a:headEnd/>
                <a:tailEnd/>
              </a14:hiddenLine>
            </a:ext>
          </a:extLst>
        </p:spPr>
        <p:txBody>
          <a:bodyPr lIns="92075" tIns="10800" rIns="92075" bIns="10800" anchor="ctr"/>
          <a:lstStyle/>
          <a:p>
            <a:pPr marL="1588" eaLnBrk="1" hangingPunct="1">
              <a:lnSpc>
                <a:spcPct val="115000"/>
              </a:lnSpc>
              <a:spcBef>
                <a:spcPts val="1200"/>
              </a:spcBef>
              <a:defRPr/>
            </a:pPr>
            <a:r>
              <a:rPr lang="ru-RU" altLang="en-US" sz="2400" b="1" dirty="0" smtClean="0"/>
              <a:t>С.Я. Чернавский </a:t>
            </a:r>
            <a:r>
              <a:rPr lang="ru-RU" altLang="en-US" dirty="0" smtClean="0"/>
              <a:t> </a:t>
            </a:r>
            <a:br>
              <a:rPr lang="ru-RU" altLang="en-US" dirty="0" smtClean="0"/>
            </a:br>
            <a:endParaRPr lang="ru-RU" altLang="en-US" sz="2400" dirty="0" smtClean="0"/>
          </a:p>
          <a:p>
            <a:pPr eaLnBrk="1" hangingPunct="1">
              <a:lnSpc>
                <a:spcPct val="115000"/>
              </a:lnSpc>
              <a:spcBef>
                <a:spcPct val="40000"/>
              </a:spcBef>
              <a:defRPr/>
            </a:pPr>
            <a:r>
              <a:rPr lang="ru-RU" altLang="en-US" sz="2400" dirty="0" smtClean="0"/>
              <a:t>Семинар «Экономика энергетики и природопользования».</a:t>
            </a:r>
            <a:br>
              <a:rPr lang="ru-RU" altLang="en-US" sz="2400" dirty="0" smtClean="0"/>
            </a:br>
            <a:r>
              <a:rPr lang="ru-RU" altLang="en-US" sz="2400" dirty="0" smtClean="0"/>
              <a:t>МШЭ МГУ. 10.03.2022</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266">
                                            <p:txEl>
                                              <p:charRg st="4294967295" end="4294967295"/>
                                            </p:txEl>
                                          </p:spTgt>
                                        </p:tgtEl>
                                        <p:attrNameLst>
                                          <p:attrName>style.visibility</p:attrName>
                                        </p:attrNameLst>
                                      </p:cBhvr>
                                      <p:to>
                                        <p:strVal val="visible"/>
                                      </p:to>
                                    </p:set>
                                    <p:animEffect transition="in" filter="wipe(left)">
                                      <p:cBhvr>
                                        <p:cTn id="7" dur="500"/>
                                        <p:tgtEl>
                                          <p:spTgt spid="11266">
                                            <p:txEl>
                                              <p:charRg st="4294967295" end="4294967295"/>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267">
                                            <p:txEl>
                                              <p:charRg st="4294967295" end="4294967295"/>
                                            </p:txEl>
                                          </p:spTgt>
                                        </p:tgtEl>
                                        <p:attrNameLst>
                                          <p:attrName>style.visibility</p:attrName>
                                        </p:attrNameLst>
                                      </p:cBhvr>
                                      <p:to>
                                        <p:strVal val="visible"/>
                                      </p:to>
                                    </p:set>
                                    <p:animEffect transition="in" filter="wipe(left)">
                                      <p:cBhvr>
                                        <p:cTn id="11" dur="500"/>
                                        <p:tgtEl>
                                          <p:spTgt spid="11267">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idx="4294967295"/>
          </p:nvPr>
        </p:nvSpPr>
        <p:spPr>
          <a:xfrm>
            <a:off x="0" y="0"/>
            <a:ext cx="9144000" cy="836712"/>
          </a:xfrm>
        </p:spPr>
        <p:txBody>
          <a:bodyPr/>
          <a:lstStyle/>
          <a:p>
            <a:pPr eaLnBrk="1" hangingPunct="1">
              <a:spcBef>
                <a:spcPts val="300"/>
              </a:spcBef>
              <a:defRPr/>
            </a:pPr>
            <a:r>
              <a:rPr lang="ru-RU" altLang="en-US" sz="2800" dirty="0" smtClean="0">
                <a:cs typeface="Arial" charset="0"/>
              </a:rPr>
              <a:t>Поиск </a:t>
            </a:r>
            <a:r>
              <a:rPr lang="ru-RU" altLang="en-US" sz="2800" dirty="0">
                <a:cs typeface="Arial" charset="0"/>
              </a:rPr>
              <a:t>обоснованного </a:t>
            </a:r>
            <a:r>
              <a:rPr lang="ru-RU" altLang="en-US" sz="2800" dirty="0" smtClean="0">
                <a:cs typeface="Arial" charset="0"/>
              </a:rPr>
              <a:t>алгоритма - 1</a:t>
            </a:r>
            <a:endParaRPr lang="ru-RU" altLang="en-US" sz="2800" dirty="0">
              <a:cs typeface="Arial" charset="0"/>
            </a:endParaRPr>
          </a:p>
        </p:txBody>
      </p:sp>
      <p:sp>
        <p:nvSpPr>
          <p:cNvPr id="4100" name="Line 6"/>
          <p:cNvSpPr>
            <a:spLocks noChangeShapeType="1"/>
          </p:cNvSpPr>
          <p:nvPr/>
        </p:nvSpPr>
        <p:spPr bwMode="auto">
          <a:xfrm>
            <a:off x="-332706" y="836712"/>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1" name="Text Box 4"/>
          <p:cNvSpPr txBox="1">
            <a:spLocks noChangeArrowheads="1"/>
          </p:cNvSpPr>
          <p:nvPr/>
        </p:nvSpPr>
        <p:spPr bwMode="auto">
          <a:xfrm>
            <a:off x="8604250" y="6491288"/>
            <a:ext cx="539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ru-RU" altLang="ru-RU" sz="1800" dirty="0" smtClean="0"/>
              <a:t>10</a:t>
            </a:r>
            <a:endParaRPr lang="ru-RU" altLang="ru-RU" sz="1800" dirty="0"/>
          </a:p>
        </p:txBody>
      </p:sp>
      <p:sp>
        <p:nvSpPr>
          <p:cNvPr id="5" name="TextBox 4"/>
          <p:cNvSpPr txBox="1"/>
          <p:nvPr/>
        </p:nvSpPr>
        <p:spPr>
          <a:xfrm>
            <a:off x="53652" y="908720"/>
            <a:ext cx="8757641" cy="6494085"/>
          </a:xfrm>
          <a:prstGeom prst="rect">
            <a:avLst/>
          </a:prstGeom>
          <a:noFill/>
        </p:spPr>
        <p:txBody>
          <a:bodyPr wrap="square" rtlCol="0">
            <a:spAutoFit/>
          </a:bodyPr>
          <a:lstStyle/>
          <a:p>
            <a:pPr marL="342900" indent="-342900">
              <a:spcBef>
                <a:spcPts val="1200"/>
              </a:spcBef>
              <a:buFontTx/>
              <a:buChar char="-"/>
            </a:pPr>
            <a:r>
              <a:rPr lang="ru-RU" altLang="en-US" sz="2400" dirty="0" smtClean="0">
                <a:cs typeface="Arial" charset="0"/>
              </a:rPr>
              <a:t>Консенсус в отношении необходимости привлечь экономическую науку</a:t>
            </a:r>
          </a:p>
          <a:p>
            <a:pPr marL="342900" indent="-342900">
              <a:spcBef>
                <a:spcPts val="1200"/>
              </a:spcBef>
              <a:buFontTx/>
              <a:buChar char="-"/>
            </a:pPr>
            <a:r>
              <a:rPr lang="ru-RU" altLang="en-US" sz="2400" dirty="0" smtClean="0">
                <a:cs typeface="Arial" charset="0"/>
              </a:rPr>
              <a:t>Почему он возник?</a:t>
            </a:r>
          </a:p>
          <a:p>
            <a:pPr marL="342900" indent="-342900">
              <a:spcBef>
                <a:spcPts val="1200"/>
              </a:spcBef>
              <a:buFontTx/>
              <a:buChar char="-"/>
            </a:pPr>
            <a:r>
              <a:rPr lang="ru-RU" altLang="en-US" sz="2400" dirty="0" smtClean="0">
                <a:cs typeface="Arial" charset="0"/>
              </a:rPr>
              <a:t>Постепенность – как способ восстановить доверие</a:t>
            </a:r>
          </a:p>
          <a:p>
            <a:pPr marL="361950" indent="-361950">
              <a:spcBef>
                <a:spcPts val="1200"/>
              </a:spcBef>
              <a:buFontTx/>
              <a:buChar char="-"/>
            </a:pPr>
            <a:r>
              <a:rPr lang="ru-RU" altLang="en-US" sz="2400" dirty="0" smtClean="0">
                <a:cs typeface="Arial" charset="0"/>
              </a:rPr>
              <a:t>Инструменты восстановления доверия - 1:</a:t>
            </a:r>
          </a:p>
          <a:p>
            <a:pPr marL="990600" indent="-447675">
              <a:spcBef>
                <a:spcPts val="1200"/>
              </a:spcBef>
              <a:buFontTx/>
              <a:buChar char="-"/>
              <a:tabLst>
                <a:tab pos="809625" algn="l"/>
              </a:tabLst>
            </a:pPr>
            <a:r>
              <a:rPr lang="ru-RU" altLang="en-US" sz="2400" dirty="0" smtClean="0">
                <a:cs typeface="Arial" charset="0"/>
              </a:rPr>
              <a:t>отказ от немедленного использования критерия максимизации общественной эффективности</a:t>
            </a:r>
          </a:p>
          <a:p>
            <a:pPr marL="990600" indent="-447675">
              <a:spcBef>
                <a:spcPts val="1200"/>
              </a:spcBef>
              <a:buFontTx/>
              <a:buChar char="-"/>
              <a:tabLst>
                <a:tab pos="809625" algn="l"/>
              </a:tabLst>
            </a:pPr>
            <a:r>
              <a:rPr lang="ru-RU" altLang="en-US" sz="2400" dirty="0" smtClean="0">
                <a:cs typeface="Arial" charset="0"/>
              </a:rPr>
              <a:t>введение условий, от принятия которых ни одна сторона, включая регулятора, не может  отказаться</a:t>
            </a:r>
          </a:p>
          <a:p>
            <a:pPr marL="990600" indent="-447675">
              <a:spcBef>
                <a:spcPts val="1200"/>
              </a:spcBef>
              <a:buFontTx/>
              <a:buChar char="-"/>
              <a:tabLst>
                <a:tab pos="809625" algn="l"/>
              </a:tabLst>
            </a:pPr>
            <a:r>
              <a:rPr lang="ru-RU" altLang="en-US" sz="2400" dirty="0" smtClean="0">
                <a:cs typeface="Arial" charset="0"/>
              </a:rPr>
              <a:t>конструирование промежуточного института ценового регулирования</a:t>
            </a:r>
          </a:p>
          <a:p>
            <a:pPr marL="990600" indent="-447675">
              <a:spcBef>
                <a:spcPts val="1200"/>
              </a:spcBef>
              <a:buFontTx/>
              <a:buChar char="-"/>
              <a:tabLst>
                <a:tab pos="809625" algn="l"/>
              </a:tabLst>
            </a:pPr>
            <a:r>
              <a:rPr lang="ru-RU" altLang="en-US" sz="2400" dirty="0" smtClean="0">
                <a:cs typeface="Arial" charset="0"/>
              </a:rPr>
              <a:t>прозрачность, простота, ясность и доступность алгоритма</a:t>
            </a:r>
          </a:p>
          <a:p>
            <a:pPr marL="990600" indent="-447675">
              <a:spcBef>
                <a:spcPts val="1200"/>
              </a:spcBef>
              <a:buFontTx/>
              <a:buChar char="-"/>
              <a:tabLst>
                <a:tab pos="809625" algn="l"/>
              </a:tabLst>
            </a:pPr>
            <a:endParaRPr lang="ru-RU" altLang="en-US" sz="2400" dirty="0">
              <a:cs typeface="Arial" charset="0"/>
            </a:endParaRPr>
          </a:p>
        </p:txBody>
      </p:sp>
    </p:spTree>
    <p:extLst>
      <p:ext uri="{BB962C8B-B14F-4D97-AF65-F5344CB8AC3E}">
        <p14:creationId xmlns:p14="http://schemas.microsoft.com/office/powerpoint/2010/main" val="2868688523"/>
      </p:ext>
    </p:extLst>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idx="4294967295"/>
          </p:nvPr>
        </p:nvSpPr>
        <p:spPr>
          <a:xfrm>
            <a:off x="7293" y="0"/>
            <a:ext cx="9144000" cy="620688"/>
          </a:xfrm>
        </p:spPr>
        <p:txBody>
          <a:bodyPr/>
          <a:lstStyle/>
          <a:p>
            <a:pPr eaLnBrk="1" hangingPunct="1">
              <a:spcBef>
                <a:spcPts val="300"/>
              </a:spcBef>
              <a:defRPr/>
            </a:pPr>
            <a:r>
              <a:rPr lang="ru-RU" altLang="en-US" sz="2800" dirty="0" smtClean="0">
                <a:cs typeface="Arial" charset="0"/>
              </a:rPr>
              <a:t>Поиск обоснованного алгоритма - 2</a:t>
            </a:r>
            <a:endParaRPr lang="ru-RU" altLang="en-US" sz="2800" dirty="0">
              <a:cs typeface="Arial" charset="0"/>
            </a:endParaRPr>
          </a:p>
        </p:txBody>
      </p:sp>
      <p:sp>
        <p:nvSpPr>
          <p:cNvPr id="4100" name="Line 6"/>
          <p:cNvSpPr>
            <a:spLocks noChangeShapeType="1"/>
          </p:cNvSpPr>
          <p:nvPr/>
        </p:nvSpPr>
        <p:spPr bwMode="auto">
          <a:xfrm>
            <a:off x="-19819" y="764704"/>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1" name="Text Box 4"/>
          <p:cNvSpPr txBox="1">
            <a:spLocks noChangeArrowheads="1"/>
          </p:cNvSpPr>
          <p:nvPr/>
        </p:nvSpPr>
        <p:spPr bwMode="auto">
          <a:xfrm>
            <a:off x="8541419" y="6555582"/>
            <a:ext cx="539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ru-RU" altLang="ru-RU" sz="1800" dirty="0" smtClean="0"/>
              <a:t>11</a:t>
            </a:r>
            <a:endParaRPr lang="ru-RU" altLang="ru-RU" sz="1800" dirty="0"/>
          </a:p>
        </p:txBody>
      </p:sp>
      <p:sp>
        <p:nvSpPr>
          <p:cNvPr id="5" name="TextBox 4"/>
          <p:cNvSpPr txBox="1"/>
          <p:nvPr/>
        </p:nvSpPr>
        <p:spPr>
          <a:xfrm>
            <a:off x="-19819" y="836712"/>
            <a:ext cx="9090347" cy="5816977"/>
          </a:xfrm>
          <a:prstGeom prst="rect">
            <a:avLst/>
          </a:prstGeom>
          <a:noFill/>
        </p:spPr>
        <p:txBody>
          <a:bodyPr wrap="square" rtlCol="0">
            <a:spAutoFit/>
          </a:bodyPr>
          <a:lstStyle/>
          <a:p>
            <a:pPr marL="342900" indent="-342900">
              <a:spcBef>
                <a:spcPts val="1200"/>
              </a:spcBef>
              <a:buFontTx/>
              <a:buChar char="-"/>
            </a:pPr>
            <a:r>
              <a:rPr lang="ru-RU" altLang="en-US" sz="2400" dirty="0" smtClean="0">
                <a:cs typeface="Arial" charset="0"/>
              </a:rPr>
              <a:t>«Себестоимость» добычи нефти и необходимость обеспечить самоокупаемость переработки НПГ</a:t>
            </a:r>
          </a:p>
          <a:p>
            <a:pPr marL="342900" indent="-342900">
              <a:spcBef>
                <a:spcPts val="1200"/>
              </a:spcBef>
              <a:buFontTx/>
              <a:buChar char="-"/>
            </a:pPr>
            <a:r>
              <a:rPr lang="ru-RU" altLang="en-US" sz="2400" dirty="0" smtClean="0">
                <a:cs typeface="Arial" charset="0"/>
              </a:rPr>
              <a:t>Необозримость и нецелесообразность анализа всей технологической цепочки переработки НПГ</a:t>
            </a:r>
          </a:p>
          <a:p>
            <a:pPr marL="342900" indent="-342900">
              <a:spcBef>
                <a:spcPts val="1200"/>
              </a:spcBef>
              <a:buFontTx/>
              <a:buChar char="-"/>
            </a:pPr>
            <a:r>
              <a:rPr lang="ru-RU" altLang="en-US" sz="2400" dirty="0" smtClean="0">
                <a:cs typeface="Arial" charset="0"/>
              </a:rPr>
              <a:t>Сужение масштаба системы переработки до первых двух этапов – сепарации НПГ на компоненты</a:t>
            </a:r>
          </a:p>
          <a:p>
            <a:pPr marL="342900" indent="-342900">
              <a:spcBef>
                <a:spcPts val="1200"/>
              </a:spcBef>
              <a:buFontTx/>
              <a:buChar char="-"/>
            </a:pPr>
            <a:r>
              <a:rPr lang="ru-RU" altLang="en-US" sz="2400" dirty="0" smtClean="0">
                <a:cs typeface="Arial" charset="0"/>
              </a:rPr>
              <a:t>Метод </a:t>
            </a:r>
            <a:r>
              <a:rPr lang="ru-RU" altLang="en-US" sz="2400" dirty="0" err="1" smtClean="0">
                <a:cs typeface="Arial" charset="0"/>
              </a:rPr>
              <a:t>нэт</a:t>
            </a:r>
            <a:r>
              <a:rPr lang="ru-RU" altLang="en-US" sz="2400" dirty="0" smtClean="0">
                <a:cs typeface="Arial" charset="0"/>
              </a:rPr>
              <a:t>-</a:t>
            </a:r>
            <a:r>
              <a:rPr lang="ru-RU" altLang="en-US" sz="2400" dirty="0" err="1" smtClean="0">
                <a:cs typeface="Arial" charset="0"/>
              </a:rPr>
              <a:t>бэк</a:t>
            </a:r>
            <a:r>
              <a:rPr lang="ru-RU" altLang="en-US" sz="2400" dirty="0" smtClean="0">
                <a:cs typeface="Arial" charset="0"/>
              </a:rPr>
              <a:t>-минус как опора построения алгоритма цены НПГ</a:t>
            </a:r>
          </a:p>
          <a:p>
            <a:pPr marL="342900" indent="-342900">
              <a:spcBef>
                <a:spcPts val="1200"/>
              </a:spcBef>
              <a:buFontTx/>
              <a:buChar char="-"/>
            </a:pPr>
            <a:r>
              <a:rPr lang="ru-RU" altLang="en-US" sz="2400" dirty="0" smtClean="0">
                <a:cs typeface="Arial" charset="0"/>
              </a:rPr>
              <a:t>Отсутствие цен компонентов НПГ как барьер использования </a:t>
            </a:r>
            <a:r>
              <a:rPr lang="ru-RU" altLang="en-US" sz="2400" dirty="0">
                <a:cs typeface="Arial" charset="0"/>
              </a:rPr>
              <a:t>метода </a:t>
            </a:r>
            <a:r>
              <a:rPr lang="ru-RU" altLang="en-US" sz="2400" dirty="0" err="1">
                <a:cs typeface="Arial" charset="0"/>
              </a:rPr>
              <a:t>нэт</a:t>
            </a:r>
            <a:r>
              <a:rPr lang="ru-RU" altLang="en-US" sz="2400" dirty="0">
                <a:cs typeface="Arial" charset="0"/>
              </a:rPr>
              <a:t>-</a:t>
            </a:r>
            <a:r>
              <a:rPr lang="ru-RU" altLang="en-US" sz="2400" dirty="0" err="1">
                <a:cs typeface="Arial" charset="0"/>
              </a:rPr>
              <a:t>бэк</a:t>
            </a:r>
            <a:r>
              <a:rPr lang="ru-RU" altLang="en-US" sz="2400" dirty="0">
                <a:cs typeface="Arial" charset="0"/>
              </a:rPr>
              <a:t>-минус</a:t>
            </a:r>
            <a:endParaRPr lang="ru-RU" altLang="en-US" sz="2400" dirty="0" smtClean="0">
              <a:cs typeface="Arial" charset="0"/>
            </a:endParaRPr>
          </a:p>
          <a:p>
            <a:pPr marL="342900" indent="-342900">
              <a:spcBef>
                <a:spcPts val="1200"/>
              </a:spcBef>
              <a:buFontTx/>
              <a:buChar char="-"/>
            </a:pPr>
            <a:r>
              <a:rPr lang="ru-RU" altLang="en-US" sz="2400" dirty="0" smtClean="0">
                <a:cs typeface="Arial" charset="0"/>
              </a:rPr>
              <a:t>Построение системы виртуальных рынков компонентов НПГ</a:t>
            </a:r>
          </a:p>
          <a:p>
            <a:pPr marL="714375" indent="-352425">
              <a:spcBef>
                <a:spcPts val="1200"/>
              </a:spcBef>
              <a:buFontTx/>
              <a:buChar char="-"/>
              <a:tabLst>
                <a:tab pos="809625" algn="l"/>
              </a:tabLst>
            </a:pPr>
            <a:endParaRPr lang="ru-RU" altLang="en-US" sz="2400" dirty="0">
              <a:cs typeface="Arial" charset="0"/>
            </a:endParaRPr>
          </a:p>
        </p:txBody>
      </p:sp>
    </p:spTree>
    <p:extLst>
      <p:ext uri="{BB962C8B-B14F-4D97-AF65-F5344CB8AC3E}">
        <p14:creationId xmlns:p14="http://schemas.microsoft.com/office/powerpoint/2010/main" val="363006384"/>
      </p:ext>
    </p:extLst>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3179" y="1628800"/>
            <a:ext cx="8757641" cy="2616101"/>
          </a:xfrm>
          <a:prstGeom prst="rect">
            <a:avLst/>
          </a:prstGeom>
          <a:noFill/>
        </p:spPr>
        <p:txBody>
          <a:bodyPr wrap="square" rtlCol="0">
            <a:spAutoFit/>
          </a:bodyPr>
          <a:lstStyle/>
          <a:p>
            <a:pPr marL="361950" indent="-361950">
              <a:spcBef>
                <a:spcPts val="1200"/>
              </a:spcBef>
              <a:buFontTx/>
              <a:buChar char="-"/>
            </a:pPr>
            <a:r>
              <a:rPr lang="ru-RU" altLang="en-US" sz="2400" dirty="0" smtClean="0">
                <a:cs typeface="Arial" charset="0"/>
              </a:rPr>
              <a:t>Позитивное влияние введенной шкалы цен:</a:t>
            </a:r>
          </a:p>
          <a:p>
            <a:pPr marL="711200" indent="-361950">
              <a:spcBef>
                <a:spcPts val="1200"/>
              </a:spcBef>
              <a:buFontTx/>
              <a:buChar char="-"/>
            </a:pPr>
            <a:r>
              <a:rPr lang="ru-RU" altLang="en-US" sz="2400" dirty="0" smtClean="0">
                <a:cs typeface="Arial" charset="0"/>
              </a:rPr>
              <a:t>Снизилась острота конфликта между продавцами и покупателем НПГ</a:t>
            </a:r>
          </a:p>
          <a:p>
            <a:pPr marL="711200" indent="-361950">
              <a:spcBef>
                <a:spcPts val="1200"/>
              </a:spcBef>
              <a:buFontTx/>
              <a:buChar char="-"/>
            </a:pPr>
            <a:r>
              <a:rPr lang="ru-RU" altLang="en-US" sz="2400" dirty="0" smtClean="0">
                <a:cs typeface="Arial" charset="0"/>
              </a:rPr>
              <a:t>Чтобы реально пользоваться шкалой цен, регулятор ввел отраслевой стандарт для измерения параметров, необходимых для определения цен НПГ	</a:t>
            </a:r>
            <a:endParaRPr lang="en-US" sz="2400" dirty="0"/>
          </a:p>
        </p:txBody>
      </p:sp>
      <p:sp>
        <p:nvSpPr>
          <p:cNvPr id="4099" name="Rectangle 2"/>
          <p:cNvSpPr>
            <a:spLocks noGrp="1" noChangeArrowheads="1"/>
          </p:cNvSpPr>
          <p:nvPr>
            <p:ph type="title" idx="4294967295"/>
          </p:nvPr>
        </p:nvSpPr>
        <p:spPr>
          <a:xfrm>
            <a:off x="-93316" y="0"/>
            <a:ext cx="9144000" cy="980728"/>
          </a:xfrm>
        </p:spPr>
        <p:txBody>
          <a:bodyPr/>
          <a:lstStyle/>
          <a:p>
            <a:pPr>
              <a:spcBef>
                <a:spcPts val="1200"/>
              </a:spcBef>
            </a:pPr>
            <a:r>
              <a:rPr lang="ru-RU" altLang="ru-RU" sz="2800" dirty="0" smtClean="0"/>
              <a:t>Цены самоокупаемости переработки НПГ как промежуточный институт </a:t>
            </a:r>
            <a:r>
              <a:rPr lang="ru-RU" altLang="ru-RU" sz="2800" dirty="0" err="1" smtClean="0"/>
              <a:t>горегулирования</a:t>
            </a:r>
            <a:endParaRPr lang="ru-RU" altLang="ru-RU" sz="2800" dirty="0" smtClean="0"/>
          </a:p>
        </p:txBody>
      </p:sp>
      <p:sp>
        <p:nvSpPr>
          <p:cNvPr id="4100" name="Line 6"/>
          <p:cNvSpPr>
            <a:spLocks noChangeShapeType="1"/>
          </p:cNvSpPr>
          <p:nvPr/>
        </p:nvSpPr>
        <p:spPr bwMode="auto">
          <a:xfrm>
            <a:off x="35496" y="1052736"/>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1" name="Text Box 4"/>
          <p:cNvSpPr txBox="1">
            <a:spLocks noChangeArrowheads="1"/>
          </p:cNvSpPr>
          <p:nvPr/>
        </p:nvSpPr>
        <p:spPr bwMode="auto">
          <a:xfrm>
            <a:off x="8541419" y="6491288"/>
            <a:ext cx="539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ru-RU" altLang="ru-RU" sz="1800" dirty="0" smtClean="0"/>
              <a:t>12</a:t>
            </a:r>
            <a:endParaRPr lang="ru-RU" altLang="ru-RU" sz="1800" dirty="0"/>
          </a:p>
        </p:txBody>
      </p:sp>
    </p:spTree>
    <p:extLst>
      <p:ext uri="{BB962C8B-B14F-4D97-AF65-F5344CB8AC3E}">
        <p14:creationId xmlns:p14="http://schemas.microsoft.com/office/powerpoint/2010/main" val="1103778167"/>
      </p:ext>
    </p:extLst>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7010" name="Rectangle 2"/>
          <p:cNvSpPr>
            <a:spLocks noGrp="1" noChangeArrowheads="1"/>
          </p:cNvSpPr>
          <p:nvPr>
            <p:ph type="ctrTitle"/>
          </p:nvPr>
        </p:nvSpPr>
        <p:spPr>
          <a:xfrm>
            <a:off x="0" y="0"/>
            <a:ext cx="9131300" cy="1341438"/>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008000"/>
                </a:solidFill>
                <a:miter lim="800000"/>
                <a:headEnd/>
                <a:tailEnd/>
              </a14:hiddenLine>
            </a:ext>
          </a:extLst>
        </p:spPr>
        <p:txBody>
          <a:bodyPr lIns="92075" tIns="36000" rIns="92075" bIns="46038"/>
          <a:lstStyle/>
          <a:p>
            <a:pPr>
              <a:spcAft>
                <a:spcPct val="50000"/>
              </a:spcAft>
            </a:pPr>
            <a:r>
              <a:rPr lang="ru-RU" altLang="en-US" sz="2800" dirty="0" smtClean="0">
                <a:solidFill>
                  <a:schemeClr val="tx1"/>
                </a:solidFill>
              </a:rPr>
              <a:t>Проблемы с приемлемостью промежуточного института - 1</a:t>
            </a:r>
            <a:endParaRPr lang="ru-RU" altLang="en-US" sz="2800" b="1" dirty="0" smtClean="0">
              <a:solidFill>
                <a:schemeClr val="tx1"/>
              </a:solidFill>
            </a:endParaRPr>
          </a:p>
        </p:txBody>
      </p:sp>
      <p:sp>
        <p:nvSpPr>
          <p:cNvPr id="4099" name="Text Box 3"/>
          <p:cNvSpPr txBox="1">
            <a:spLocks noChangeArrowheads="1"/>
          </p:cNvSpPr>
          <p:nvPr/>
        </p:nvSpPr>
        <p:spPr bwMode="auto">
          <a:xfrm>
            <a:off x="8604448" y="6461125"/>
            <a:ext cx="5395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13</a:t>
            </a:r>
            <a:endParaRPr kumimoji="1" lang="ru-RU" altLang="en-US" sz="2000" dirty="0">
              <a:latin typeface="Times New Roman" pitchFamily="18" charset="0"/>
            </a:endParaRPr>
          </a:p>
        </p:txBody>
      </p:sp>
      <p:sp>
        <p:nvSpPr>
          <p:cNvPr id="427013" name="Text Box 5"/>
          <p:cNvSpPr txBox="1">
            <a:spLocks noChangeArrowheads="1"/>
          </p:cNvSpPr>
          <p:nvPr/>
        </p:nvSpPr>
        <p:spPr bwMode="auto">
          <a:xfrm>
            <a:off x="250825" y="1428750"/>
            <a:ext cx="8893175"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kumimoji="1" sz="2400">
                <a:solidFill>
                  <a:schemeClr val="tx1"/>
                </a:solidFill>
                <a:latin typeface="Arial" charset="0"/>
              </a:defRPr>
            </a:lvl1pPr>
            <a:lvl2pPr marL="998538" indent="-457200" eaLnBrk="0" hangingPunct="0">
              <a:defRPr kumimoji="1" sz="2400">
                <a:solidFill>
                  <a:schemeClr val="tx1"/>
                </a:solidFill>
                <a:latin typeface="Times New Roman" pitchFamily="18" charset="0"/>
              </a:defRPr>
            </a:lvl2pPr>
            <a:lvl3pPr marL="1371600" indent="-457200" eaLnBrk="0" hangingPunct="0">
              <a:defRPr kumimoji="1" sz="2400">
                <a:solidFill>
                  <a:schemeClr val="tx1"/>
                </a:solidFill>
                <a:latin typeface="Times New Roman" pitchFamily="18" charset="0"/>
              </a:defRPr>
            </a:lvl3pPr>
            <a:lvl4pPr marL="1828800" indent="-457200" eaLnBrk="0" hangingPunct="0">
              <a:defRPr kumimoji="1" sz="2400">
                <a:solidFill>
                  <a:schemeClr val="tx1"/>
                </a:solidFill>
                <a:latin typeface="Times New Roman" pitchFamily="18" charset="0"/>
              </a:defRPr>
            </a:lvl4pPr>
            <a:lvl5pPr marL="2286000" indent="-457200" eaLnBrk="0" hangingPunct="0">
              <a:defRPr kumimoji="1" sz="2400">
                <a:solidFill>
                  <a:schemeClr val="tx1"/>
                </a:solidFill>
                <a:latin typeface="Times New Roman" pitchFamily="18" charset="0"/>
              </a:defRPr>
            </a:lvl5pPr>
            <a:lvl6pPr marL="2743200" indent="-457200" eaLnBrk="0" fontAlgn="base" hangingPunct="0">
              <a:spcBef>
                <a:spcPct val="0"/>
              </a:spcBef>
              <a:spcAft>
                <a:spcPct val="0"/>
              </a:spcAft>
              <a:defRPr kumimoji="1" sz="2400">
                <a:solidFill>
                  <a:schemeClr val="tx1"/>
                </a:solidFill>
                <a:latin typeface="Times New Roman" pitchFamily="18" charset="0"/>
              </a:defRPr>
            </a:lvl6pPr>
            <a:lvl7pPr marL="3200400" indent="-457200" eaLnBrk="0" fontAlgn="base" hangingPunct="0">
              <a:spcBef>
                <a:spcPct val="0"/>
              </a:spcBef>
              <a:spcAft>
                <a:spcPct val="0"/>
              </a:spcAft>
              <a:defRPr kumimoji="1" sz="2400">
                <a:solidFill>
                  <a:schemeClr val="tx1"/>
                </a:solidFill>
                <a:latin typeface="Times New Roman" pitchFamily="18" charset="0"/>
              </a:defRPr>
            </a:lvl7pPr>
            <a:lvl8pPr marL="3657600" indent="-457200" eaLnBrk="0" fontAlgn="base" hangingPunct="0">
              <a:spcBef>
                <a:spcPct val="0"/>
              </a:spcBef>
              <a:spcAft>
                <a:spcPct val="0"/>
              </a:spcAft>
              <a:defRPr kumimoji="1" sz="2400">
                <a:solidFill>
                  <a:schemeClr val="tx1"/>
                </a:solidFill>
                <a:latin typeface="Times New Roman" pitchFamily="18" charset="0"/>
              </a:defRPr>
            </a:lvl8pPr>
            <a:lvl9pPr marL="4114800" indent="-457200" eaLnBrk="0" fontAlgn="base" hangingPunct="0">
              <a:spcBef>
                <a:spcPct val="0"/>
              </a:spcBef>
              <a:spcAft>
                <a:spcPct val="0"/>
              </a:spcAft>
              <a:defRPr kumimoji="1" sz="2400">
                <a:solidFill>
                  <a:schemeClr val="tx1"/>
                </a:solidFill>
                <a:latin typeface="Times New Roman" pitchFamily="18" charset="0"/>
              </a:defRPr>
            </a:lvl9pPr>
          </a:lstStyle>
          <a:p>
            <a:pPr marL="0" indent="466725" eaLnBrk="1" hangingPunct="1">
              <a:lnSpc>
                <a:spcPct val="115000"/>
              </a:lnSpc>
              <a:spcBef>
                <a:spcPts val="600"/>
              </a:spcBef>
              <a:defRPr/>
            </a:pPr>
            <a:r>
              <a:rPr kumimoji="0" lang="ru-RU" altLang="en-US" dirty="0" smtClean="0">
                <a:cs typeface="+mn-cs"/>
              </a:rPr>
              <a:t>Возражения со стороны менеджеров нефтяных компаний:</a:t>
            </a:r>
          </a:p>
          <a:p>
            <a:pPr eaLnBrk="1" hangingPunct="1">
              <a:lnSpc>
                <a:spcPct val="115000"/>
              </a:lnSpc>
              <a:spcBef>
                <a:spcPts val="600"/>
              </a:spcBef>
              <a:buAutoNum type="arabicPeriod"/>
              <a:defRPr/>
            </a:pPr>
            <a:r>
              <a:rPr kumimoji="0" lang="ru-RU" altLang="en-US" dirty="0" smtClean="0">
                <a:cs typeface="+mn-cs"/>
              </a:rPr>
              <a:t>Не учитываются издержки производства НПГ</a:t>
            </a:r>
          </a:p>
          <a:p>
            <a:pPr eaLnBrk="1" hangingPunct="1">
              <a:lnSpc>
                <a:spcPct val="115000"/>
              </a:lnSpc>
              <a:spcBef>
                <a:spcPts val="600"/>
              </a:spcBef>
              <a:buAutoNum type="arabicPeriod"/>
              <a:defRPr/>
            </a:pPr>
            <a:r>
              <a:rPr kumimoji="0" lang="ru-RU" altLang="en-US" dirty="0" smtClean="0">
                <a:cs typeface="+mn-cs"/>
              </a:rPr>
              <a:t>Не объяснена причина очень большого разрыва между «себестоимостью» производства и ценами</a:t>
            </a:r>
          </a:p>
          <a:p>
            <a:pPr eaLnBrk="1" hangingPunct="1">
              <a:lnSpc>
                <a:spcPct val="115000"/>
              </a:lnSpc>
              <a:spcBef>
                <a:spcPts val="600"/>
              </a:spcBef>
              <a:buAutoNum type="arabicPeriod"/>
              <a:defRPr/>
            </a:pPr>
            <a:r>
              <a:rPr kumimoji="0" lang="ru-RU" altLang="en-US" dirty="0" smtClean="0">
                <a:cs typeface="+mn-cs"/>
              </a:rPr>
              <a:t>Регулятор не адаптирует шкалу цен к изменениям экономической конъюнктуры</a:t>
            </a:r>
          </a:p>
          <a:p>
            <a:pPr marL="0" indent="0" eaLnBrk="1" hangingPunct="1">
              <a:lnSpc>
                <a:spcPct val="115000"/>
              </a:lnSpc>
              <a:spcBef>
                <a:spcPts val="600"/>
              </a:spcBef>
              <a:defRPr/>
            </a:pPr>
            <a:r>
              <a:rPr kumimoji="0" lang="ru-RU" altLang="en-US" dirty="0" smtClean="0">
                <a:cs typeface="+mn-cs"/>
              </a:rPr>
              <a:t>Вывод нефтяных компаний: цены должны быть выше, чем по шкале цен, чтобы покрыть «себестоимость» производства НПГ</a:t>
            </a:r>
            <a:endParaRPr kumimoji="0" lang="ru-RU" altLang="en-US" dirty="0">
              <a:cs typeface="Arial" charset="0"/>
            </a:endParaRPr>
          </a:p>
        </p:txBody>
      </p:sp>
      <p:sp>
        <p:nvSpPr>
          <p:cNvPr id="4101" name="Line 4"/>
          <p:cNvSpPr>
            <a:spLocks noChangeShapeType="1"/>
          </p:cNvSpPr>
          <p:nvPr/>
        </p:nvSpPr>
        <p:spPr bwMode="auto">
          <a:xfrm>
            <a:off x="-12700" y="1196752"/>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7010">
                                            <p:txEl>
                                              <p:charRg st="4294967295" end="4294967295"/>
                                            </p:txEl>
                                          </p:spTgt>
                                        </p:tgtEl>
                                        <p:attrNameLst>
                                          <p:attrName>style.visibility</p:attrName>
                                        </p:attrNameLst>
                                      </p:cBhvr>
                                      <p:to>
                                        <p:strVal val="visible"/>
                                      </p:to>
                                    </p:set>
                                    <p:animEffect transition="in" filter="wipe(left)">
                                      <p:cBhvr>
                                        <p:cTn id="7" dur="500"/>
                                        <p:tgtEl>
                                          <p:spTgt spid="427010">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27010" name="Rectangle 2"/>
          <p:cNvSpPr>
            <a:spLocks noGrp="1" noChangeArrowheads="1"/>
          </p:cNvSpPr>
          <p:nvPr>
            <p:ph type="ctrTitle"/>
          </p:nvPr>
        </p:nvSpPr>
        <p:spPr>
          <a:xfrm>
            <a:off x="71438" y="0"/>
            <a:ext cx="8893175" cy="981075"/>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008000"/>
                </a:solidFill>
                <a:miter lim="800000"/>
                <a:headEnd/>
                <a:tailEnd/>
              </a14:hiddenLine>
            </a:ext>
          </a:extLst>
        </p:spPr>
        <p:txBody>
          <a:bodyPr lIns="92075" tIns="36000" rIns="92075" bIns="46038"/>
          <a:lstStyle/>
          <a:p>
            <a:pPr eaLnBrk="1" hangingPunct="1">
              <a:spcAft>
                <a:spcPct val="50000"/>
              </a:spcAft>
            </a:pPr>
            <a:r>
              <a:rPr lang="ru-RU" altLang="en-US" sz="2800" dirty="0">
                <a:solidFill>
                  <a:schemeClr val="tx1"/>
                </a:solidFill>
              </a:rPr>
              <a:t>Проблемы с приемлемостью промежуточного института - </a:t>
            </a:r>
            <a:r>
              <a:rPr lang="ru-RU" altLang="en-US" sz="2800" dirty="0" smtClean="0">
                <a:solidFill>
                  <a:schemeClr val="tx1"/>
                </a:solidFill>
              </a:rPr>
              <a:t>2</a:t>
            </a:r>
          </a:p>
        </p:txBody>
      </p:sp>
      <p:sp>
        <p:nvSpPr>
          <p:cNvPr id="5123" name="Text Box 3"/>
          <p:cNvSpPr txBox="1">
            <a:spLocks noChangeArrowheads="1"/>
          </p:cNvSpPr>
          <p:nvPr/>
        </p:nvSpPr>
        <p:spPr bwMode="auto">
          <a:xfrm>
            <a:off x="8676456" y="6461125"/>
            <a:ext cx="4675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14</a:t>
            </a:r>
            <a:endParaRPr kumimoji="1" lang="ru-RU" altLang="en-US" sz="2000" dirty="0">
              <a:latin typeface="Times New Roman" pitchFamily="18" charset="0"/>
            </a:endParaRPr>
          </a:p>
        </p:txBody>
      </p:sp>
      <p:sp>
        <p:nvSpPr>
          <p:cNvPr id="5124" name="Text Box 5"/>
          <p:cNvSpPr txBox="1">
            <a:spLocks noChangeArrowheads="1"/>
          </p:cNvSpPr>
          <p:nvPr/>
        </p:nvSpPr>
        <p:spPr bwMode="auto">
          <a:xfrm>
            <a:off x="-12700" y="1412875"/>
            <a:ext cx="9144000" cy="4653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58838" indent="-466725" eaLnBrk="0" hangingPunct="0">
              <a:spcBef>
                <a:spcPct val="20000"/>
              </a:spcBef>
              <a:buChar char="•"/>
              <a:defRPr sz="3200">
                <a:solidFill>
                  <a:schemeClr val="tx1"/>
                </a:solidFill>
                <a:latin typeface="Arial" pitchFamily="34" charset="0"/>
              </a:defRPr>
            </a:lvl1pPr>
            <a:lvl2pPr marL="998538" indent="-457200" eaLnBrk="0" hangingPunct="0">
              <a:spcBef>
                <a:spcPct val="20000"/>
              </a:spcBef>
              <a:buChar char="–"/>
              <a:defRPr sz="2800">
                <a:solidFill>
                  <a:schemeClr val="tx1"/>
                </a:solidFill>
                <a:latin typeface="Arial" pitchFamily="34" charset="0"/>
              </a:defRPr>
            </a:lvl2pPr>
            <a:lvl3pPr marL="1371600" indent="-457200" eaLnBrk="0" hangingPunct="0">
              <a:spcBef>
                <a:spcPct val="20000"/>
              </a:spcBef>
              <a:buChar char="•"/>
              <a:defRPr sz="2400">
                <a:solidFill>
                  <a:schemeClr val="tx1"/>
                </a:solidFill>
                <a:latin typeface="Arial" pitchFamily="34" charset="0"/>
              </a:defRPr>
            </a:lvl3pPr>
            <a:lvl4pPr marL="1828800" indent="-457200" eaLnBrk="0" hangingPunct="0">
              <a:spcBef>
                <a:spcPct val="20000"/>
              </a:spcBef>
              <a:buChar char="–"/>
              <a:defRPr sz="2000">
                <a:solidFill>
                  <a:schemeClr val="tx1"/>
                </a:solidFill>
                <a:latin typeface="Arial" pitchFamily="34" charset="0"/>
              </a:defRPr>
            </a:lvl4pPr>
            <a:lvl5pPr marL="2286000" indent="-457200" eaLnBrk="0" hangingPunct="0">
              <a:spcBef>
                <a:spcPct val="20000"/>
              </a:spcBef>
              <a:buChar char="»"/>
              <a:defRPr sz="2000">
                <a:solidFill>
                  <a:schemeClr val="tx1"/>
                </a:solidFill>
                <a:latin typeface="Arial" pitchFamily="34" charset="0"/>
              </a:defRPr>
            </a:lvl5pPr>
            <a:lvl6pPr marL="2743200" indent="-457200" eaLnBrk="0" fontAlgn="base" hangingPunct="0">
              <a:spcBef>
                <a:spcPct val="20000"/>
              </a:spcBef>
              <a:spcAft>
                <a:spcPct val="0"/>
              </a:spcAft>
              <a:buChar char="»"/>
              <a:defRPr sz="2000">
                <a:solidFill>
                  <a:schemeClr val="tx1"/>
                </a:solidFill>
                <a:latin typeface="Arial" pitchFamily="34" charset="0"/>
              </a:defRPr>
            </a:lvl6pPr>
            <a:lvl7pPr marL="3200400" indent="-457200" eaLnBrk="0" fontAlgn="base" hangingPunct="0">
              <a:spcBef>
                <a:spcPct val="20000"/>
              </a:spcBef>
              <a:spcAft>
                <a:spcPct val="0"/>
              </a:spcAft>
              <a:buChar char="»"/>
              <a:defRPr sz="2000">
                <a:solidFill>
                  <a:schemeClr val="tx1"/>
                </a:solidFill>
                <a:latin typeface="Arial" pitchFamily="34" charset="0"/>
              </a:defRPr>
            </a:lvl7pPr>
            <a:lvl8pPr marL="3657600" indent="-457200" eaLnBrk="0" fontAlgn="base" hangingPunct="0">
              <a:spcBef>
                <a:spcPct val="20000"/>
              </a:spcBef>
              <a:spcAft>
                <a:spcPct val="0"/>
              </a:spcAft>
              <a:buChar char="»"/>
              <a:defRPr sz="2000">
                <a:solidFill>
                  <a:schemeClr val="tx1"/>
                </a:solidFill>
                <a:latin typeface="Arial" pitchFamily="34" charset="0"/>
              </a:defRPr>
            </a:lvl8pPr>
            <a:lvl9pPr marL="4114800" indent="-457200" eaLnBrk="0" fontAlgn="base" hangingPunct="0">
              <a:spcBef>
                <a:spcPct val="20000"/>
              </a:spcBef>
              <a:spcAft>
                <a:spcPct val="0"/>
              </a:spcAft>
              <a:buChar char="»"/>
              <a:defRPr sz="2000">
                <a:solidFill>
                  <a:schemeClr val="tx1"/>
                </a:solidFill>
                <a:latin typeface="Arial" pitchFamily="34" charset="0"/>
              </a:defRPr>
            </a:lvl9pPr>
          </a:lstStyle>
          <a:p>
            <a:pPr marL="392113" indent="0" eaLnBrk="1" hangingPunct="1">
              <a:lnSpc>
                <a:spcPct val="115000"/>
              </a:lnSpc>
              <a:spcBef>
                <a:spcPct val="50000"/>
              </a:spcBef>
              <a:buNone/>
            </a:pPr>
            <a:r>
              <a:rPr lang="ru-RU" altLang="en-US" sz="2400" dirty="0"/>
              <a:t>Возражения со стороны </a:t>
            </a:r>
            <a:r>
              <a:rPr lang="ru-RU" altLang="en-US" sz="2400" dirty="0" smtClean="0"/>
              <a:t>регулятора:</a:t>
            </a:r>
          </a:p>
          <a:p>
            <a:pPr marL="849313" indent="-457200" eaLnBrk="1" hangingPunct="1">
              <a:lnSpc>
                <a:spcPct val="115000"/>
              </a:lnSpc>
              <a:spcBef>
                <a:spcPct val="50000"/>
              </a:spcBef>
              <a:buFont typeface="+mj-lt"/>
              <a:buAutoNum type="arabicPeriod"/>
            </a:pPr>
            <a:r>
              <a:rPr lang="ru-RU" altLang="en-US" sz="2400" dirty="0" smtClean="0"/>
              <a:t>Алгоритм требует труднодоступные данные, поэтому сложно обновлять шкалу цен</a:t>
            </a:r>
          </a:p>
          <a:p>
            <a:pPr marL="849313" indent="-457200" eaLnBrk="1" hangingPunct="1">
              <a:lnSpc>
                <a:spcPct val="115000"/>
              </a:lnSpc>
              <a:spcBef>
                <a:spcPct val="50000"/>
              </a:spcBef>
              <a:buFont typeface="+mj-lt"/>
              <a:buAutoNum type="arabicPeriod"/>
            </a:pPr>
            <a:r>
              <a:rPr lang="ru-RU" altLang="en-US" sz="2400" dirty="0" smtClean="0"/>
              <a:t>Не устранены возражения против шкалы цен со стороны </a:t>
            </a:r>
            <a:r>
              <a:rPr lang="ru-RU" altLang="en-US" sz="2400" dirty="0" err="1" smtClean="0"/>
              <a:t>Сибура</a:t>
            </a:r>
            <a:r>
              <a:rPr lang="ru-RU" altLang="en-US" sz="2400" dirty="0" smtClean="0"/>
              <a:t> и, особенно, нефтяных компаний</a:t>
            </a:r>
          </a:p>
          <a:p>
            <a:pPr marL="849313" indent="-457200" eaLnBrk="1" hangingPunct="1">
              <a:lnSpc>
                <a:spcPct val="115000"/>
              </a:lnSpc>
              <a:spcBef>
                <a:spcPct val="50000"/>
              </a:spcBef>
              <a:buFont typeface="+mj-lt"/>
              <a:buAutoNum type="arabicPeriod"/>
            </a:pPr>
            <a:r>
              <a:rPr lang="ru-RU" altLang="en-US" sz="2400" dirty="0" smtClean="0"/>
              <a:t>Ценовое регулирование – нерыночный институт, который не гармонирует с трендом перехода к рыночной экономике</a:t>
            </a:r>
          </a:p>
          <a:p>
            <a:pPr marL="392113" indent="0" eaLnBrk="1" hangingPunct="1">
              <a:lnSpc>
                <a:spcPct val="115000"/>
              </a:lnSpc>
              <a:spcBef>
                <a:spcPct val="50000"/>
              </a:spcBef>
              <a:buNone/>
            </a:pPr>
            <a:r>
              <a:rPr lang="ru-RU" altLang="en-US" sz="2400" dirty="0" smtClean="0"/>
              <a:t>Вывод регулятора: необходима либерализация рынка</a:t>
            </a:r>
            <a:endParaRPr lang="ru-RU" altLang="en-US" sz="2400" dirty="0"/>
          </a:p>
        </p:txBody>
      </p:sp>
      <p:sp>
        <p:nvSpPr>
          <p:cNvPr id="5143" name="Line 4"/>
          <p:cNvSpPr>
            <a:spLocks noChangeShapeType="1"/>
          </p:cNvSpPr>
          <p:nvPr/>
        </p:nvSpPr>
        <p:spPr bwMode="auto">
          <a:xfrm>
            <a:off x="-12700" y="981075"/>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7010">
                                            <p:txEl>
                                              <p:charRg st="4294967295" end="4294967295"/>
                                            </p:txEl>
                                          </p:spTgt>
                                        </p:tgtEl>
                                        <p:attrNameLst>
                                          <p:attrName>style.visibility</p:attrName>
                                        </p:attrNameLst>
                                      </p:cBhvr>
                                      <p:to>
                                        <p:strVal val="visible"/>
                                      </p:to>
                                    </p:set>
                                    <p:animEffect transition="in" filter="wipe(left)">
                                      <p:cBhvr>
                                        <p:cTn id="7" dur="500"/>
                                        <p:tgtEl>
                                          <p:spTgt spid="427010">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0"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27010" name="Rectangle 2"/>
          <p:cNvSpPr>
            <a:spLocks noGrp="1" noChangeArrowheads="1"/>
          </p:cNvSpPr>
          <p:nvPr>
            <p:ph type="ctrTitle"/>
          </p:nvPr>
        </p:nvSpPr>
        <p:spPr>
          <a:xfrm>
            <a:off x="71438" y="0"/>
            <a:ext cx="8893175" cy="981075"/>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008000"/>
                </a:solidFill>
                <a:miter lim="800000"/>
                <a:headEnd/>
                <a:tailEnd/>
              </a14:hiddenLine>
            </a:ext>
          </a:extLst>
        </p:spPr>
        <p:txBody>
          <a:bodyPr lIns="92075" tIns="36000" rIns="92075" bIns="46038"/>
          <a:lstStyle/>
          <a:p>
            <a:pPr eaLnBrk="1" hangingPunct="1">
              <a:spcAft>
                <a:spcPct val="50000"/>
              </a:spcAft>
            </a:pPr>
            <a:r>
              <a:rPr lang="ru-RU" altLang="en-US" sz="2800" dirty="0">
                <a:solidFill>
                  <a:schemeClr val="tx1"/>
                </a:solidFill>
              </a:rPr>
              <a:t>Проблемы с приемлемостью промежуточного института - </a:t>
            </a:r>
            <a:r>
              <a:rPr lang="ru-RU" altLang="en-US" sz="2800" dirty="0" smtClean="0">
                <a:solidFill>
                  <a:schemeClr val="tx1"/>
                </a:solidFill>
              </a:rPr>
              <a:t>3</a:t>
            </a:r>
          </a:p>
        </p:txBody>
      </p:sp>
      <p:sp>
        <p:nvSpPr>
          <p:cNvPr id="5123" name="Text Box 3"/>
          <p:cNvSpPr txBox="1">
            <a:spLocks noChangeArrowheads="1"/>
          </p:cNvSpPr>
          <p:nvPr/>
        </p:nvSpPr>
        <p:spPr bwMode="auto">
          <a:xfrm>
            <a:off x="8676456" y="6461125"/>
            <a:ext cx="4675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15</a:t>
            </a:r>
            <a:endParaRPr kumimoji="1" lang="ru-RU" altLang="en-US" sz="2000" dirty="0">
              <a:latin typeface="Times New Roman" pitchFamily="18" charset="0"/>
            </a:endParaRPr>
          </a:p>
        </p:txBody>
      </p:sp>
      <p:sp>
        <p:nvSpPr>
          <p:cNvPr id="5124" name="Text Box 5"/>
          <p:cNvSpPr txBox="1">
            <a:spLocks noChangeArrowheads="1"/>
          </p:cNvSpPr>
          <p:nvPr/>
        </p:nvSpPr>
        <p:spPr bwMode="auto">
          <a:xfrm>
            <a:off x="-4142" y="1124744"/>
            <a:ext cx="91440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58838" indent="-466725" eaLnBrk="0" hangingPunct="0">
              <a:spcBef>
                <a:spcPct val="20000"/>
              </a:spcBef>
              <a:buChar char="•"/>
              <a:defRPr sz="3200">
                <a:solidFill>
                  <a:schemeClr val="tx1"/>
                </a:solidFill>
                <a:latin typeface="Arial" pitchFamily="34" charset="0"/>
              </a:defRPr>
            </a:lvl1pPr>
            <a:lvl2pPr marL="998538" indent="-457200" eaLnBrk="0" hangingPunct="0">
              <a:spcBef>
                <a:spcPct val="20000"/>
              </a:spcBef>
              <a:buChar char="–"/>
              <a:defRPr sz="2800">
                <a:solidFill>
                  <a:schemeClr val="tx1"/>
                </a:solidFill>
                <a:latin typeface="Arial" pitchFamily="34" charset="0"/>
              </a:defRPr>
            </a:lvl2pPr>
            <a:lvl3pPr marL="1371600" indent="-457200" eaLnBrk="0" hangingPunct="0">
              <a:spcBef>
                <a:spcPct val="20000"/>
              </a:spcBef>
              <a:buChar char="•"/>
              <a:defRPr sz="2400">
                <a:solidFill>
                  <a:schemeClr val="tx1"/>
                </a:solidFill>
                <a:latin typeface="Arial" pitchFamily="34" charset="0"/>
              </a:defRPr>
            </a:lvl3pPr>
            <a:lvl4pPr marL="1828800" indent="-457200" eaLnBrk="0" hangingPunct="0">
              <a:spcBef>
                <a:spcPct val="20000"/>
              </a:spcBef>
              <a:buChar char="–"/>
              <a:defRPr sz="2000">
                <a:solidFill>
                  <a:schemeClr val="tx1"/>
                </a:solidFill>
                <a:latin typeface="Arial" pitchFamily="34" charset="0"/>
              </a:defRPr>
            </a:lvl4pPr>
            <a:lvl5pPr marL="2286000" indent="-457200" eaLnBrk="0" hangingPunct="0">
              <a:spcBef>
                <a:spcPct val="20000"/>
              </a:spcBef>
              <a:buChar char="»"/>
              <a:defRPr sz="2000">
                <a:solidFill>
                  <a:schemeClr val="tx1"/>
                </a:solidFill>
                <a:latin typeface="Arial" pitchFamily="34" charset="0"/>
              </a:defRPr>
            </a:lvl5pPr>
            <a:lvl6pPr marL="2743200" indent="-457200" eaLnBrk="0" fontAlgn="base" hangingPunct="0">
              <a:spcBef>
                <a:spcPct val="20000"/>
              </a:spcBef>
              <a:spcAft>
                <a:spcPct val="0"/>
              </a:spcAft>
              <a:buChar char="»"/>
              <a:defRPr sz="2000">
                <a:solidFill>
                  <a:schemeClr val="tx1"/>
                </a:solidFill>
                <a:latin typeface="Arial" pitchFamily="34" charset="0"/>
              </a:defRPr>
            </a:lvl6pPr>
            <a:lvl7pPr marL="3200400" indent="-457200" eaLnBrk="0" fontAlgn="base" hangingPunct="0">
              <a:spcBef>
                <a:spcPct val="20000"/>
              </a:spcBef>
              <a:spcAft>
                <a:spcPct val="0"/>
              </a:spcAft>
              <a:buChar char="»"/>
              <a:defRPr sz="2000">
                <a:solidFill>
                  <a:schemeClr val="tx1"/>
                </a:solidFill>
                <a:latin typeface="Arial" pitchFamily="34" charset="0"/>
              </a:defRPr>
            </a:lvl7pPr>
            <a:lvl8pPr marL="3657600" indent="-457200" eaLnBrk="0" fontAlgn="base" hangingPunct="0">
              <a:spcBef>
                <a:spcPct val="20000"/>
              </a:spcBef>
              <a:spcAft>
                <a:spcPct val="0"/>
              </a:spcAft>
              <a:buChar char="»"/>
              <a:defRPr sz="2000">
                <a:solidFill>
                  <a:schemeClr val="tx1"/>
                </a:solidFill>
                <a:latin typeface="Arial" pitchFamily="34" charset="0"/>
              </a:defRPr>
            </a:lvl8pPr>
            <a:lvl9pPr marL="4114800" indent="-457200" eaLnBrk="0" fontAlgn="base" hangingPunct="0">
              <a:spcBef>
                <a:spcPct val="20000"/>
              </a:spcBef>
              <a:spcAft>
                <a:spcPct val="0"/>
              </a:spcAft>
              <a:buChar char="»"/>
              <a:defRPr sz="2000">
                <a:solidFill>
                  <a:schemeClr val="tx1"/>
                </a:solidFill>
                <a:latin typeface="Arial" pitchFamily="34" charset="0"/>
              </a:defRPr>
            </a:lvl9pPr>
          </a:lstStyle>
          <a:p>
            <a:pPr marL="392113" indent="0" eaLnBrk="1" hangingPunct="1">
              <a:spcBef>
                <a:spcPts val="600"/>
              </a:spcBef>
              <a:buNone/>
            </a:pPr>
            <a:r>
              <a:rPr lang="ru-RU" altLang="en-US" sz="2400" dirty="0" smtClean="0"/>
              <a:t>Возражения </a:t>
            </a:r>
            <a:r>
              <a:rPr lang="ru-RU" altLang="en-US" sz="2400" dirty="0"/>
              <a:t>со стороны </a:t>
            </a:r>
            <a:r>
              <a:rPr lang="ru-RU" altLang="en-US" sz="2400" dirty="0" smtClean="0"/>
              <a:t>экономической теории:</a:t>
            </a:r>
          </a:p>
          <a:p>
            <a:pPr marL="849313" indent="-457200" eaLnBrk="1" hangingPunct="1">
              <a:spcBef>
                <a:spcPts val="600"/>
              </a:spcBef>
              <a:buFont typeface="+mj-lt"/>
              <a:buAutoNum type="arabicPeriod"/>
            </a:pPr>
            <a:r>
              <a:rPr lang="ru-RU" altLang="en-US" sz="2400" dirty="0" smtClean="0"/>
              <a:t>Цены самоокупаемости отличаются от общественно оптимальных цен (ООЦ), из-за чего интересы общества частично ущемляются</a:t>
            </a:r>
          </a:p>
          <a:p>
            <a:pPr marL="849313" indent="-457200" eaLnBrk="1" hangingPunct="1">
              <a:spcBef>
                <a:spcPts val="600"/>
              </a:spcBef>
              <a:buFont typeface="+mj-lt"/>
              <a:buAutoNum type="arabicPeriod"/>
            </a:pPr>
            <a:r>
              <a:rPr lang="ru-RU" altLang="en-US" sz="2400" dirty="0" smtClean="0"/>
              <a:t>ООЦ являются ненаблюдаемыми, необходимо развитие экономической теории, чтобы скомпенсировать недостаток измерения</a:t>
            </a:r>
          </a:p>
          <a:p>
            <a:pPr marL="849313" indent="-457200" eaLnBrk="1" hangingPunct="1">
              <a:spcBef>
                <a:spcPts val="600"/>
              </a:spcBef>
              <a:buFont typeface="+mj-lt"/>
              <a:buAutoNum type="arabicPeriod"/>
            </a:pPr>
            <a:r>
              <a:rPr lang="ru-RU" altLang="en-US" sz="2400" dirty="0" smtClean="0"/>
              <a:t>Штрафы за сверхнормативное факельное сжигание явно малы</a:t>
            </a:r>
          </a:p>
          <a:p>
            <a:pPr eaLnBrk="1" hangingPunct="1">
              <a:spcBef>
                <a:spcPts val="600"/>
              </a:spcBef>
            </a:pPr>
            <a:r>
              <a:rPr lang="ru-RU" altLang="en-US" sz="2400" dirty="0" smtClean="0"/>
              <a:t>Вывод: необходимо решить задачу определения ООЦ и оценить риски либерализации отношений между сторонами</a:t>
            </a:r>
            <a:endParaRPr lang="ru-RU" altLang="en-US" sz="2400" dirty="0"/>
          </a:p>
        </p:txBody>
      </p:sp>
      <p:sp>
        <p:nvSpPr>
          <p:cNvPr id="5143" name="Line 4"/>
          <p:cNvSpPr>
            <a:spLocks noChangeShapeType="1"/>
          </p:cNvSpPr>
          <p:nvPr/>
        </p:nvSpPr>
        <p:spPr bwMode="auto">
          <a:xfrm>
            <a:off x="-12700" y="981075"/>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88128803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7010">
                                            <p:txEl>
                                              <p:charRg st="4294967295" end="4294967295"/>
                                            </p:txEl>
                                          </p:spTgt>
                                        </p:tgtEl>
                                        <p:attrNameLst>
                                          <p:attrName>style.visibility</p:attrName>
                                        </p:attrNameLst>
                                      </p:cBhvr>
                                      <p:to>
                                        <p:strVal val="visible"/>
                                      </p:to>
                                    </p:set>
                                    <p:animEffect transition="in" filter="wipe(left)">
                                      <p:cBhvr>
                                        <p:cTn id="7" dur="500"/>
                                        <p:tgtEl>
                                          <p:spTgt spid="427010">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0"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27010" name="Rectangle 2"/>
          <p:cNvSpPr>
            <a:spLocks noGrp="1" noChangeArrowheads="1"/>
          </p:cNvSpPr>
          <p:nvPr>
            <p:ph type="ctrTitle"/>
          </p:nvPr>
        </p:nvSpPr>
        <p:spPr>
          <a:xfrm>
            <a:off x="107504" y="1196752"/>
            <a:ext cx="8893175" cy="3501008"/>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008000"/>
                </a:solidFill>
                <a:miter lim="800000"/>
                <a:headEnd/>
                <a:tailEnd/>
              </a14:hiddenLine>
            </a:ext>
          </a:extLst>
        </p:spPr>
        <p:txBody>
          <a:bodyPr lIns="92075" tIns="36000" rIns="92075" bIns="46038"/>
          <a:lstStyle/>
          <a:p>
            <a:pPr eaLnBrk="1" hangingPunct="1">
              <a:spcAft>
                <a:spcPct val="50000"/>
              </a:spcAft>
            </a:pPr>
            <a:r>
              <a:rPr lang="ru-RU" altLang="en-US" sz="2800" dirty="0" smtClean="0">
                <a:solidFill>
                  <a:schemeClr val="tx1"/>
                </a:solidFill>
              </a:rPr>
              <a:t>Почему регулятор, обязанность которого при ценовом регулировании защищать интересы общества отказался в развилке 2009 г. от введения ООЦ, предпочтя либерализацию с риском некооперативного поведения сторон рынка?</a:t>
            </a:r>
          </a:p>
        </p:txBody>
      </p:sp>
      <p:sp>
        <p:nvSpPr>
          <p:cNvPr id="5123" name="Text Box 3"/>
          <p:cNvSpPr txBox="1">
            <a:spLocks noChangeArrowheads="1"/>
          </p:cNvSpPr>
          <p:nvPr/>
        </p:nvSpPr>
        <p:spPr bwMode="auto">
          <a:xfrm>
            <a:off x="8676456" y="6461125"/>
            <a:ext cx="4675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16</a:t>
            </a:r>
            <a:endParaRPr kumimoji="1" lang="ru-RU" altLang="en-US" sz="2000" dirty="0">
              <a:latin typeface="Times New Roman" pitchFamily="18" charset="0"/>
            </a:endParaRPr>
          </a:p>
        </p:txBody>
      </p:sp>
    </p:spTree>
    <p:extLst>
      <p:ext uri="{BB962C8B-B14F-4D97-AF65-F5344CB8AC3E}">
        <p14:creationId xmlns:p14="http://schemas.microsoft.com/office/powerpoint/2010/main" val="421315297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7010">
                                            <p:txEl>
                                              <p:charRg st="4294967295" end="4294967295"/>
                                            </p:txEl>
                                          </p:spTgt>
                                        </p:tgtEl>
                                        <p:attrNameLst>
                                          <p:attrName>style.visibility</p:attrName>
                                        </p:attrNameLst>
                                      </p:cBhvr>
                                      <p:to>
                                        <p:strVal val="visible"/>
                                      </p:to>
                                    </p:set>
                                    <p:animEffect transition="in" filter="wipe(left)">
                                      <p:cBhvr>
                                        <p:cTn id="7" dur="500"/>
                                        <p:tgtEl>
                                          <p:spTgt spid="427010">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0"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27010" name="Rectangle 2"/>
          <p:cNvSpPr>
            <a:spLocks noGrp="1" noChangeArrowheads="1"/>
          </p:cNvSpPr>
          <p:nvPr>
            <p:ph type="ctrTitle"/>
          </p:nvPr>
        </p:nvSpPr>
        <p:spPr>
          <a:xfrm>
            <a:off x="71438" y="0"/>
            <a:ext cx="8893175" cy="981075"/>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008000"/>
                </a:solidFill>
                <a:miter lim="800000"/>
                <a:headEnd/>
                <a:tailEnd/>
              </a14:hiddenLine>
            </a:ext>
          </a:extLst>
        </p:spPr>
        <p:txBody>
          <a:bodyPr lIns="92075" tIns="36000" rIns="92075" bIns="46038"/>
          <a:lstStyle/>
          <a:p>
            <a:pPr eaLnBrk="1" hangingPunct="1">
              <a:spcAft>
                <a:spcPct val="50000"/>
              </a:spcAft>
            </a:pPr>
            <a:r>
              <a:rPr lang="ru-RU" altLang="en-US" sz="2800" dirty="0" smtClean="0">
                <a:solidFill>
                  <a:schemeClr val="tx1"/>
                </a:solidFill>
              </a:rPr>
              <a:t>Некооперативное поведение на </a:t>
            </a:r>
            <a:r>
              <a:rPr lang="ru-RU" altLang="en-US" sz="2800" dirty="0" err="1" smtClean="0">
                <a:solidFill>
                  <a:schemeClr val="tx1"/>
                </a:solidFill>
              </a:rPr>
              <a:t>либерализованном</a:t>
            </a:r>
            <a:r>
              <a:rPr lang="ru-RU" altLang="en-US" sz="2800" dirty="0" smtClean="0">
                <a:solidFill>
                  <a:schemeClr val="tx1"/>
                </a:solidFill>
              </a:rPr>
              <a:t> рынке</a:t>
            </a:r>
          </a:p>
        </p:txBody>
      </p:sp>
      <p:sp>
        <p:nvSpPr>
          <p:cNvPr id="5123" name="Text Box 3"/>
          <p:cNvSpPr txBox="1">
            <a:spLocks noChangeArrowheads="1"/>
          </p:cNvSpPr>
          <p:nvPr/>
        </p:nvSpPr>
        <p:spPr bwMode="auto">
          <a:xfrm>
            <a:off x="8676456" y="6461125"/>
            <a:ext cx="4675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17</a:t>
            </a:r>
            <a:endParaRPr kumimoji="1" lang="ru-RU" altLang="en-US" sz="2000" dirty="0">
              <a:latin typeface="Times New Roman" pitchFamily="18" charset="0"/>
            </a:endParaRPr>
          </a:p>
        </p:txBody>
      </p:sp>
      <p:sp>
        <p:nvSpPr>
          <p:cNvPr id="5124" name="Text Box 5"/>
          <p:cNvSpPr txBox="1">
            <a:spLocks noChangeArrowheads="1"/>
          </p:cNvSpPr>
          <p:nvPr/>
        </p:nvSpPr>
        <p:spPr bwMode="auto">
          <a:xfrm>
            <a:off x="-32173" y="1196752"/>
            <a:ext cx="91440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58838" indent="-466725" eaLnBrk="0" hangingPunct="0">
              <a:spcBef>
                <a:spcPct val="20000"/>
              </a:spcBef>
              <a:buChar char="•"/>
              <a:defRPr sz="3200">
                <a:solidFill>
                  <a:schemeClr val="tx1"/>
                </a:solidFill>
                <a:latin typeface="Arial" pitchFamily="34" charset="0"/>
              </a:defRPr>
            </a:lvl1pPr>
            <a:lvl2pPr marL="998538" indent="-457200" eaLnBrk="0" hangingPunct="0">
              <a:spcBef>
                <a:spcPct val="20000"/>
              </a:spcBef>
              <a:buChar char="–"/>
              <a:defRPr sz="2800">
                <a:solidFill>
                  <a:schemeClr val="tx1"/>
                </a:solidFill>
                <a:latin typeface="Arial" pitchFamily="34" charset="0"/>
              </a:defRPr>
            </a:lvl2pPr>
            <a:lvl3pPr marL="1371600" indent="-457200" eaLnBrk="0" hangingPunct="0">
              <a:spcBef>
                <a:spcPct val="20000"/>
              </a:spcBef>
              <a:buChar char="•"/>
              <a:defRPr sz="2400">
                <a:solidFill>
                  <a:schemeClr val="tx1"/>
                </a:solidFill>
                <a:latin typeface="Arial" pitchFamily="34" charset="0"/>
              </a:defRPr>
            </a:lvl3pPr>
            <a:lvl4pPr marL="1828800" indent="-457200" eaLnBrk="0" hangingPunct="0">
              <a:spcBef>
                <a:spcPct val="20000"/>
              </a:spcBef>
              <a:buChar char="–"/>
              <a:defRPr sz="2000">
                <a:solidFill>
                  <a:schemeClr val="tx1"/>
                </a:solidFill>
                <a:latin typeface="Arial" pitchFamily="34" charset="0"/>
              </a:defRPr>
            </a:lvl4pPr>
            <a:lvl5pPr marL="2286000" indent="-457200" eaLnBrk="0" hangingPunct="0">
              <a:spcBef>
                <a:spcPct val="20000"/>
              </a:spcBef>
              <a:buChar char="»"/>
              <a:defRPr sz="2000">
                <a:solidFill>
                  <a:schemeClr val="tx1"/>
                </a:solidFill>
                <a:latin typeface="Arial" pitchFamily="34" charset="0"/>
              </a:defRPr>
            </a:lvl5pPr>
            <a:lvl6pPr marL="2743200" indent="-457200" eaLnBrk="0" fontAlgn="base" hangingPunct="0">
              <a:spcBef>
                <a:spcPct val="20000"/>
              </a:spcBef>
              <a:spcAft>
                <a:spcPct val="0"/>
              </a:spcAft>
              <a:buChar char="»"/>
              <a:defRPr sz="2000">
                <a:solidFill>
                  <a:schemeClr val="tx1"/>
                </a:solidFill>
                <a:latin typeface="Arial" pitchFamily="34" charset="0"/>
              </a:defRPr>
            </a:lvl6pPr>
            <a:lvl7pPr marL="3200400" indent="-457200" eaLnBrk="0" fontAlgn="base" hangingPunct="0">
              <a:spcBef>
                <a:spcPct val="20000"/>
              </a:spcBef>
              <a:spcAft>
                <a:spcPct val="0"/>
              </a:spcAft>
              <a:buChar char="»"/>
              <a:defRPr sz="2000">
                <a:solidFill>
                  <a:schemeClr val="tx1"/>
                </a:solidFill>
                <a:latin typeface="Arial" pitchFamily="34" charset="0"/>
              </a:defRPr>
            </a:lvl7pPr>
            <a:lvl8pPr marL="3657600" indent="-457200" eaLnBrk="0" fontAlgn="base" hangingPunct="0">
              <a:spcBef>
                <a:spcPct val="20000"/>
              </a:spcBef>
              <a:spcAft>
                <a:spcPct val="0"/>
              </a:spcAft>
              <a:buChar char="»"/>
              <a:defRPr sz="2000">
                <a:solidFill>
                  <a:schemeClr val="tx1"/>
                </a:solidFill>
                <a:latin typeface="Arial" pitchFamily="34" charset="0"/>
              </a:defRPr>
            </a:lvl8pPr>
            <a:lvl9pPr marL="4114800" indent="-457200" eaLnBrk="0" fontAlgn="base" hangingPunct="0">
              <a:spcBef>
                <a:spcPct val="20000"/>
              </a:spcBef>
              <a:spcAft>
                <a:spcPct val="0"/>
              </a:spcAft>
              <a:buChar char="»"/>
              <a:defRPr sz="2000">
                <a:solidFill>
                  <a:schemeClr val="tx1"/>
                </a:solidFill>
                <a:latin typeface="Arial" pitchFamily="34" charset="0"/>
              </a:defRPr>
            </a:lvl9pPr>
          </a:lstStyle>
          <a:p>
            <a:pPr marL="392113" indent="0" eaLnBrk="1" hangingPunct="1">
              <a:spcBef>
                <a:spcPts val="600"/>
              </a:spcBef>
              <a:buNone/>
            </a:pPr>
            <a:r>
              <a:rPr lang="ru-RU" altLang="en-US" sz="2400" dirty="0" smtClean="0"/>
              <a:t>Рыночное равновесие зависит от соотношения рыночных сил производителя и переработчика:</a:t>
            </a:r>
          </a:p>
          <a:p>
            <a:pPr eaLnBrk="1" hangingPunct="1">
              <a:spcBef>
                <a:spcPts val="600"/>
              </a:spcBef>
              <a:buFontTx/>
              <a:buChar char="-"/>
            </a:pPr>
            <a:r>
              <a:rPr lang="ru-RU" altLang="en-US" sz="2400" dirty="0" smtClean="0"/>
              <a:t>Если рыночная власть производителя больше, равновесная цена НПГ равна </a:t>
            </a:r>
            <a:r>
              <a:rPr lang="ru-RU" altLang="en-US" sz="2400" b="1" dirty="0" smtClean="0">
                <a:solidFill>
                  <a:srgbClr val="990000"/>
                </a:solidFill>
              </a:rPr>
              <a:t>максимально </a:t>
            </a:r>
            <a:r>
              <a:rPr lang="ru-RU" altLang="en-US" sz="2400" b="1" dirty="0">
                <a:solidFill>
                  <a:srgbClr val="990000"/>
                </a:solidFill>
              </a:rPr>
              <a:t>допустимой цене самоокупаемости переработки </a:t>
            </a:r>
            <a:r>
              <a:rPr lang="ru-RU" altLang="en-US" sz="2400" b="1" dirty="0" smtClean="0">
                <a:solidFill>
                  <a:srgbClr val="990000"/>
                </a:solidFill>
              </a:rPr>
              <a:t>НПГ</a:t>
            </a:r>
            <a:r>
              <a:rPr lang="ru-RU" altLang="en-US" sz="2400" dirty="0" smtClean="0"/>
              <a:t>, обеспечивая передачу продавцу всю сумму общественного блага</a:t>
            </a:r>
          </a:p>
          <a:p>
            <a:pPr eaLnBrk="1" hangingPunct="1">
              <a:spcBef>
                <a:spcPts val="600"/>
              </a:spcBef>
              <a:buFontTx/>
              <a:buChar char="-"/>
            </a:pPr>
            <a:r>
              <a:rPr lang="ru-RU" altLang="en-US" sz="2400" dirty="0" smtClean="0"/>
              <a:t>Если рыночная власть переработчика выше, чем у производителя НПГ, равновесная цена НПГ </a:t>
            </a:r>
            <a:r>
              <a:rPr lang="ru-RU" altLang="en-US" sz="2400" dirty="0"/>
              <a:t>равна </a:t>
            </a:r>
            <a:r>
              <a:rPr lang="ru-RU" altLang="en-US" sz="2400" b="1" dirty="0" smtClean="0">
                <a:solidFill>
                  <a:srgbClr val="990000"/>
                </a:solidFill>
              </a:rPr>
              <a:t>минимально допустимой цене, </a:t>
            </a:r>
            <a:r>
              <a:rPr lang="ru-RU" altLang="en-US" sz="2400" b="1" dirty="0">
                <a:solidFill>
                  <a:srgbClr val="990000"/>
                </a:solidFill>
              </a:rPr>
              <a:t>ниже которой производство НПГ </a:t>
            </a:r>
            <a:r>
              <a:rPr lang="ru-RU" altLang="en-US" sz="2400" b="1" dirty="0" smtClean="0">
                <a:solidFill>
                  <a:srgbClr val="990000"/>
                </a:solidFill>
              </a:rPr>
              <a:t>будет убыточным</a:t>
            </a:r>
            <a:r>
              <a:rPr lang="ru-RU" altLang="en-US" sz="2400" dirty="0" smtClean="0"/>
              <a:t>, обеспечивая передачу покупателю всей суммы общественного блага</a:t>
            </a:r>
          </a:p>
        </p:txBody>
      </p:sp>
      <p:sp>
        <p:nvSpPr>
          <p:cNvPr id="5143" name="Line 4"/>
          <p:cNvSpPr>
            <a:spLocks noChangeShapeType="1"/>
          </p:cNvSpPr>
          <p:nvPr/>
        </p:nvSpPr>
        <p:spPr bwMode="auto">
          <a:xfrm>
            <a:off x="-12700" y="981075"/>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55945778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7010">
                                            <p:txEl>
                                              <p:charRg st="4294967295" end="4294967295"/>
                                            </p:txEl>
                                          </p:spTgt>
                                        </p:tgtEl>
                                        <p:attrNameLst>
                                          <p:attrName>style.visibility</p:attrName>
                                        </p:attrNameLst>
                                      </p:cBhvr>
                                      <p:to>
                                        <p:strVal val="visible"/>
                                      </p:to>
                                    </p:set>
                                    <p:animEffect transition="in" filter="wipe(left)">
                                      <p:cBhvr>
                                        <p:cTn id="7" dur="500"/>
                                        <p:tgtEl>
                                          <p:spTgt spid="427010">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4722" name="Rectangle 2"/>
          <p:cNvSpPr>
            <a:spLocks noGrp="1" noChangeArrowheads="1"/>
          </p:cNvSpPr>
          <p:nvPr>
            <p:ph type="ctrTitle"/>
          </p:nvPr>
        </p:nvSpPr>
        <p:spPr>
          <a:xfrm>
            <a:off x="-25400" y="-34925"/>
            <a:ext cx="9144000" cy="943645"/>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008000"/>
                </a:solidFill>
                <a:miter lim="800000"/>
                <a:headEnd/>
                <a:tailEnd/>
              </a14:hiddenLine>
            </a:ext>
          </a:extLst>
        </p:spPr>
        <p:txBody>
          <a:bodyPr lIns="92075" tIns="36000" rIns="92075" bIns="46038"/>
          <a:lstStyle/>
          <a:p>
            <a:pPr eaLnBrk="1" hangingPunct="1">
              <a:spcAft>
                <a:spcPct val="50000"/>
              </a:spcAft>
            </a:pPr>
            <a:r>
              <a:rPr lang="ru-RU" altLang="en-US" sz="2800" dirty="0" smtClean="0">
                <a:solidFill>
                  <a:schemeClr val="tx1"/>
                </a:solidFill>
              </a:rPr>
              <a:t>Можно ли предложить приемлемый алгоритм для координации деятельности сторон рынка?</a:t>
            </a:r>
          </a:p>
        </p:txBody>
      </p:sp>
      <p:sp>
        <p:nvSpPr>
          <p:cNvPr id="30723" name="Text Box 3"/>
          <p:cNvSpPr txBox="1">
            <a:spLocks noChangeArrowheads="1"/>
          </p:cNvSpPr>
          <p:nvPr/>
        </p:nvSpPr>
        <p:spPr bwMode="auto">
          <a:xfrm>
            <a:off x="8675688" y="6461125"/>
            <a:ext cx="4683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18</a:t>
            </a:r>
            <a:endParaRPr kumimoji="1" lang="ru-RU" altLang="en-US" sz="2000" dirty="0">
              <a:latin typeface="Times New Roman" pitchFamily="18" charset="0"/>
            </a:endParaRPr>
          </a:p>
        </p:txBody>
      </p:sp>
      <p:sp>
        <p:nvSpPr>
          <p:cNvPr id="30724" name="Line 4"/>
          <p:cNvSpPr>
            <a:spLocks noChangeShapeType="1"/>
          </p:cNvSpPr>
          <p:nvPr/>
        </p:nvSpPr>
        <p:spPr bwMode="auto">
          <a:xfrm>
            <a:off x="0" y="1124744"/>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6"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1800"/>
          </a:p>
        </p:txBody>
      </p:sp>
      <p:sp>
        <p:nvSpPr>
          <p:cNvPr id="30727"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1800"/>
          </a:p>
        </p:txBody>
      </p:sp>
      <p:sp>
        <p:nvSpPr>
          <p:cNvPr id="2" name="TextBox 1"/>
          <p:cNvSpPr txBox="1"/>
          <p:nvPr/>
        </p:nvSpPr>
        <p:spPr>
          <a:xfrm>
            <a:off x="0" y="1412776"/>
            <a:ext cx="9118600" cy="2308225"/>
          </a:xfrm>
          <a:prstGeom prst="rect">
            <a:avLst/>
          </a:prstGeom>
          <a:noFill/>
        </p:spPr>
        <p:txBody>
          <a:bodyPr>
            <a:spAutoFit/>
          </a:bodyPr>
          <a:lstStyle/>
          <a:p>
            <a:pPr>
              <a:defRPr/>
            </a:pPr>
            <a:r>
              <a:rPr lang="ru-RU" sz="2400" b="1" dirty="0"/>
              <a:t>Позитивное влияние введенной шкалы цен: </a:t>
            </a:r>
          </a:p>
          <a:p>
            <a:pPr marL="628650" indent="-628650">
              <a:defRPr/>
            </a:pPr>
            <a:r>
              <a:rPr lang="ru-RU" sz="2400" dirty="0"/>
              <a:t>   1. Снизилась острота конфликта между продавцами и покупателем НПГ. Вырос уровень доверия к регулятору</a:t>
            </a:r>
          </a:p>
          <a:p>
            <a:pPr marL="628650" indent="-628650">
              <a:defRPr/>
            </a:pPr>
            <a:r>
              <a:rPr lang="ru-RU" sz="2400" dirty="0"/>
              <a:t>   2. Чтобы реально пользоваться шкалой цен, регулятор ввел отраслевой стандарт для </a:t>
            </a:r>
            <a:r>
              <a:rPr lang="ru-RU" sz="2400" b="1" dirty="0"/>
              <a:t>измерений</a:t>
            </a:r>
            <a:r>
              <a:rPr lang="ru-RU" sz="2400" dirty="0"/>
              <a:t> параметров, необходимых для определения цен НПГ</a:t>
            </a:r>
            <a:endParaRPr lang="en-US" sz="2400"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4722">
                                            <p:txEl>
                                              <p:charRg st="4294967295" end="4294967295"/>
                                            </p:txEl>
                                          </p:spTgt>
                                        </p:tgtEl>
                                        <p:attrNameLst>
                                          <p:attrName>style.visibility</p:attrName>
                                        </p:attrNameLst>
                                      </p:cBhvr>
                                      <p:to>
                                        <p:strVal val="visible"/>
                                      </p:to>
                                    </p:set>
                                    <p:animEffect transition="in" filter="wipe(left)">
                                      <p:cBhvr>
                                        <p:cTn id="7" dur="500"/>
                                        <p:tgtEl>
                                          <p:spTgt spid="414722">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722"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27010" name="Rectangle 2"/>
          <p:cNvSpPr>
            <a:spLocks noGrp="1" noChangeArrowheads="1"/>
          </p:cNvSpPr>
          <p:nvPr>
            <p:ph type="ctrTitle"/>
          </p:nvPr>
        </p:nvSpPr>
        <p:spPr>
          <a:xfrm>
            <a:off x="17053" y="1484784"/>
            <a:ext cx="9114247" cy="4725144"/>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008000"/>
                </a:solidFill>
                <a:miter lim="800000"/>
                <a:headEnd/>
                <a:tailEnd/>
              </a14:hiddenLine>
            </a:ext>
          </a:extLst>
        </p:spPr>
        <p:txBody>
          <a:bodyPr lIns="92075" tIns="36000" rIns="92075" bIns="46038"/>
          <a:lstStyle/>
          <a:p>
            <a:pPr marL="179388" algn="l" eaLnBrk="1" hangingPunct="1">
              <a:spcAft>
                <a:spcPct val="50000"/>
              </a:spcAft>
            </a:pPr>
            <a:r>
              <a:rPr lang="ru-RU" altLang="en-US" sz="2400" dirty="0" smtClean="0">
                <a:solidFill>
                  <a:schemeClr val="tx1"/>
                </a:solidFill>
              </a:rPr>
              <a:t>- Задача определения ООЦ в общем виде была решена О.А. Эйсмонтом</a:t>
            </a:r>
            <a:br>
              <a:rPr lang="ru-RU" altLang="en-US" sz="2400" dirty="0" smtClean="0">
                <a:solidFill>
                  <a:schemeClr val="tx1"/>
                </a:solidFill>
              </a:rPr>
            </a:br>
            <a:endParaRPr lang="ru-RU" altLang="en-US" sz="2400" dirty="0" smtClean="0">
              <a:solidFill>
                <a:schemeClr val="tx1"/>
              </a:solidFill>
            </a:endParaRPr>
          </a:p>
        </p:txBody>
      </p:sp>
      <p:sp>
        <p:nvSpPr>
          <p:cNvPr id="5123" name="Text Box 3"/>
          <p:cNvSpPr txBox="1">
            <a:spLocks noChangeArrowheads="1"/>
          </p:cNvSpPr>
          <p:nvPr/>
        </p:nvSpPr>
        <p:spPr bwMode="auto">
          <a:xfrm>
            <a:off x="8676456" y="6461125"/>
            <a:ext cx="4675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19</a:t>
            </a:r>
            <a:endParaRPr kumimoji="1" lang="ru-RU" altLang="en-US" sz="2000" dirty="0">
              <a:latin typeface="Times New Roman" pitchFamily="18" charset="0"/>
            </a:endParaRPr>
          </a:p>
        </p:txBody>
      </p:sp>
      <p:sp>
        <p:nvSpPr>
          <p:cNvPr id="2" name="TextBox 1"/>
          <p:cNvSpPr txBox="1"/>
          <p:nvPr/>
        </p:nvSpPr>
        <p:spPr>
          <a:xfrm>
            <a:off x="14883" y="0"/>
            <a:ext cx="9036496" cy="954107"/>
          </a:xfrm>
          <a:prstGeom prst="rect">
            <a:avLst/>
          </a:prstGeom>
          <a:noFill/>
        </p:spPr>
        <p:txBody>
          <a:bodyPr wrap="square" rtlCol="0">
            <a:spAutoFit/>
          </a:bodyPr>
          <a:lstStyle/>
          <a:p>
            <a:pPr algn="ctr"/>
            <a:r>
              <a:rPr lang="ru-RU" sz="2800" dirty="0" smtClean="0"/>
              <a:t>Регулируемый рынок и его общественная эффективность</a:t>
            </a:r>
            <a:endParaRPr lang="en-US" sz="2800" dirty="0"/>
          </a:p>
        </p:txBody>
      </p:sp>
      <p:sp>
        <p:nvSpPr>
          <p:cNvPr id="5" name="Line 4"/>
          <p:cNvSpPr>
            <a:spLocks noChangeShapeType="1"/>
          </p:cNvSpPr>
          <p:nvPr/>
        </p:nvSpPr>
        <p:spPr bwMode="auto">
          <a:xfrm>
            <a:off x="-12700" y="981075"/>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19890486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7010">
                                            <p:txEl>
                                              <p:charRg st="4294967295" end="4294967295"/>
                                            </p:txEl>
                                          </p:spTgt>
                                        </p:tgtEl>
                                        <p:attrNameLst>
                                          <p:attrName>style.visibility</p:attrName>
                                        </p:attrNameLst>
                                      </p:cBhvr>
                                      <p:to>
                                        <p:strVal val="visible"/>
                                      </p:to>
                                    </p:set>
                                    <p:animEffect transition="in" filter="wipe(left)">
                                      <p:cBhvr>
                                        <p:cTn id="7" dur="500"/>
                                        <p:tgtEl>
                                          <p:spTgt spid="427010">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7010" name="Rectangle 2"/>
          <p:cNvSpPr>
            <a:spLocks noGrp="1" noChangeArrowheads="1"/>
          </p:cNvSpPr>
          <p:nvPr>
            <p:ph type="ctrTitle"/>
          </p:nvPr>
        </p:nvSpPr>
        <p:spPr>
          <a:xfrm>
            <a:off x="0" y="0"/>
            <a:ext cx="9144000" cy="548680"/>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008000"/>
                </a:solidFill>
                <a:miter lim="800000"/>
                <a:headEnd/>
                <a:tailEnd/>
              </a14:hiddenLine>
            </a:ext>
          </a:extLst>
        </p:spPr>
        <p:txBody>
          <a:bodyPr lIns="92075" tIns="36000" rIns="92075" bIns="46038"/>
          <a:lstStyle/>
          <a:p>
            <a:pPr>
              <a:spcBef>
                <a:spcPts val="1800"/>
              </a:spcBef>
              <a:spcAft>
                <a:spcPts val="1200"/>
              </a:spcAft>
            </a:pPr>
            <a:r>
              <a:rPr lang="ru-RU" altLang="en-US" sz="2800" dirty="0" smtClean="0">
                <a:cs typeface="Arial" charset="0"/>
              </a:rPr>
              <a:t>Мотивы и цель доклада</a:t>
            </a:r>
            <a:endParaRPr lang="ru-RU" altLang="en-US" sz="2800" b="1" dirty="0" smtClean="0">
              <a:solidFill>
                <a:schemeClr val="tx1"/>
              </a:solidFill>
            </a:endParaRPr>
          </a:p>
        </p:txBody>
      </p:sp>
      <p:sp>
        <p:nvSpPr>
          <p:cNvPr id="427013" name="Text Box 5"/>
          <p:cNvSpPr txBox="1">
            <a:spLocks noChangeArrowheads="1"/>
          </p:cNvSpPr>
          <p:nvPr/>
        </p:nvSpPr>
        <p:spPr bwMode="auto">
          <a:xfrm>
            <a:off x="-28724" y="548680"/>
            <a:ext cx="9172724" cy="6217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kumimoji="1" sz="2400">
                <a:solidFill>
                  <a:schemeClr val="tx1"/>
                </a:solidFill>
                <a:latin typeface="Arial" charset="0"/>
              </a:defRPr>
            </a:lvl1pPr>
            <a:lvl2pPr marL="998538" indent="-457200" eaLnBrk="0" hangingPunct="0">
              <a:defRPr kumimoji="1" sz="2400">
                <a:solidFill>
                  <a:schemeClr val="tx1"/>
                </a:solidFill>
                <a:latin typeface="Times New Roman" pitchFamily="18" charset="0"/>
              </a:defRPr>
            </a:lvl2pPr>
            <a:lvl3pPr marL="1371600" indent="-457200" eaLnBrk="0" hangingPunct="0">
              <a:defRPr kumimoji="1" sz="2400">
                <a:solidFill>
                  <a:schemeClr val="tx1"/>
                </a:solidFill>
                <a:latin typeface="Times New Roman" pitchFamily="18" charset="0"/>
              </a:defRPr>
            </a:lvl3pPr>
            <a:lvl4pPr marL="1828800" indent="-457200" eaLnBrk="0" hangingPunct="0">
              <a:defRPr kumimoji="1" sz="2400">
                <a:solidFill>
                  <a:schemeClr val="tx1"/>
                </a:solidFill>
                <a:latin typeface="Times New Roman" pitchFamily="18" charset="0"/>
              </a:defRPr>
            </a:lvl4pPr>
            <a:lvl5pPr marL="2286000" indent="-457200" eaLnBrk="0" hangingPunct="0">
              <a:defRPr kumimoji="1" sz="2400">
                <a:solidFill>
                  <a:schemeClr val="tx1"/>
                </a:solidFill>
                <a:latin typeface="Times New Roman" pitchFamily="18" charset="0"/>
              </a:defRPr>
            </a:lvl5pPr>
            <a:lvl6pPr marL="2743200" indent="-457200" eaLnBrk="0" fontAlgn="base" hangingPunct="0">
              <a:spcBef>
                <a:spcPct val="0"/>
              </a:spcBef>
              <a:spcAft>
                <a:spcPct val="0"/>
              </a:spcAft>
              <a:defRPr kumimoji="1" sz="2400">
                <a:solidFill>
                  <a:schemeClr val="tx1"/>
                </a:solidFill>
                <a:latin typeface="Times New Roman" pitchFamily="18" charset="0"/>
              </a:defRPr>
            </a:lvl6pPr>
            <a:lvl7pPr marL="3200400" indent="-457200" eaLnBrk="0" fontAlgn="base" hangingPunct="0">
              <a:spcBef>
                <a:spcPct val="0"/>
              </a:spcBef>
              <a:spcAft>
                <a:spcPct val="0"/>
              </a:spcAft>
              <a:defRPr kumimoji="1" sz="2400">
                <a:solidFill>
                  <a:schemeClr val="tx1"/>
                </a:solidFill>
                <a:latin typeface="Times New Roman" pitchFamily="18" charset="0"/>
              </a:defRPr>
            </a:lvl7pPr>
            <a:lvl8pPr marL="3657600" indent="-457200" eaLnBrk="0" fontAlgn="base" hangingPunct="0">
              <a:spcBef>
                <a:spcPct val="0"/>
              </a:spcBef>
              <a:spcAft>
                <a:spcPct val="0"/>
              </a:spcAft>
              <a:defRPr kumimoji="1" sz="2400">
                <a:solidFill>
                  <a:schemeClr val="tx1"/>
                </a:solidFill>
                <a:latin typeface="Times New Roman" pitchFamily="18" charset="0"/>
              </a:defRPr>
            </a:lvl8pPr>
            <a:lvl9pPr marL="4114800" indent="-457200" eaLnBrk="0" fontAlgn="base" hangingPunct="0">
              <a:spcBef>
                <a:spcPct val="0"/>
              </a:spcBef>
              <a:spcAft>
                <a:spcPct val="0"/>
              </a:spcAft>
              <a:defRPr kumimoji="1" sz="2400">
                <a:solidFill>
                  <a:schemeClr val="tx1"/>
                </a:solidFill>
                <a:latin typeface="Times New Roman" pitchFamily="18" charset="0"/>
              </a:defRPr>
            </a:lvl9pPr>
          </a:lstStyle>
          <a:p>
            <a:pPr marL="342900" indent="-342900" eaLnBrk="1" hangingPunct="1">
              <a:lnSpc>
                <a:spcPct val="114000"/>
              </a:lnSpc>
              <a:spcBef>
                <a:spcPts val="600"/>
              </a:spcBef>
              <a:buFontTx/>
              <a:buChar char="-"/>
              <a:defRPr/>
            </a:pPr>
            <a:r>
              <a:rPr kumimoji="0" lang="ru-RU" altLang="en-US" dirty="0" smtClean="0">
                <a:cs typeface="Arial" charset="0"/>
              </a:rPr>
              <a:t>В основном нефтедобывающем регионе России с 1995 года действуют несколько локализованных рынков нефтяного попутного газа (НПГ). До 2009 года цена НПГ  на них устанавливалась государством. </a:t>
            </a:r>
          </a:p>
          <a:p>
            <a:pPr marL="342900" indent="-342900" eaLnBrk="1" hangingPunct="1">
              <a:lnSpc>
                <a:spcPct val="114000"/>
              </a:lnSpc>
              <a:spcBef>
                <a:spcPts val="600"/>
              </a:spcBef>
              <a:buFontTx/>
              <a:buChar char="-"/>
              <a:defRPr/>
            </a:pPr>
            <a:r>
              <a:rPr kumimoji="0" lang="ru-RU" altLang="en-US" dirty="0" smtClean="0">
                <a:cs typeface="Arial" charset="0"/>
              </a:rPr>
              <a:t>В 2009 году рынки НПГ были </a:t>
            </a:r>
            <a:r>
              <a:rPr kumimoji="0" lang="ru-RU" altLang="en-US" dirty="0" err="1" smtClean="0">
                <a:cs typeface="Arial" charset="0"/>
              </a:rPr>
              <a:t>либерализованы</a:t>
            </a:r>
            <a:r>
              <a:rPr kumimoji="0" lang="ru-RU" altLang="en-US" dirty="0" smtClean="0">
                <a:cs typeface="Arial" charset="0"/>
              </a:rPr>
              <a:t>, видимо,  с расчетом на то, что «невидимая рука рынка» приведет эти рынки к равновесным общественно эффективным состояниям. Тогда </a:t>
            </a:r>
            <a:r>
              <a:rPr kumimoji="0" lang="ru-RU" altLang="en-US" dirty="0" err="1" smtClean="0">
                <a:cs typeface="Arial" charset="0"/>
              </a:rPr>
              <a:t>либерализованные</a:t>
            </a:r>
            <a:r>
              <a:rPr kumimoji="0" lang="ru-RU" altLang="en-US" dirty="0" smtClean="0">
                <a:cs typeface="Arial" charset="0"/>
              </a:rPr>
              <a:t> рынки НПГ станут «концом истории» этих рынков, и государству можно будет не беспокоиться насчет их общественной эффективности. </a:t>
            </a:r>
          </a:p>
          <a:p>
            <a:pPr marL="342900" indent="-342900" eaLnBrk="1" hangingPunct="1">
              <a:lnSpc>
                <a:spcPct val="114000"/>
              </a:lnSpc>
              <a:spcBef>
                <a:spcPts val="600"/>
              </a:spcBef>
              <a:buFontTx/>
              <a:buChar char="-"/>
              <a:defRPr/>
            </a:pPr>
            <a:r>
              <a:rPr kumimoji="0" lang="ru-RU" altLang="en-US" dirty="0" smtClean="0">
                <a:cs typeface="Arial" charset="0"/>
              </a:rPr>
              <a:t>Насколько обоснованы эти ожидания?</a:t>
            </a:r>
          </a:p>
          <a:p>
            <a:pPr marL="342900" indent="-342900" eaLnBrk="1" hangingPunct="1">
              <a:lnSpc>
                <a:spcPct val="114000"/>
              </a:lnSpc>
              <a:spcBef>
                <a:spcPts val="600"/>
              </a:spcBef>
              <a:buFontTx/>
              <a:buChar char="-"/>
              <a:defRPr/>
            </a:pPr>
            <a:r>
              <a:rPr kumimoji="0" lang="ru-RU" altLang="en-US" dirty="0" smtClean="0">
                <a:cs typeface="Arial" charset="0"/>
              </a:rPr>
              <a:t>Цель доклада – информировать о результате исследования, согласно которому </a:t>
            </a:r>
            <a:r>
              <a:rPr kumimoji="0" lang="ru-RU" altLang="en-US" dirty="0" err="1" smtClean="0">
                <a:cs typeface="Arial" charset="0"/>
              </a:rPr>
              <a:t>либерализованный</a:t>
            </a:r>
            <a:r>
              <a:rPr kumimoji="0" lang="ru-RU" altLang="en-US" dirty="0" smtClean="0">
                <a:cs typeface="Arial" charset="0"/>
              </a:rPr>
              <a:t> рынок НПГ –  это </a:t>
            </a:r>
            <a:r>
              <a:rPr kumimoji="0" lang="ru-RU" altLang="en-US" b="1" dirty="0" smtClean="0">
                <a:solidFill>
                  <a:srgbClr val="993300"/>
                </a:solidFill>
                <a:cs typeface="Arial" charset="0"/>
              </a:rPr>
              <a:t>не</a:t>
            </a:r>
            <a:r>
              <a:rPr kumimoji="0" lang="ru-RU" altLang="en-US" dirty="0" smtClean="0">
                <a:cs typeface="Arial" charset="0"/>
              </a:rPr>
              <a:t> «конец его истории».</a:t>
            </a:r>
          </a:p>
        </p:txBody>
      </p:sp>
      <p:sp>
        <p:nvSpPr>
          <p:cNvPr id="3075" name="Text Box 3"/>
          <p:cNvSpPr txBox="1">
            <a:spLocks noChangeArrowheads="1"/>
          </p:cNvSpPr>
          <p:nvPr/>
        </p:nvSpPr>
        <p:spPr bwMode="auto">
          <a:xfrm>
            <a:off x="8820150" y="6461125"/>
            <a:ext cx="323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2</a:t>
            </a:r>
            <a:endParaRPr kumimoji="1" lang="ru-RU" altLang="en-US" sz="2000" dirty="0">
              <a:latin typeface="Times New Roman" pitchFamily="18" charset="0"/>
            </a:endParaRPr>
          </a:p>
        </p:txBody>
      </p:sp>
      <p:sp>
        <p:nvSpPr>
          <p:cNvPr id="3077" name="Line 4"/>
          <p:cNvSpPr>
            <a:spLocks noChangeShapeType="1"/>
          </p:cNvSpPr>
          <p:nvPr/>
        </p:nvSpPr>
        <p:spPr bwMode="auto">
          <a:xfrm>
            <a:off x="-28724" y="54868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84474076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7010">
                                            <p:txEl>
                                              <p:charRg st="4294967295" end="4294967295"/>
                                            </p:txEl>
                                          </p:spTgt>
                                        </p:tgtEl>
                                        <p:attrNameLst>
                                          <p:attrName>style.visibility</p:attrName>
                                        </p:attrNameLst>
                                      </p:cBhvr>
                                      <p:to>
                                        <p:strVal val="visible"/>
                                      </p:to>
                                    </p:set>
                                    <p:animEffect transition="in" filter="wipe(left)">
                                      <p:cBhvr>
                                        <p:cTn id="7" dur="500"/>
                                        <p:tgtEl>
                                          <p:spTgt spid="427010">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0"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8338" name="Rectangle 2"/>
          <p:cNvSpPr>
            <a:spLocks noGrp="1" noChangeArrowheads="1"/>
          </p:cNvSpPr>
          <p:nvPr>
            <p:ph type="ctrTitle" idx="4294967295"/>
          </p:nvPr>
        </p:nvSpPr>
        <p:spPr>
          <a:xfrm>
            <a:off x="250825" y="0"/>
            <a:ext cx="6913563" cy="549275"/>
          </a:xfrm>
        </p:spPr>
        <p:txBody>
          <a:bodyPr lIns="92075" tIns="36000" rIns="92075" bIns="46038"/>
          <a:lstStyle/>
          <a:p>
            <a:pPr eaLnBrk="1" hangingPunct="1">
              <a:spcAft>
                <a:spcPct val="50000"/>
              </a:spcAft>
            </a:pPr>
            <a:r>
              <a:rPr lang="ru-RU" altLang="ru-RU" sz="2800" smtClean="0">
                <a:solidFill>
                  <a:schemeClr val="tx1"/>
                </a:solidFill>
              </a:rPr>
              <a:t> Деятельность участников рынка НПГ</a:t>
            </a:r>
          </a:p>
        </p:txBody>
      </p:sp>
      <p:sp>
        <p:nvSpPr>
          <p:cNvPr id="17411" name="Text Box 3"/>
          <p:cNvSpPr txBox="1">
            <a:spLocks noChangeArrowheads="1"/>
          </p:cNvSpPr>
          <p:nvPr/>
        </p:nvSpPr>
        <p:spPr bwMode="auto">
          <a:xfrm>
            <a:off x="8675688" y="6461125"/>
            <a:ext cx="4683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kumimoji="1" lang="ru-RU" altLang="ru-RU" sz="1800" dirty="0" smtClean="0">
                <a:latin typeface="Times New Roman" pitchFamily="18" charset="0"/>
              </a:rPr>
              <a:t>203</a:t>
            </a:r>
            <a:endParaRPr kumimoji="1" lang="ru-RU" altLang="ru-RU" sz="1800" dirty="0">
              <a:latin typeface="Times New Roman" pitchFamily="18" charset="0"/>
            </a:endParaRPr>
          </a:p>
        </p:txBody>
      </p:sp>
      <p:sp>
        <p:nvSpPr>
          <p:cNvPr id="1741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600"/>
          </a:p>
        </p:txBody>
      </p:sp>
      <p:sp>
        <p:nvSpPr>
          <p:cNvPr id="1741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600"/>
          </a:p>
        </p:txBody>
      </p:sp>
      <p:sp>
        <p:nvSpPr>
          <p:cNvPr id="17414" name="Rectangle 26"/>
          <p:cNvSpPr>
            <a:spLocks noChangeArrowheads="1"/>
          </p:cNvSpPr>
          <p:nvPr/>
        </p:nvSpPr>
        <p:spPr bwMode="auto">
          <a:xfrm>
            <a:off x="1692275" y="836613"/>
            <a:ext cx="2765425"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ru-RU" altLang="ru-RU" sz="2300">
                <a:solidFill>
                  <a:srgbClr val="000000"/>
                </a:solidFill>
              </a:rPr>
              <a:t>Нефтяная компания</a:t>
            </a:r>
            <a:endParaRPr lang="ru-RU" altLang="ru-RU" sz="1800"/>
          </a:p>
        </p:txBody>
      </p:sp>
      <p:sp>
        <p:nvSpPr>
          <p:cNvPr id="17415" name="Rectangle 27"/>
          <p:cNvSpPr>
            <a:spLocks noChangeArrowheads="1"/>
          </p:cNvSpPr>
          <p:nvPr/>
        </p:nvSpPr>
        <p:spPr bwMode="auto">
          <a:xfrm>
            <a:off x="6926263" y="1165225"/>
            <a:ext cx="1757362" cy="3635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800"/>
          </a:p>
        </p:txBody>
      </p:sp>
      <p:sp>
        <p:nvSpPr>
          <p:cNvPr id="17416" name="Rectangle 33"/>
          <p:cNvSpPr>
            <a:spLocks noChangeArrowheads="1"/>
          </p:cNvSpPr>
          <p:nvPr/>
        </p:nvSpPr>
        <p:spPr bwMode="auto">
          <a:xfrm>
            <a:off x="3276600" y="1268413"/>
            <a:ext cx="1757363" cy="6969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800"/>
          </a:p>
        </p:txBody>
      </p:sp>
      <p:sp>
        <p:nvSpPr>
          <p:cNvPr id="17417" name="Rectangle 36"/>
          <p:cNvSpPr>
            <a:spLocks noChangeArrowheads="1"/>
          </p:cNvSpPr>
          <p:nvPr/>
        </p:nvSpPr>
        <p:spPr bwMode="auto">
          <a:xfrm>
            <a:off x="2949575" y="1412875"/>
            <a:ext cx="1673225" cy="4984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ru-RU" altLang="ru-RU" sz="1600">
                <a:solidFill>
                  <a:srgbClr val="000000"/>
                </a:solidFill>
              </a:rPr>
              <a:t>Сбор, транспорт</a:t>
            </a:r>
            <a:br>
              <a:rPr lang="ru-RU" altLang="ru-RU" sz="1600">
                <a:solidFill>
                  <a:srgbClr val="000000"/>
                </a:solidFill>
              </a:rPr>
            </a:br>
            <a:r>
              <a:rPr lang="ru-RU" altLang="ru-RU" sz="1600">
                <a:solidFill>
                  <a:srgbClr val="000000"/>
                </a:solidFill>
              </a:rPr>
              <a:t>нефти </a:t>
            </a:r>
            <a:endParaRPr lang="ru-RU" altLang="ru-RU" sz="1800"/>
          </a:p>
        </p:txBody>
      </p:sp>
      <p:sp>
        <p:nvSpPr>
          <p:cNvPr id="17418" name="Rectangle 38"/>
          <p:cNvSpPr>
            <a:spLocks noChangeArrowheads="1"/>
          </p:cNvSpPr>
          <p:nvPr/>
        </p:nvSpPr>
        <p:spPr bwMode="auto">
          <a:xfrm>
            <a:off x="7016750" y="2135188"/>
            <a:ext cx="1500188" cy="3317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800"/>
          </a:p>
        </p:txBody>
      </p:sp>
      <p:sp>
        <p:nvSpPr>
          <p:cNvPr id="17419" name="Rectangle 39"/>
          <p:cNvSpPr>
            <a:spLocks noChangeArrowheads="1"/>
          </p:cNvSpPr>
          <p:nvPr/>
        </p:nvSpPr>
        <p:spPr bwMode="auto">
          <a:xfrm>
            <a:off x="7164388" y="2349500"/>
            <a:ext cx="16557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08000" rIns="0" bIns="10800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ru-RU" altLang="ru-RU" sz="1600">
                <a:solidFill>
                  <a:srgbClr val="000000"/>
                </a:solidFill>
              </a:rPr>
              <a:t>НПГ  на факел</a:t>
            </a:r>
            <a:endParaRPr lang="ru-RU" altLang="ru-RU" sz="1800"/>
          </a:p>
        </p:txBody>
      </p:sp>
      <p:sp>
        <p:nvSpPr>
          <p:cNvPr id="17420" name="Rectangle 48"/>
          <p:cNvSpPr>
            <a:spLocks noChangeArrowheads="1"/>
          </p:cNvSpPr>
          <p:nvPr/>
        </p:nvSpPr>
        <p:spPr bwMode="auto">
          <a:xfrm>
            <a:off x="4379913" y="3133725"/>
            <a:ext cx="1592262" cy="3016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800"/>
          </a:p>
        </p:txBody>
      </p:sp>
      <p:sp>
        <p:nvSpPr>
          <p:cNvPr id="17421" name="Rectangle 50"/>
          <p:cNvSpPr>
            <a:spLocks noChangeArrowheads="1"/>
          </p:cNvSpPr>
          <p:nvPr/>
        </p:nvSpPr>
        <p:spPr bwMode="auto">
          <a:xfrm>
            <a:off x="3319463" y="2255838"/>
            <a:ext cx="1757362" cy="6953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800"/>
          </a:p>
        </p:txBody>
      </p:sp>
      <p:grpSp>
        <p:nvGrpSpPr>
          <p:cNvPr id="17422" name="Group 123"/>
          <p:cNvGrpSpPr>
            <a:grpSpLocks/>
          </p:cNvGrpSpPr>
          <p:nvPr/>
        </p:nvGrpSpPr>
        <p:grpSpPr bwMode="auto">
          <a:xfrm>
            <a:off x="2484438" y="1628775"/>
            <a:ext cx="455612" cy="1074738"/>
            <a:chOff x="1795" y="1030"/>
            <a:chExt cx="287" cy="677"/>
          </a:xfrm>
        </p:grpSpPr>
        <p:sp>
          <p:nvSpPr>
            <p:cNvPr id="17472" name="Freeform 55"/>
            <p:cNvSpPr>
              <a:spLocks noEditPoints="1"/>
            </p:cNvSpPr>
            <p:nvPr/>
          </p:nvSpPr>
          <p:spPr bwMode="auto">
            <a:xfrm>
              <a:off x="1795" y="1631"/>
              <a:ext cx="287" cy="76"/>
            </a:xfrm>
            <a:custGeom>
              <a:avLst/>
              <a:gdLst>
                <a:gd name="T0" fmla="*/ 0 w 287"/>
                <a:gd name="T1" fmla="*/ 27 h 76"/>
                <a:gd name="T2" fmla="*/ 223 w 287"/>
                <a:gd name="T3" fmla="*/ 27 h 76"/>
                <a:gd name="T4" fmla="*/ 223 w 287"/>
                <a:gd name="T5" fmla="*/ 49 h 76"/>
                <a:gd name="T6" fmla="*/ 0 w 287"/>
                <a:gd name="T7" fmla="*/ 49 h 76"/>
                <a:gd name="T8" fmla="*/ 0 w 287"/>
                <a:gd name="T9" fmla="*/ 27 h 76"/>
                <a:gd name="T10" fmla="*/ 210 w 287"/>
                <a:gd name="T11" fmla="*/ 0 h 76"/>
                <a:gd name="T12" fmla="*/ 287 w 287"/>
                <a:gd name="T13" fmla="*/ 38 h 76"/>
                <a:gd name="T14" fmla="*/ 210 w 287"/>
                <a:gd name="T15" fmla="*/ 76 h 76"/>
                <a:gd name="T16" fmla="*/ 210 w 287"/>
                <a:gd name="T17" fmla="*/ 0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7"/>
                <a:gd name="T28" fmla="*/ 0 h 76"/>
                <a:gd name="T29" fmla="*/ 287 w 287"/>
                <a:gd name="T30" fmla="*/ 76 h 7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7" h="76">
                  <a:moveTo>
                    <a:pt x="0" y="27"/>
                  </a:moveTo>
                  <a:lnTo>
                    <a:pt x="223" y="27"/>
                  </a:lnTo>
                  <a:lnTo>
                    <a:pt x="223" y="49"/>
                  </a:lnTo>
                  <a:lnTo>
                    <a:pt x="0" y="49"/>
                  </a:lnTo>
                  <a:lnTo>
                    <a:pt x="0" y="27"/>
                  </a:lnTo>
                  <a:close/>
                  <a:moveTo>
                    <a:pt x="210" y="0"/>
                  </a:moveTo>
                  <a:lnTo>
                    <a:pt x="287" y="38"/>
                  </a:lnTo>
                  <a:lnTo>
                    <a:pt x="210" y="76"/>
                  </a:lnTo>
                  <a:lnTo>
                    <a:pt x="210" y="0"/>
                  </a:lnTo>
                  <a:close/>
                </a:path>
              </a:pathLst>
            </a:custGeom>
            <a:solidFill>
              <a:srgbClr val="000000"/>
            </a:solidFill>
            <a:ln w="15875" cap="flat">
              <a:solidFill>
                <a:srgbClr val="000000"/>
              </a:solidFill>
              <a:prstDash val="solid"/>
              <a:bevel/>
              <a:headEnd/>
              <a:tailEnd/>
            </a:ln>
          </p:spPr>
          <p:txBody>
            <a:bodyPr/>
            <a:lstStyle/>
            <a:p>
              <a:endParaRPr lang="ru-RU"/>
            </a:p>
          </p:txBody>
        </p:sp>
        <p:sp>
          <p:nvSpPr>
            <p:cNvPr id="17473" name="Freeform 56"/>
            <p:cNvSpPr>
              <a:spLocks noEditPoints="1"/>
            </p:cNvSpPr>
            <p:nvPr/>
          </p:nvSpPr>
          <p:spPr bwMode="auto">
            <a:xfrm>
              <a:off x="1795" y="1030"/>
              <a:ext cx="277" cy="76"/>
            </a:xfrm>
            <a:custGeom>
              <a:avLst/>
              <a:gdLst>
                <a:gd name="T0" fmla="*/ 0 w 277"/>
                <a:gd name="T1" fmla="*/ 27 h 76"/>
                <a:gd name="T2" fmla="*/ 214 w 277"/>
                <a:gd name="T3" fmla="*/ 27 h 76"/>
                <a:gd name="T4" fmla="*/ 214 w 277"/>
                <a:gd name="T5" fmla="*/ 49 h 76"/>
                <a:gd name="T6" fmla="*/ 0 w 277"/>
                <a:gd name="T7" fmla="*/ 49 h 76"/>
                <a:gd name="T8" fmla="*/ 0 w 277"/>
                <a:gd name="T9" fmla="*/ 27 h 76"/>
                <a:gd name="T10" fmla="*/ 201 w 277"/>
                <a:gd name="T11" fmla="*/ 0 h 76"/>
                <a:gd name="T12" fmla="*/ 277 w 277"/>
                <a:gd name="T13" fmla="*/ 38 h 76"/>
                <a:gd name="T14" fmla="*/ 201 w 277"/>
                <a:gd name="T15" fmla="*/ 76 h 76"/>
                <a:gd name="T16" fmla="*/ 201 w 277"/>
                <a:gd name="T17" fmla="*/ 0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7"/>
                <a:gd name="T28" fmla="*/ 0 h 76"/>
                <a:gd name="T29" fmla="*/ 277 w 277"/>
                <a:gd name="T30" fmla="*/ 76 h 7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7" h="76">
                  <a:moveTo>
                    <a:pt x="0" y="27"/>
                  </a:moveTo>
                  <a:lnTo>
                    <a:pt x="214" y="27"/>
                  </a:lnTo>
                  <a:lnTo>
                    <a:pt x="214" y="49"/>
                  </a:lnTo>
                  <a:lnTo>
                    <a:pt x="0" y="49"/>
                  </a:lnTo>
                  <a:lnTo>
                    <a:pt x="0" y="27"/>
                  </a:lnTo>
                  <a:close/>
                  <a:moveTo>
                    <a:pt x="201" y="0"/>
                  </a:moveTo>
                  <a:lnTo>
                    <a:pt x="277" y="38"/>
                  </a:lnTo>
                  <a:lnTo>
                    <a:pt x="201" y="76"/>
                  </a:lnTo>
                  <a:lnTo>
                    <a:pt x="201" y="0"/>
                  </a:lnTo>
                  <a:close/>
                </a:path>
              </a:pathLst>
            </a:custGeom>
            <a:solidFill>
              <a:srgbClr val="000000"/>
            </a:solidFill>
            <a:ln w="15875" cap="flat">
              <a:solidFill>
                <a:srgbClr val="000000"/>
              </a:solidFill>
              <a:prstDash val="solid"/>
              <a:bevel/>
              <a:headEnd/>
              <a:tailEnd/>
            </a:ln>
          </p:spPr>
          <p:txBody>
            <a:bodyPr/>
            <a:lstStyle/>
            <a:p>
              <a:endParaRPr lang="ru-RU"/>
            </a:p>
          </p:txBody>
        </p:sp>
        <p:sp>
          <p:nvSpPr>
            <p:cNvPr id="17474" name="Line 57"/>
            <p:cNvSpPr>
              <a:spLocks noChangeShapeType="1"/>
            </p:cNvSpPr>
            <p:nvPr/>
          </p:nvSpPr>
          <p:spPr bwMode="auto">
            <a:xfrm>
              <a:off x="1795" y="1068"/>
              <a:ext cx="1" cy="620"/>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ru-RU"/>
            </a:p>
          </p:txBody>
        </p:sp>
      </p:grpSp>
      <p:sp>
        <p:nvSpPr>
          <p:cNvPr id="17423" name="Rectangle 58"/>
          <p:cNvSpPr>
            <a:spLocks noChangeArrowheads="1"/>
          </p:cNvSpPr>
          <p:nvPr/>
        </p:nvSpPr>
        <p:spPr bwMode="auto">
          <a:xfrm>
            <a:off x="1804988" y="2740025"/>
            <a:ext cx="1271587" cy="6953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800"/>
          </a:p>
        </p:txBody>
      </p:sp>
      <p:sp>
        <p:nvSpPr>
          <p:cNvPr id="17424" name="Rectangle 59"/>
          <p:cNvSpPr>
            <a:spLocks noChangeArrowheads="1"/>
          </p:cNvSpPr>
          <p:nvPr/>
        </p:nvSpPr>
        <p:spPr bwMode="auto">
          <a:xfrm>
            <a:off x="1763713" y="2924175"/>
            <a:ext cx="115411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ru-RU" altLang="ru-RU" sz="1600">
                <a:solidFill>
                  <a:srgbClr val="000000"/>
                </a:solidFill>
              </a:rPr>
              <a:t>Скважинная</a:t>
            </a:r>
            <a:br>
              <a:rPr lang="ru-RU" altLang="ru-RU" sz="1600">
                <a:solidFill>
                  <a:srgbClr val="000000"/>
                </a:solidFill>
              </a:rPr>
            </a:br>
            <a:r>
              <a:rPr lang="ru-RU" altLang="ru-RU" sz="1600">
                <a:solidFill>
                  <a:srgbClr val="000000"/>
                </a:solidFill>
              </a:rPr>
              <a:t>жидкость</a:t>
            </a:r>
            <a:endParaRPr lang="ru-RU" altLang="ru-RU" sz="1800"/>
          </a:p>
        </p:txBody>
      </p:sp>
      <p:grpSp>
        <p:nvGrpSpPr>
          <p:cNvPr id="17425" name="Group 114"/>
          <p:cNvGrpSpPr>
            <a:grpSpLocks/>
          </p:cNvGrpSpPr>
          <p:nvPr/>
        </p:nvGrpSpPr>
        <p:grpSpPr bwMode="auto">
          <a:xfrm>
            <a:off x="365125" y="1377950"/>
            <a:ext cx="1666875" cy="1633538"/>
            <a:chOff x="230" y="868"/>
            <a:chExt cx="1050" cy="1029"/>
          </a:xfrm>
        </p:grpSpPr>
        <p:sp>
          <p:nvSpPr>
            <p:cNvPr id="17470" name="Oval 63"/>
            <p:cNvSpPr>
              <a:spLocks noChangeArrowheads="1"/>
            </p:cNvSpPr>
            <p:nvPr/>
          </p:nvSpPr>
          <p:spPr bwMode="auto">
            <a:xfrm>
              <a:off x="230" y="868"/>
              <a:ext cx="1050" cy="1029"/>
            </a:xfrm>
            <a:prstGeom prst="ellipse">
              <a:avLst/>
            </a:prstGeom>
            <a:solidFill>
              <a:srgbClr val="FFFFFF"/>
            </a:solidFill>
            <a:ln w="0">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800"/>
            </a:p>
          </p:txBody>
        </p:sp>
        <p:sp>
          <p:nvSpPr>
            <p:cNvPr id="17471" name="Oval 64"/>
            <p:cNvSpPr>
              <a:spLocks noChangeArrowheads="1"/>
            </p:cNvSpPr>
            <p:nvPr/>
          </p:nvSpPr>
          <p:spPr bwMode="auto">
            <a:xfrm>
              <a:off x="230" y="868"/>
              <a:ext cx="1050" cy="1029"/>
            </a:xfrm>
            <a:prstGeom prst="ellipse">
              <a:avLst/>
            </a:prstGeom>
            <a:noFill/>
            <a:ln w="158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800"/>
            </a:p>
          </p:txBody>
        </p:sp>
      </p:grpSp>
      <p:sp>
        <p:nvSpPr>
          <p:cNvPr id="17426" name="Rectangle 66"/>
          <p:cNvSpPr>
            <a:spLocks noChangeArrowheads="1"/>
          </p:cNvSpPr>
          <p:nvPr/>
        </p:nvSpPr>
        <p:spPr bwMode="auto">
          <a:xfrm>
            <a:off x="504825" y="1960563"/>
            <a:ext cx="1323975"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ru-RU" altLang="ru-RU" sz="1600">
                <a:solidFill>
                  <a:srgbClr val="000000"/>
                </a:solidFill>
              </a:rPr>
              <a:t>Месторожде-</a:t>
            </a:r>
            <a:endParaRPr lang="ru-RU" altLang="ru-RU" sz="1800"/>
          </a:p>
        </p:txBody>
      </p:sp>
      <p:sp>
        <p:nvSpPr>
          <p:cNvPr id="17427" name="Rectangle 67"/>
          <p:cNvSpPr>
            <a:spLocks noChangeArrowheads="1"/>
          </p:cNvSpPr>
          <p:nvPr/>
        </p:nvSpPr>
        <p:spPr bwMode="auto">
          <a:xfrm>
            <a:off x="576263" y="2203450"/>
            <a:ext cx="9969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ru-RU" altLang="ru-RU" sz="1600">
                <a:solidFill>
                  <a:srgbClr val="000000"/>
                </a:solidFill>
              </a:rPr>
              <a:t>ние нефти</a:t>
            </a:r>
            <a:endParaRPr lang="ru-RU" altLang="ru-RU" sz="1800"/>
          </a:p>
        </p:txBody>
      </p:sp>
      <p:sp>
        <p:nvSpPr>
          <p:cNvPr id="17428" name="Freeform 68"/>
          <p:cNvSpPr>
            <a:spLocks noEditPoints="1"/>
          </p:cNvSpPr>
          <p:nvPr/>
        </p:nvSpPr>
        <p:spPr bwMode="auto">
          <a:xfrm>
            <a:off x="4605338" y="2565400"/>
            <a:ext cx="2487612" cy="96838"/>
          </a:xfrm>
          <a:custGeom>
            <a:avLst/>
            <a:gdLst>
              <a:gd name="T0" fmla="*/ 0 w 2377"/>
              <a:gd name="T1" fmla="*/ 2147483647 h 77"/>
              <a:gd name="T2" fmla="*/ 2147483647 w 2377"/>
              <a:gd name="T3" fmla="*/ 2147483647 h 77"/>
              <a:gd name="T4" fmla="*/ 2147483647 w 2377"/>
              <a:gd name="T5" fmla="*/ 2147483647 h 77"/>
              <a:gd name="T6" fmla="*/ 0 w 2377"/>
              <a:gd name="T7" fmla="*/ 2147483647 h 77"/>
              <a:gd name="T8" fmla="*/ 0 w 2377"/>
              <a:gd name="T9" fmla="*/ 2147483647 h 77"/>
              <a:gd name="T10" fmla="*/ 2147483647 w 2377"/>
              <a:gd name="T11" fmla="*/ 0 h 77"/>
              <a:gd name="T12" fmla="*/ 2147483647 w 2377"/>
              <a:gd name="T13" fmla="*/ 2147483647 h 77"/>
              <a:gd name="T14" fmla="*/ 2147483647 w 2377"/>
              <a:gd name="T15" fmla="*/ 2147483647 h 77"/>
              <a:gd name="T16" fmla="*/ 2147483647 w 2377"/>
              <a:gd name="T17" fmla="*/ 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77"/>
              <a:gd name="T28" fmla="*/ 0 h 77"/>
              <a:gd name="T29" fmla="*/ 2377 w 2377"/>
              <a:gd name="T30" fmla="*/ 77 h 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77" h="77">
                <a:moveTo>
                  <a:pt x="0" y="28"/>
                </a:moveTo>
                <a:lnTo>
                  <a:pt x="2314" y="28"/>
                </a:lnTo>
                <a:lnTo>
                  <a:pt x="2314" y="50"/>
                </a:lnTo>
                <a:lnTo>
                  <a:pt x="0" y="50"/>
                </a:lnTo>
                <a:lnTo>
                  <a:pt x="0" y="28"/>
                </a:lnTo>
                <a:close/>
                <a:moveTo>
                  <a:pt x="2301" y="0"/>
                </a:moveTo>
                <a:lnTo>
                  <a:pt x="2377" y="39"/>
                </a:lnTo>
                <a:lnTo>
                  <a:pt x="2301" y="77"/>
                </a:lnTo>
                <a:lnTo>
                  <a:pt x="2301" y="0"/>
                </a:lnTo>
                <a:close/>
              </a:path>
            </a:pathLst>
          </a:custGeom>
          <a:solidFill>
            <a:srgbClr val="000000"/>
          </a:solidFill>
          <a:ln w="15875" cap="flat">
            <a:solidFill>
              <a:srgbClr val="000000"/>
            </a:solidFill>
            <a:prstDash val="solid"/>
            <a:bevel/>
            <a:headEnd/>
            <a:tailEnd/>
          </a:ln>
        </p:spPr>
        <p:txBody>
          <a:bodyPr/>
          <a:lstStyle/>
          <a:p>
            <a:endParaRPr lang="ru-RU"/>
          </a:p>
        </p:txBody>
      </p:sp>
      <p:sp>
        <p:nvSpPr>
          <p:cNvPr id="17429" name="Rectangle 72"/>
          <p:cNvSpPr>
            <a:spLocks noChangeArrowheads="1"/>
          </p:cNvSpPr>
          <p:nvPr/>
        </p:nvSpPr>
        <p:spPr bwMode="auto">
          <a:xfrm>
            <a:off x="5608638" y="3708400"/>
            <a:ext cx="1700212" cy="3476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800"/>
          </a:p>
        </p:txBody>
      </p:sp>
      <p:sp>
        <p:nvSpPr>
          <p:cNvPr id="17430" name="Rectangle 73"/>
          <p:cNvSpPr>
            <a:spLocks noChangeArrowheads="1"/>
          </p:cNvSpPr>
          <p:nvPr/>
        </p:nvSpPr>
        <p:spPr bwMode="auto">
          <a:xfrm>
            <a:off x="157163" y="3743325"/>
            <a:ext cx="276066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ru-RU" altLang="ru-RU" sz="1800">
                <a:solidFill>
                  <a:srgbClr val="000000"/>
                </a:solidFill>
              </a:rPr>
              <a:t>Смена собственника НПГ</a:t>
            </a:r>
            <a:endParaRPr lang="ru-RU" altLang="ru-RU" sz="1800"/>
          </a:p>
        </p:txBody>
      </p:sp>
      <p:sp>
        <p:nvSpPr>
          <p:cNvPr id="17431" name="Text Box 115"/>
          <p:cNvSpPr txBox="1">
            <a:spLocks noChangeArrowheads="1"/>
          </p:cNvSpPr>
          <p:nvPr/>
        </p:nvSpPr>
        <p:spPr bwMode="auto">
          <a:xfrm>
            <a:off x="5148263" y="981075"/>
            <a:ext cx="1512887" cy="5905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ru-RU" altLang="ru-RU" sz="1600"/>
              <a:t>Переработка</a:t>
            </a:r>
            <a:br>
              <a:rPr lang="ru-RU" altLang="ru-RU" sz="1600"/>
            </a:br>
            <a:r>
              <a:rPr lang="ru-RU" altLang="ru-RU" sz="1600"/>
              <a:t>нефти</a:t>
            </a:r>
          </a:p>
        </p:txBody>
      </p:sp>
      <p:sp>
        <p:nvSpPr>
          <p:cNvPr id="17432" name="Line 118"/>
          <p:cNvSpPr>
            <a:spLocks noChangeShapeType="1"/>
          </p:cNvSpPr>
          <p:nvPr/>
        </p:nvSpPr>
        <p:spPr bwMode="auto">
          <a:xfrm flipV="1">
            <a:off x="4643438" y="1196975"/>
            <a:ext cx="503237" cy="360363"/>
          </a:xfrm>
          <a:prstGeom prst="line">
            <a:avLst/>
          </a:prstGeom>
          <a:noFill/>
          <a:ln w="254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ru-RU"/>
          </a:p>
        </p:txBody>
      </p:sp>
      <p:sp>
        <p:nvSpPr>
          <p:cNvPr id="17433" name="Freeform 119"/>
          <p:cNvSpPr>
            <a:spLocks noEditPoints="1"/>
          </p:cNvSpPr>
          <p:nvPr/>
        </p:nvSpPr>
        <p:spPr bwMode="auto">
          <a:xfrm>
            <a:off x="4643438" y="1700213"/>
            <a:ext cx="2447925" cy="122237"/>
          </a:xfrm>
          <a:custGeom>
            <a:avLst/>
            <a:gdLst>
              <a:gd name="T0" fmla="*/ 0 w 2377"/>
              <a:gd name="T1" fmla="*/ 2147483647 h 77"/>
              <a:gd name="T2" fmla="*/ 2147483647 w 2377"/>
              <a:gd name="T3" fmla="*/ 2147483647 h 77"/>
              <a:gd name="T4" fmla="*/ 2147483647 w 2377"/>
              <a:gd name="T5" fmla="*/ 2147483647 h 77"/>
              <a:gd name="T6" fmla="*/ 0 w 2377"/>
              <a:gd name="T7" fmla="*/ 2147483647 h 77"/>
              <a:gd name="T8" fmla="*/ 0 w 2377"/>
              <a:gd name="T9" fmla="*/ 2147483647 h 77"/>
              <a:gd name="T10" fmla="*/ 2147483647 w 2377"/>
              <a:gd name="T11" fmla="*/ 0 h 77"/>
              <a:gd name="T12" fmla="*/ 2147483647 w 2377"/>
              <a:gd name="T13" fmla="*/ 2147483647 h 77"/>
              <a:gd name="T14" fmla="*/ 2147483647 w 2377"/>
              <a:gd name="T15" fmla="*/ 2147483647 h 77"/>
              <a:gd name="T16" fmla="*/ 2147483647 w 2377"/>
              <a:gd name="T17" fmla="*/ 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77"/>
              <a:gd name="T28" fmla="*/ 0 h 77"/>
              <a:gd name="T29" fmla="*/ 2377 w 2377"/>
              <a:gd name="T30" fmla="*/ 77 h 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77" h="77">
                <a:moveTo>
                  <a:pt x="0" y="28"/>
                </a:moveTo>
                <a:lnTo>
                  <a:pt x="2314" y="28"/>
                </a:lnTo>
                <a:lnTo>
                  <a:pt x="2314" y="50"/>
                </a:lnTo>
                <a:lnTo>
                  <a:pt x="0" y="50"/>
                </a:lnTo>
                <a:lnTo>
                  <a:pt x="0" y="28"/>
                </a:lnTo>
                <a:close/>
                <a:moveTo>
                  <a:pt x="2301" y="0"/>
                </a:moveTo>
                <a:lnTo>
                  <a:pt x="2377" y="39"/>
                </a:lnTo>
                <a:lnTo>
                  <a:pt x="2301" y="77"/>
                </a:lnTo>
                <a:lnTo>
                  <a:pt x="2301" y="0"/>
                </a:lnTo>
                <a:close/>
              </a:path>
            </a:pathLst>
          </a:custGeom>
          <a:solidFill>
            <a:srgbClr val="000000"/>
          </a:solidFill>
          <a:ln w="15875" cap="flat">
            <a:solidFill>
              <a:srgbClr val="000000"/>
            </a:solidFill>
            <a:prstDash val="solid"/>
            <a:bevel/>
            <a:headEnd/>
            <a:tailEnd/>
          </a:ln>
        </p:spPr>
        <p:txBody>
          <a:bodyPr/>
          <a:lstStyle/>
          <a:p>
            <a:endParaRPr lang="ru-RU"/>
          </a:p>
        </p:txBody>
      </p:sp>
      <p:sp>
        <p:nvSpPr>
          <p:cNvPr id="17434" name="Rectangle 120"/>
          <p:cNvSpPr>
            <a:spLocks noChangeArrowheads="1"/>
          </p:cNvSpPr>
          <p:nvPr/>
        </p:nvSpPr>
        <p:spPr bwMode="auto">
          <a:xfrm>
            <a:off x="7164388" y="1628775"/>
            <a:ext cx="17287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ru-RU" altLang="ru-RU" sz="1600">
                <a:solidFill>
                  <a:srgbClr val="000000"/>
                </a:solidFill>
              </a:rPr>
              <a:t>Нефть на рынок</a:t>
            </a:r>
            <a:endParaRPr lang="ru-RU" altLang="ru-RU" sz="1800"/>
          </a:p>
        </p:txBody>
      </p:sp>
      <p:sp>
        <p:nvSpPr>
          <p:cNvPr id="17435" name="AutoShape 121"/>
          <p:cNvSpPr>
            <a:spLocks noChangeArrowheads="1"/>
          </p:cNvSpPr>
          <p:nvPr/>
        </p:nvSpPr>
        <p:spPr bwMode="auto">
          <a:xfrm>
            <a:off x="6948488" y="333375"/>
            <a:ext cx="2016125" cy="1223963"/>
          </a:xfrm>
          <a:prstGeom prst="flowChartMultidocumen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ru-RU" altLang="ru-RU" sz="1600"/>
              <a:t>Нефтепродукты</a:t>
            </a:r>
            <a:br>
              <a:rPr lang="ru-RU" altLang="ru-RU" sz="1600"/>
            </a:br>
            <a:r>
              <a:rPr lang="ru-RU" altLang="ru-RU" sz="1600"/>
              <a:t>на рынки</a:t>
            </a:r>
          </a:p>
        </p:txBody>
      </p:sp>
      <p:sp>
        <p:nvSpPr>
          <p:cNvPr id="17436" name="Line 125"/>
          <p:cNvSpPr>
            <a:spLocks noChangeShapeType="1"/>
          </p:cNvSpPr>
          <p:nvPr/>
        </p:nvSpPr>
        <p:spPr bwMode="auto">
          <a:xfrm>
            <a:off x="2051050" y="2205038"/>
            <a:ext cx="43338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7437" name="Line 126"/>
          <p:cNvSpPr>
            <a:spLocks noChangeShapeType="1"/>
          </p:cNvSpPr>
          <p:nvPr/>
        </p:nvSpPr>
        <p:spPr bwMode="auto">
          <a:xfrm flipV="1">
            <a:off x="2195513" y="2205038"/>
            <a:ext cx="0" cy="64770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7438" name="Rectangle 53"/>
          <p:cNvSpPr>
            <a:spLocks noChangeArrowheads="1"/>
          </p:cNvSpPr>
          <p:nvPr/>
        </p:nvSpPr>
        <p:spPr bwMode="auto">
          <a:xfrm>
            <a:off x="2949575" y="2273300"/>
            <a:ext cx="1644650" cy="714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108000" rIns="0" bIns="10800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ru-RU" altLang="ru-RU" sz="1600">
                <a:solidFill>
                  <a:srgbClr val="000000"/>
                </a:solidFill>
              </a:rPr>
              <a:t>Сбор, транспорт</a:t>
            </a:r>
            <a:br>
              <a:rPr lang="ru-RU" altLang="ru-RU" sz="1600">
                <a:solidFill>
                  <a:srgbClr val="000000"/>
                </a:solidFill>
              </a:rPr>
            </a:br>
            <a:r>
              <a:rPr lang="ru-RU" altLang="ru-RU" sz="1600">
                <a:solidFill>
                  <a:srgbClr val="000000"/>
                </a:solidFill>
              </a:rPr>
              <a:t> НПГ </a:t>
            </a:r>
            <a:endParaRPr lang="ru-RU" altLang="ru-RU" sz="1800"/>
          </a:p>
        </p:txBody>
      </p:sp>
      <p:sp>
        <p:nvSpPr>
          <p:cNvPr id="17439" name="Line 128"/>
          <p:cNvSpPr>
            <a:spLocks noChangeShapeType="1"/>
          </p:cNvSpPr>
          <p:nvPr/>
        </p:nvSpPr>
        <p:spPr bwMode="auto">
          <a:xfrm>
            <a:off x="3779838" y="2997200"/>
            <a:ext cx="0" cy="1368425"/>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7440" name="Line 129"/>
          <p:cNvSpPr>
            <a:spLocks noChangeShapeType="1"/>
          </p:cNvSpPr>
          <p:nvPr/>
        </p:nvSpPr>
        <p:spPr bwMode="auto">
          <a:xfrm flipV="1">
            <a:off x="6659563" y="836613"/>
            <a:ext cx="288925"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7441" name="Line 130"/>
          <p:cNvSpPr>
            <a:spLocks noChangeShapeType="1"/>
          </p:cNvSpPr>
          <p:nvPr/>
        </p:nvSpPr>
        <p:spPr bwMode="auto">
          <a:xfrm flipV="1">
            <a:off x="6659563" y="981075"/>
            <a:ext cx="288925"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7442" name="Line 131"/>
          <p:cNvSpPr>
            <a:spLocks noChangeShapeType="1"/>
          </p:cNvSpPr>
          <p:nvPr/>
        </p:nvSpPr>
        <p:spPr bwMode="auto">
          <a:xfrm flipV="1">
            <a:off x="6659563" y="1125538"/>
            <a:ext cx="288925"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7443" name="Line 133"/>
          <p:cNvSpPr>
            <a:spLocks noChangeShapeType="1"/>
          </p:cNvSpPr>
          <p:nvPr/>
        </p:nvSpPr>
        <p:spPr bwMode="auto">
          <a:xfrm>
            <a:off x="179388" y="692150"/>
            <a:ext cx="6624637"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ru-RU"/>
          </a:p>
        </p:txBody>
      </p:sp>
      <p:sp>
        <p:nvSpPr>
          <p:cNvPr id="17444" name="Line 134"/>
          <p:cNvSpPr>
            <a:spLocks noChangeShapeType="1"/>
          </p:cNvSpPr>
          <p:nvPr/>
        </p:nvSpPr>
        <p:spPr bwMode="auto">
          <a:xfrm>
            <a:off x="179388" y="692150"/>
            <a:ext cx="0" cy="273685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ru-RU"/>
          </a:p>
        </p:txBody>
      </p:sp>
      <p:sp>
        <p:nvSpPr>
          <p:cNvPr id="17445" name="Line 135"/>
          <p:cNvSpPr>
            <a:spLocks noChangeShapeType="1"/>
          </p:cNvSpPr>
          <p:nvPr/>
        </p:nvSpPr>
        <p:spPr bwMode="auto">
          <a:xfrm>
            <a:off x="179388" y="3429000"/>
            <a:ext cx="6624637"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ru-RU"/>
          </a:p>
        </p:txBody>
      </p:sp>
      <p:sp>
        <p:nvSpPr>
          <p:cNvPr id="17446" name="Line 136"/>
          <p:cNvSpPr>
            <a:spLocks noChangeShapeType="1"/>
          </p:cNvSpPr>
          <p:nvPr/>
        </p:nvSpPr>
        <p:spPr bwMode="auto">
          <a:xfrm>
            <a:off x="6804025" y="692150"/>
            <a:ext cx="0" cy="273685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ru-RU"/>
          </a:p>
        </p:txBody>
      </p:sp>
      <p:grpSp>
        <p:nvGrpSpPr>
          <p:cNvPr id="17447" name="Group 141"/>
          <p:cNvGrpSpPr>
            <a:grpSpLocks/>
          </p:cNvGrpSpPr>
          <p:nvPr/>
        </p:nvGrpSpPr>
        <p:grpSpPr bwMode="auto">
          <a:xfrm>
            <a:off x="1619250" y="4365625"/>
            <a:ext cx="4681538" cy="935038"/>
            <a:chOff x="1020" y="2886"/>
            <a:chExt cx="2949" cy="589"/>
          </a:xfrm>
        </p:grpSpPr>
        <p:sp>
          <p:nvSpPr>
            <p:cNvPr id="17465" name="Rectangle 32"/>
            <p:cNvSpPr>
              <a:spLocks noChangeArrowheads="1"/>
            </p:cNvSpPr>
            <p:nvPr/>
          </p:nvSpPr>
          <p:spPr bwMode="auto">
            <a:xfrm>
              <a:off x="1156" y="3022"/>
              <a:ext cx="2647"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ru-RU" altLang="ru-RU" sz="2300">
                  <a:solidFill>
                    <a:srgbClr val="000000"/>
                  </a:solidFill>
                </a:rPr>
                <a:t>Компания по переработке НПГ</a:t>
              </a:r>
              <a:endParaRPr lang="ru-RU" altLang="ru-RU" sz="1800"/>
            </a:p>
          </p:txBody>
        </p:sp>
        <p:sp>
          <p:nvSpPr>
            <p:cNvPr id="17466" name="Line 82"/>
            <p:cNvSpPr>
              <a:spLocks noChangeShapeType="1"/>
            </p:cNvSpPr>
            <p:nvPr/>
          </p:nvSpPr>
          <p:spPr bwMode="auto">
            <a:xfrm>
              <a:off x="1020" y="3475"/>
              <a:ext cx="2949" cy="0"/>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ru-RU"/>
            </a:p>
          </p:txBody>
        </p:sp>
        <p:sp>
          <p:nvSpPr>
            <p:cNvPr id="17467" name="Line 137"/>
            <p:cNvSpPr>
              <a:spLocks noChangeShapeType="1"/>
            </p:cNvSpPr>
            <p:nvPr/>
          </p:nvSpPr>
          <p:spPr bwMode="auto">
            <a:xfrm>
              <a:off x="1020" y="2886"/>
              <a:ext cx="2949" cy="0"/>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ru-RU"/>
            </a:p>
          </p:txBody>
        </p:sp>
        <p:sp>
          <p:nvSpPr>
            <p:cNvPr id="17468" name="Line 138"/>
            <p:cNvSpPr>
              <a:spLocks noChangeShapeType="1"/>
            </p:cNvSpPr>
            <p:nvPr/>
          </p:nvSpPr>
          <p:spPr bwMode="auto">
            <a:xfrm>
              <a:off x="1020" y="2886"/>
              <a:ext cx="0" cy="589"/>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ru-RU"/>
            </a:p>
          </p:txBody>
        </p:sp>
        <p:sp>
          <p:nvSpPr>
            <p:cNvPr id="17469" name="Line 139"/>
            <p:cNvSpPr>
              <a:spLocks noChangeShapeType="1"/>
            </p:cNvSpPr>
            <p:nvPr/>
          </p:nvSpPr>
          <p:spPr bwMode="auto">
            <a:xfrm>
              <a:off x="3969" y="2886"/>
              <a:ext cx="0" cy="589"/>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ru-RU"/>
            </a:p>
          </p:txBody>
        </p:sp>
      </p:grpSp>
      <p:sp>
        <p:nvSpPr>
          <p:cNvPr id="17448" name="AutoShape 140"/>
          <p:cNvSpPr>
            <a:spLocks noChangeArrowheads="1"/>
          </p:cNvSpPr>
          <p:nvPr/>
        </p:nvSpPr>
        <p:spPr bwMode="auto">
          <a:xfrm>
            <a:off x="1619250" y="5734050"/>
            <a:ext cx="4681538" cy="863600"/>
          </a:xfrm>
          <a:prstGeom prst="flowChartMultidocumen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800"/>
          </a:p>
        </p:txBody>
      </p:sp>
      <p:sp>
        <p:nvSpPr>
          <p:cNvPr id="17449" name="Text Box 142"/>
          <p:cNvSpPr txBox="1">
            <a:spLocks noChangeArrowheads="1"/>
          </p:cNvSpPr>
          <p:nvPr/>
        </p:nvSpPr>
        <p:spPr bwMode="auto">
          <a:xfrm>
            <a:off x="1619250" y="5949950"/>
            <a:ext cx="38195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ru-RU" altLang="ru-RU" sz="1800"/>
              <a:t>Рыночные факторы производства</a:t>
            </a:r>
          </a:p>
        </p:txBody>
      </p:sp>
      <p:sp>
        <p:nvSpPr>
          <p:cNvPr id="17450" name="Line 143"/>
          <p:cNvSpPr>
            <a:spLocks noChangeShapeType="1"/>
          </p:cNvSpPr>
          <p:nvPr/>
        </p:nvSpPr>
        <p:spPr bwMode="auto">
          <a:xfrm flipV="1">
            <a:off x="2484438" y="5300663"/>
            <a:ext cx="0" cy="576262"/>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7451" name="Line 144"/>
          <p:cNvSpPr>
            <a:spLocks noChangeShapeType="1"/>
          </p:cNvSpPr>
          <p:nvPr/>
        </p:nvSpPr>
        <p:spPr bwMode="auto">
          <a:xfrm flipV="1">
            <a:off x="5003800" y="5300663"/>
            <a:ext cx="0" cy="433387"/>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7452" name="Line 145"/>
          <p:cNvSpPr>
            <a:spLocks noChangeShapeType="1"/>
          </p:cNvSpPr>
          <p:nvPr/>
        </p:nvSpPr>
        <p:spPr bwMode="auto">
          <a:xfrm flipV="1">
            <a:off x="3779838" y="5300663"/>
            <a:ext cx="0" cy="50482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grpSp>
        <p:nvGrpSpPr>
          <p:cNvPr id="17453" name="Group 153"/>
          <p:cNvGrpSpPr>
            <a:grpSpLocks/>
          </p:cNvGrpSpPr>
          <p:nvPr/>
        </p:nvGrpSpPr>
        <p:grpSpPr bwMode="auto">
          <a:xfrm>
            <a:off x="6948488" y="5157788"/>
            <a:ext cx="1944687" cy="1008062"/>
            <a:chOff x="4377" y="2659"/>
            <a:chExt cx="1225" cy="635"/>
          </a:xfrm>
        </p:grpSpPr>
        <p:sp>
          <p:nvSpPr>
            <p:cNvPr id="17463" name="Rectangle 41"/>
            <p:cNvSpPr>
              <a:spLocks noChangeArrowheads="1"/>
            </p:cNvSpPr>
            <p:nvPr/>
          </p:nvSpPr>
          <p:spPr bwMode="auto">
            <a:xfrm>
              <a:off x="4377" y="2795"/>
              <a:ext cx="1079" cy="3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ru-RU" altLang="ru-RU" sz="1800"/>
                <a:t>Продукты на рынки</a:t>
              </a:r>
            </a:p>
          </p:txBody>
        </p:sp>
        <p:sp>
          <p:nvSpPr>
            <p:cNvPr id="17464" name="AutoShape 146"/>
            <p:cNvSpPr>
              <a:spLocks noChangeArrowheads="1"/>
            </p:cNvSpPr>
            <p:nvPr/>
          </p:nvSpPr>
          <p:spPr bwMode="auto">
            <a:xfrm>
              <a:off x="4377" y="2659"/>
              <a:ext cx="1225" cy="635"/>
            </a:xfrm>
            <a:prstGeom prst="flowChartMultidocumen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800"/>
            </a:p>
          </p:txBody>
        </p:sp>
      </p:grpSp>
      <p:sp>
        <p:nvSpPr>
          <p:cNvPr id="17454" name="Line 148"/>
          <p:cNvSpPr>
            <a:spLocks noChangeShapeType="1"/>
          </p:cNvSpPr>
          <p:nvPr/>
        </p:nvSpPr>
        <p:spPr bwMode="auto">
          <a:xfrm>
            <a:off x="6300788" y="4508500"/>
            <a:ext cx="935037" cy="6492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7455" name="Line 149"/>
          <p:cNvSpPr>
            <a:spLocks noChangeShapeType="1"/>
          </p:cNvSpPr>
          <p:nvPr/>
        </p:nvSpPr>
        <p:spPr bwMode="auto">
          <a:xfrm>
            <a:off x="6300788" y="4797425"/>
            <a:ext cx="792162" cy="50323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7456" name="Line 150"/>
          <p:cNvSpPr>
            <a:spLocks noChangeShapeType="1"/>
          </p:cNvSpPr>
          <p:nvPr/>
        </p:nvSpPr>
        <p:spPr bwMode="auto">
          <a:xfrm>
            <a:off x="6300788" y="5084763"/>
            <a:ext cx="647700" cy="649287"/>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7457" name="Text Box 151"/>
          <p:cNvSpPr txBox="1">
            <a:spLocks noChangeArrowheads="1"/>
          </p:cNvSpPr>
          <p:nvPr/>
        </p:nvSpPr>
        <p:spPr bwMode="auto">
          <a:xfrm>
            <a:off x="4913313" y="3429000"/>
            <a:ext cx="20129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ru-RU" altLang="ru-RU" sz="2400" b="1">
                <a:solidFill>
                  <a:srgbClr val="CC0000"/>
                </a:solidFill>
              </a:rPr>
              <a:t>Цена НПГ</a:t>
            </a:r>
          </a:p>
        </p:txBody>
      </p:sp>
      <p:sp>
        <p:nvSpPr>
          <p:cNvPr id="17458" name="Line 152"/>
          <p:cNvSpPr>
            <a:spLocks noChangeShapeType="1"/>
          </p:cNvSpPr>
          <p:nvPr/>
        </p:nvSpPr>
        <p:spPr bwMode="auto">
          <a:xfrm flipH="1">
            <a:off x="3779838" y="3213100"/>
            <a:ext cx="360362"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7459" name="Rectangle 49"/>
          <p:cNvSpPr>
            <a:spLocks noChangeArrowheads="1"/>
          </p:cNvSpPr>
          <p:nvPr/>
        </p:nvSpPr>
        <p:spPr bwMode="auto">
          <a:xfrm>
            <a:off x="4211638" y="3068638"/>
            <a:ext cx="14017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ru-RU" altLang="ru-RU" sz="1600" b="1">
                <a:solidFill>
                  <a:srgbClr val="000000"/>
                </a:solidFill>
              </a:rPr>
              <a:t>НПГ на рынок</a:t>
            </a:r>
            <a:endParaRPr lang="ru-RU" altLang="ru-RU" sz="1800" b="1"/>
          </a:p>
        </p:txBody>
      </p:sp>
      <p:sp>
        <p:nvSpPr>
          <p:cNvPr id="17460" name="Text Box 154"/>
          <p:cNvSpPr txBox="1">
            <a:spLocks noChangeArrowheads="1"/>
          </p:cNvSpPr>
          <p:nvPr/>
        </p:nvSpPr>
        <p:spPr bwMode="auto">
          <a:xfrm>
            <a:off x="7092950" y="3500438"/>
            <a:ext cx="2051050" cy="666750"/>
          </a:xfrm>
          <a:prstGeom prst="rect">
            <a:avLst/>
          </a:prstGeom>
          <a:noFill/>
          <a:ln w="25400">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ru-RU" altLang="ru-RU" sz="2000" b="1"/>
              <a:t>Государство?</a:t>
            </a:r>
          </a:p>
        </p:txBody>
      </p:sp>
      <p:sp>
        <p:nvSpPr>
          <p:cNvPr id="17461" name="Line 155"/>
          <p:cNvSpPr>
            <a:spLocks noChangeShapeType="1"/>
          </p:cNvSpPr>
          <p:nvPr/>
        </p:nvSpPr>
        <p:spPr bwMode="auto">
          <a:xfrm flipH="1">
            <a:off x="4572000" y="3860800"/>
            <a:ext cx="2520950" cy="0"/>
          </a:xfrm>
          <a:prstGeom prst="line">
            <a:avLst/>
          </a:prstGeom>
          <a:noFill/>
          <a:ln w="38100">
            <a:solidFill>
              <a:srgbClr val="CC00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7462" name="Oval 156"/>
          <p:cNvSpPr>
            <a:spLocks noChangeArrowheads="1"/>
          </p:cNvSpPr>
          <p:nvPr/>
        </p:nvSpPr>
        <p:spPr bwMode="auto">
          <a:xfrm>
            <a:off x="2987675" y="3500438"/>
            <a:ext cx="1584325" cy="6477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ru-RU" altLang="ru-RU" sz="1800" b="1">
                <a:solidFill>
                  <a:srgbClr val="CC0000"/>
                </a:solidFill>
              </a:rPr>
              <a:t>Рынок НПГ</a:t>
            </a:r>
          </a:p>
        </p:txBody>
      </p:sp>
      <p:sp>
        <p:nvSpPr>
          <p:cNvPr id="67" name="Text Box 4"/>
          <p:cNvSpPr txBox="1">
            <a:spLocks noChangeArrowheads="1"/>
          </p:cNvSpPr>
          <p:nvPr/>
        </p:nvSpPr>
        <p:spPr bwMode="auto">
          <a:xfrm>
            <a:off x="0" y="6506308"/>
            <a:ext cx="25558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ru-RU" altLang="ru-RU" sz="1800" dirty="0">
                <a:sym typeface="Symbol" pitchFamily="18" charset="2"/>
              </a:rPr>
              <a:t> </a:t>
            </a:r>
            <a:r>
              <a:rPr lang="ru-RU" altLang="ru-RU" sz="1800" dirty="0" err="1">
                <a:sym typeface="Symbol" pitchFamily="18" charset="2"/>
              </a:rPr>
              <a:t>С.Чернавский</a:t>
            </a:r>
            <a:endParaRPr lang="ru-RU" altLang="ru-RU" sz="1800" dirty="0">
              <a:sym typeface="Symbol" pitchFamily="18" charset="2"/>
            </a:endParaRPr>
          </a:p>
        </p:txBody>
      </p:sp>
    </p:spTree>
    <p:extLst>
      <p:ext uri="{BB962C8B-B14F-4D97-AF65-F5344CB8AC3E}">
        <p14:creationId xmlns:p14="http://schemas.microsoft.com/office/powerpoint/2010/main" val="418288518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8338">
                                            <p:txEl>
                                              <p:charRg st="4294967295" end="4294967295"/>
                                            </p:txEl>
                                          </p:spTgt>
                                        </p:tgtEl>
                                        <p:attrNameLst>
                                          <p:attrName>style.visibility</p:attrName>
                                        </p:attrNameLst>
                                      </p:cBhvr>
                                      <p:to>
                                        <p:strVal val="visible"/>
                                      </p:to>
                                    </p:set>
                                    <p:animEffect transition="in" filter="wipe(left)">
                                      <p:cBhvr>
                                        <p:cTn id="7" dur="500"/>
                                        <p:tgtEl>
                                          <p:spTgt spid="398338">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8338"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4595" name="Rectangle 3"/>
          <p:cNvSpPr>
            <a:spLocks noGrp="1" noChangeArrowheads="1"/>
          </p:cNvSpPr>
          <p:nvPr>
            <p:ph type="ctrTitle" idx="4294967295"/>
          </p:nvPr>
        </p:nvSpPr>
        <p:spPr>
          <a:xfrm>
            <a:off x="179388" y="0"/>
            <a:ext cx="8785225" cy="620713"/>
          </a:xfrm>
        </p:spPr>
        <p:txBody>
          <a:bodyPr lIns="92075" tIns="36000" rIns="92075" bIns="46038"/>
          <a:lstStyle/>
          <a:p>
            <a:pPr eaLnBrk="1" hangingPunct="1">
              <a:spcAft>
                <a:spcPct val="50000"/>
              </a:spcAft>
            </a:pPr>
            <a:r>
              <a:rPr lang="ru-RU" altLang="ru-RU" sz="2800" dirty="0" smtClean="0">
                <a:solidFill>
                  <a:schemeClr val="tx1"/>
                </a:solidFill>
              </a:rPr>
              <a:t>Максимизация  общественного благосостояния</a:t>
            </a:r>
          </a:p>
        </p:txBody>
      </p:sp>
      <p:sp>
        <p:nvSpPr>
          <p:cNvPr id="67587" name="Text Box 4"/>
          <p:cNvSpPr txBox="1">
            <a:spLocks noChangeArrowheads="1"/>
          </p:cNvSpPr>
          <p:nvPr/>
        </p:nvSpPr>
        <p:spPr bwMode="auto">
          <a:xfrm>
            <a:off x="8675688" y="6461125"/>
            <a:ext cx="4683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kumimoji="1" lang="ru-RU" altLang="ru-RU" sz="1800" dirty="0" smtClean="0">
                <a:latin typeface="Times New Roman" pitchFamily="18" charset="0"/>
              </a:rPr>
              <a:t>21</a:t>
            </a:r>
            <a:endParaRPr kumimoji="1" lang="ru-RU" altLang="ru-RU" sz="1800" dirty="0">
              <a:latin typeface="Times New Roman" pitchFamily="18" charset="0"/>
            </a:endParaRPr>
          </a:p>
        </p:txBody>
      </p:sp>
      <p:sp>
        <p:nvSpPr>
          <p:cNvPr id="67588" name="Rectangle 8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600"/>
          </a:p>
        </p:txBody>
      </p:sp>
      <p:sp>
        <p:nvSpPr>
          <p:cNvPr id="67589" name="Rectangle 8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600"/>
          </a:p>
        </p:txBody>
      </p:sp>
      <p:sp>
        <p:nvSpPr>
          <p:cNvPr id="67590" name="Rectangle 8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600"/>
          </a:p>
        </p:txBody>
      </p:sp>
      <p:sp>
        <p:nvSpPr>
          <p:cNvPr id="6759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600"/>
          </a:p>
        </p:txBody>
      </p:sp>
      <p:sp>
        <p:nvSpPr>
          <p:cNvPr id="6759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600"/>
          </a:p>
        </p:txBody>
      </p:sp>
      <p:sp>
        <p:nvSpPr>
          <p:cNvPr id="6759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600"/>
          </a:p>
        </p:txBody>
      </p:sp>
      <p:sp>
        <p:nvSpPr>
          <p:cNvPr id="6759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600"/>
          </a:p>
        </p:txBody>
      </p:sp>
      <p:graphicFrame>
        <p:nvGraphicFramePr>
          <p:cNvPr id="67595" name="Object 27"/>
          <p:cNvGraphicFramePr>
            <a:graphicFrameLocks noChangeAspect="1"/>
          </p:cNvGraphicFramePr>
          <p:nvPr/>
        </p:nvGraphicFramePr>
        <p:xfrm>
          <a:off x="1219200" y="2133600"/>
          <a:ext cx="6705600" cy="2951163"/>
        </p:xfrm>
        <a:graphic>
          <a:graphicData uri="http://schemas.openxmlformats.org/presentationml/2006/ole">
            <mc:AlternateContent xmlns:mc="http://schemas.openxmlformats.org/markup-compatibility/2006">
              <mc:Choice xmlns:v="urn:schemas-microsoft-com:vml" Requires="v">
                <p:oleObj spid="_x0000_s49163" name="Формула" r:id="rId4" imgW="2895600" imgH="1219200" progId="Equation.3">
                  <p:embed/>
                </p:oleObj>
              </mc:Choice>
              <mc:Fallback>
                <p:oleObj name="Формула" r:id="rId4" imgW="2895600" imgH="1219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2133600"/>
                        <a:ext cx="6705600" cy="29511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7596"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600"/>
          </a:p>
        </p:txBody>
      </p:sp>
      <p:graphicFrame>
        <p:nvGraphicFramePr>
          <p:cNvPr id="67597" name="Object 28"/>
          <p:cNvGraphicFramePr>
            <a:graphicFrameLocks noChangeAspect="1"/>
          </p:cNvGraphicFramePr>
          <p:nvPr/>
        </p:nvGraphicFramePr>
        <p:xfrm>
          <a:off x="4067175" y="5122863"/>
          <a:ext cx="1495425" cy="650875"/>
        </p:xfrm>
        <a:graphic>
          <a:graphicData uri="http://schemas.openxmlformats.org/presentationml/2006/ole">
            <mc:AlternateContent xmlns:mc="http://schemas.openxmlformats.org/markup-compatibility/2006">
              <mc:Choice xmlns:v="urn:schemas-microsoft-com:vml" Requires="v">
                <p:oleObj spid="_x0000_s49164" name="Формула" r:id="rId6" imgW="520700" imgH="228600" progId="Equation.3">
                  <p:embed/>
                </p:oleObj>
              </mc:Choice>
              <mc:Fallback>
                <p:oleObj name="Формула" r:id="rId6" imgW="520700" imgH="228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67175" y="5122863"/>
                        <a:ext cx="1495425"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7598" name="TextBox 10"/>
          <p:cNvSpPr txBox="1">
            <a:spLocks noChangeArrowheads="1"/>
          </p:cNvSpPr>
          <p:nvPr/>
        </p:nvSpPr>
        <p:spPr bwMode="auto">
          <a:xfrm>
            <a:off x="2195513" y="5248275"/>
            <a:ext cx="12969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ru-RU" altLang="ru-RU" sz="2400"/>
              <a:t>при</a:t>
            </a:r>
          </a:p>
        </p:txBody>
      </p:sp>
      <p:sp>
        <p:nvSpPr>
          <p:cNvPr id="67599" name="TextBox 16"/>
          <p:cNvSpPr txBox="1">
            <a:spLocks noChangeArrowheads="1"/>
          </p:cNvSpPr>
          <p:nvPr/>
        </p:nvSpPr>
        <p:spPr bwMode="auto">
          <a:xfrm>
            <a:off x="468313" y="1047750"/>
            <a:ext cx="1079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ru-RU" altLang="ru-RU" sz="2400"/>
              <a:t>Найти  </a:t>
            </a:r>
          </a:p>
        </p:txBody>
      </p:sp>
      <p:graphicFrame>
        <p:nvGraphicFramePr>
          <p:cNvPr id="67600" name="Object 29"/>
          <p:cNvGraphicFramePr>
            <a:graphicFrameLocks noChangeAspect="1"/>
          </p:cNvGraphicFramePr>
          <p:nvPr/>
        </p:nvGraphicFramePr>
        <p:xfrm>
          <a:off x="1892300" y="717550"/>
          <a:ext cx="1816100" cy="792163"/>
        </p:xfrm>
        <a:graphic>
          <a:graphicData uri="http://schemas.openxmlformats.org/presentationml/2006/ole">
            <mc:AlternateContent xmlns:mc="http://schemas.openxmlformats.org/markup-compatibility/2006">
              <mc:Choice xmlns:v="urn:schemas-microsoft-com:vml" Requires="v">
                <p:oleObj spid="_x0000_s49165" name="Формула" r:id="rId8" imgW="596641" imgH="304668" progId="Equation.3">
                  <p:embed/>
                </p:oleObj>
              </mc:Choice>
              <mc:Fallback>
                <p:oleObj name="Формула" r:id="rId8" imgW="596641" imgH="304668"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92300" y="717550"/>
                        <a:ext cx="18161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7601" name="TextBox 21"/>
          <p:cNvSpPr txBox="1">
            <a:spLocks noChangeArrowheads="1"/>
          </p:cNvSpPr>
          <p:nvPr/>
        </p:nvSpPr>
        <p:spPr bwMode="auto">
          <a:xfrm>
            <a:off x="3924300" y="1044575"/>
            <a:ext cx="49863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ru-RU" altLang="ru-RU" sz="2400"/>
              <a:t>удовлетворяющие критерию </a:t>
            </a:r>
          </a:p>
        </p:txBody>
      </p:sp>
      <p:sp>
        <p:nvSpPr>
          <p:cNvPr id="18" name="Line 4"/>
          <p:cNvSpPr>
            <a:spLocks noChangeShapeType="1"/>
          </p:cNvSpPr>
          <p:nvPr/>
        </p:nvSpPr>
        <p:spPr bwMode="auto">
          <a:xfrm>
            <a:off x="0" y="54868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0485667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4595"/>
                                        </p:tgtEl>
                                        <p:attrNameLst>
                                          <p:attrName>style.visibility</p:attrName>
                                        </p:attrNameLst>
                                      </p:cBhvr>
                                      <p:to>
                                        <p:strVal val="visible"/>
                                      </p:to>
                                    </p:set>
                                    <p:animEffect transition="in" filter="wipe(left)">
                                      <p:cBhvr>
                                        <p:cTn id="7" dur="500"/>
                                        <p:tgtEl>
                                          <p:spTgt spid="4945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4595"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27010" name="Rectangle 2"/>
          <p:cNvSpPr>
            <a:spLocks noGrp="1" noChangeArrowheads="1"/>
          </p:cNvSpPr>
          <p:nvPr>
            <p:ph type="ctrTitle"/>
          </p:nvPr>
        </p:nvSpPr>
        <p:spPr>
          <a:xfrm>
            <a:off x="17053" y="1484784"/>
            <a:ext cx="9114247" cy="4725144"/>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008000"/>
                </a:solidFill>
                <a:miter lim="800000"/>
                <a:headEnd/>
                <a:tailEnd/>
              </a14:hiddenLine>
            </a:ext>
          </a:extLst>
        </p:spPr>
        <p:txBody>
          <a:bodyPr lIns="92075" tIns="36000" rIns="92075" bIns="46038"/>
          <a:lstStyle/>
          <a:p>
            <a:pPr marL="179388" algn="l" eaLnBrk="1" hangingPunct="1">
              <a:spcAft>
                <a:spcPct val="50000"/>
              </a:spcAft>
            </a:pPr>
            <a:r>
              <a:rPr lang="ru-RU" altLang="en-US" sz="2400" dirty="0" smtClean="0">
                <a:solidFill>
                  <a:schemeClr val="tx1"/>
                </a:solidFill>
              </a:rPr>
              <a:t>- Оказалось, что предельные издержки производства НПГ зависят от того, каков оптимальный план использования НПГ, то есть от того, является ли оптимальным переработка всего количества НПГ, или в интересах общества  выгоднее сжигать часть НПГ в факеле.</a:t>
            </a:r>
            <a:br>
              <a:rPr lang="ru-RU" altLang="en-US" sz="2400" dirty="0" smtClean="0">
                <a:solidFill>
                  <a:schemeClr val="tx1"/>
                </a:solidFill>
              </a:rPr>
            </a:br>
            <a:r>
              <a:rPr lang="ru-RU" altLang="en-US" sz="2400" dirty="0" smtClean="0">
                <a:solidFill>
                  <a:schemeClr val="tx1"/>
                </a:solidFill>
              </a:rPr>
              <a:t>- Использование полученного алгоритма требует слишком большого объема данных и  практически нереализуемо</a:t>
            </a:r>
            <a:br>
              <a:rPr lang="ru-RU" altLang="en-US" sz="2400" dirty="0" smtClean="0">
                <a:solidFill>
                  <a:schemeClr val="tx1"/>
                </a:solidFill>
              </a:rPr>
            </a:br>
            <a:r>
              <a:rPr lang="ru-RU" altLang="en-US" sz="2400" dirty="0" smtClean="0">
                <a:solidFill>
                  <a:schemeClr val="tx1"/>
                </a:solidFill>
              </a:rPr>
              <a:t>- Алгоритм определения ООЦ в общем виде оказался слишком сложным, непрозрачным и неприемлемым ни для сторон рынка, ни для регулятора</a:t>
            </a:r>
            <a:br>
              <a:rPr lang="ru-RU" altLang="en-US" sz="2400" dirty="0" smtClean="0">
                <a:solidFill>
                  <a:schemeClr val="tx1"/>
                </a:solidFill>
              </a:rPr>
            </a:br>
            <a:r>
              <a:rPr lang="ru-RU" altLang="en-US" sz="2400" dirty="0" smtClean="0">
                <a:solidFill>
                  <a:schemeClr val="tx1"/>
                </a:solidFill>
              </a:rPr>
              <a:t>- Кроме того, в нем не учтено монопольно-</a:t>
            </a:r>
            <a:r>
              <a:rPr lang="ru-RU" altLang="en-US" sz="2400" dirty="0" err="1" smtClean="0">
                <a:solidFill>
                  <a:schemeClr val="tx1"/>
                </a:solidFill>
              </a:rPr>
              <a:t>монопсоническое</a:t>
            </a:r>
            <a:r>
              <a:rPr lang="ru-RU" altLang="en-US" sz="2400" dirty="0" smtClean="0">
                <a:solidFill>
                  <a:schemeClr val="tx1"/>
                </a:solidFill>
              </a:rPr>
              <a:t> строение рынков НПГ</a:t>
            </a:r>
            <a:br>
              <a:rPr lang="ru-RU" altLang="en-US" sz="2400" dirty="0" smtClean="0">
                <a:solidFill>
                  <a:schemeClr val="tx1"/>
                </a:solidFill>
              </a:rPr>
            </a:br>
            <a:endParaRPr lang="ru-RU" altLang="en-US" sz="2400" dirty="0" smtClean="0">
              <a:solidFill>
                <a:schemeClr val="tx1"/>
              </a:solidFill>
            </a:endParaRPr>
          </a:p>
        </p:txBody>
      </p:sp>
      <p:sp>
        <p:nvSpPr>
          <p:cNvPr id="5123" name="Text Box 3"/>
          <p:cNvSpPr txBox="1">
            <a:spLocks noChangeArrowheads="1"/>
          </p:cNvSpPr>
          <p:nvPr/>
        </p:nvSpPr>
        <p:spPr bwMode="auto">
          <a:xfrm>
            <a:off x="8676456" y="6461125"/>
            <a:ext cx="4675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22</a:t>
            </a:r>
            <a:endParaRPr kumimoji="1" lang="ru-RU" altLang="en-US" sz="2000" dirty="0">
              <a:latin typeface="Times New Roman" pitchFamily="18" charset="0"/>
            </a:endParaRPr>
          </a:p>
        </p:txBody>
      </p:sp>
      <p:sp>
        <p:nvSpPr>
          <p:cNvPr id="2" name="TextBox 1"/>
          <p:cNvSpPr txBox="1"/>
          <p:nvPr/>
        </p:nvSpPr>
        <p:spPr>
          <a:xfrm>
            <a:off x="14883" y="0"/>
            <a:ext cx="9036496" cy="954107"/>
          </a:xfrm>
          <a:prstGeom prst="rect">
            <a:avLst/>
          </a:prstGeom>
          <a:noFill/>
        </p:spPr>
        <p:txBody>
          <a:bodyPr wrap="square" rtlCol="0">
            <a:spAutoFit/>
          </a:bodyPr>
          <a:lstStyle/>
          <a:p>
            <a:pPr algn="ctr"/>
            <a:r>
              <a:rPr lang="ru-RU" sz="2800" dirty="0" smtClean="0"/>
              <a:t>Регулируемый рынок и его общественная эффективность</a:t>
            </a:r>
            <a:endParaRPr lang="en-US" sz="2800" dirty="0"/>
          </a:p>
        </p:txBody>
      </p:sp>
      <p:sp>
        <p:nvSpPr>
          <p:cNvPr id="5" name="Line 4"/>
          <p:cNvSpPr>
            <a:spLocks noChangeShapeType="1"/>
          </p:cNvSpPr>
          <p:nvPr/>
        </p:nvSpPr>
        <p:spPr bwMode="auto">
          <a:xfrm>
            <a:off x="-12700" y="981075"/>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92556325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7010">
                                            <p:txEl>
                                              <p:charRg st="4294967295" end="4294967295"/>
                                            </p:txEl>
                                          </p:spTgt>
                                        </p:tgtEl>
                                        <p:attrNameLst>
                                          <p:attrName>style.visibility</p:attrName>
                                        </p:attrNameLst>
                                      </p:cBhvr>
                                      <p:to>
                                        <p:strVal val="visible"/>
                                      </p:to>
                                    </p:set>
                                    <p:animEffect transition="in" filter="wipe(left)">
                                      <p:cBhvr>
                                        <p:cTn id="7" dur="500"/>
                                        <p:tgtEl>
                                          <p:spTgt spid="427010">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0"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7010" name="Rectangle 2"/>
          <p:cNvSpPr>
            <a:spLocks noGrp="1" noChangeArrowheads="1"/>
          </p:cNvSpPr>
          <p:nvPr>
            <p:ph type="ctrTitle"/>
          </p:nvPr>
        </p:nvSpPr>
        <p:spPr>
          <a:xfrm>
            <a:off x="-32375" y="2060848"/>
            <a:ext cx="9114247" cy="4808096"/>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008000"/>
                </a:solidFill>
                <a:miter lim="800000"/>
                <a:headEnd/>
                <a:tailEnd/>
              </a14:hiddenLine>
            </a:ext>
          </a:extLst>
        </p:spPr>
        <p:txBody>
          <a:bodyPr lIns="92075" tIns="36000" rIns="92075" bIns="46038"/>
          <a:lstStyle/>
          <a:p>
            <a:pPr marL="180000" algn="l" eaLnBrk="1" hangingPunct="1">
              <a:spcBef>
                <a:spcPts val="600"/>
              </a:spcBef>
              <a:spcAft>
                <a:spcPts val="0"/>
              </a:spcAft>
            </a:pPr>
            <a:r>
              <a:rPr lang="ru-RU" altLang="en-US" sz="2400" dirty="0" smtClean="0">
                <a:solidFill>
                  <a:schemeClr val="tx1"/>
                </a:solidFill>
              </a:rPr>
              <a:t>Какие свойства следует использовать?</a:t>
            </a:r>
            <a:br>
              <a:rPr lang="ru-RU" altLang="en-US" sz="2400" dirty="0" smtClean="0">
                <a:solidFill>
                  <a:schemeClr val="tx1"/>
                </a:solidFill>
              </a:rPr>
            </a:br>
            <a:r>
              <a:rPr lang="ru-RU" altLang="en-US" sz="2400" dirty="0" smtClean="0">
                <a:solidFill>
                  <a:schemeClr val="tx1"/>
                </a:solidFill>
              </a:rPr>
              <a:t>- ООЦ продукта генерируется эмпирически конкурентным рынком (на рынке НПГ его создать нельзя и придется ограничиться его моделью, то есть виртуальным рынком) и равна предельным издержкам производства продукта</a:t>
            </a:r>
            <a:br>
              <a:rPr lang="ru-RU" altLang="en-US" sz="2400" dirty="0" smtClean="0">
                <a:solidFill>
                  <a:schemeClr val="tx1"/>
                </a:solidFill>
              </a:rPr>
            </a:br>
            <a:r>
              <a:rPr lang="ru-RU" altLang="en-US" sz="2400" dirty="0" smtClean="0">
                <a:solidFill>
                  <a:schemeClr val="tx1"/>
                </a:solidFill>
              </a:rPr>
              <a:t/>
            </a:r>
            <a:br>
              <a:rPr lang="ru-RU" altLang="en-US" sz="2400" dirty="0" smtClean="0">
                <a:solidFill>
                  <a:schemeClr val="tx1"/>
                </a:solidFill>
              </a:rPr>
            </a:br>
            <a:r>
              <a:rPr lang="ru-RU" altLang="en-US" sz="2400" dirty="0" smtClean="0">
                <a:solidFill>
                  <a:schemeClr val="tx1"/>
                </a:solidFill>
              </a:rPr>
              <a:t>- Чтобы найти предельные издержки производства НПГ, надо найти частную производную функции издержек нефтяной компании по объему производства НПГ</a:t>
            </a:r>
            <a:br>
              <a:rPr lang="ru-RU" altLang="en-US" sz="2400" dirty="0" smtClean="0">
                <a:solidFill>
                  <a:schemeClr val="tx1"/>
                </a:solidFill>
              </a:rPr>
            </a:br>
            <a:r>
              <a:rPr lang="ru-RU" altLang="en-US" sz="2400" dirty="0">
                <a:solidFill>
                  <a:schemeClr val="tx1"/>
                </a:solidFill>
              </a:rPr>
              <a:t/>
            </a:r>
            <a:br>
              <a:rPr lang="ru-RU" altLang="en-US" sz="2400" dirty="0">
                <a:solidFill>
                  <a:schemeClr val="tx1"/>
                </a:solidFill>
              </a:rPr>
            </a:br>
            <a:r>
              <a:rPr lang="ru-RU" altLang="en-US" sz="2400" dirty="0" smtClean="0">
                <a:solidFill>
                  <a:schemeClr val="tx1"/>
                </a:solidFill>
              </a:rPr>
              <a:t>- По определению частной производной при приращении объема НПГ прирост издержек должен зависеть только от прироста производства НПГ</a:t>
            </a:r>
            <a:br>
              <a:rPr lang="ru-RU" altLang="en-US" sz="2400" dirty="0" smtClean="0">
                <a:solidFill>
                  <a:schemeClr val="tx1"/>
                </a:solidFill>
              </a:rPr>
            </a:br>
            <a:endParaRPr lang="ru-RU" altLang="en-US" sz="2400" dirty="0" smtClean="0">
              <a:solidFill>
                <a:schemeClr val="tx1"/>
              </a:solidFill>
            </a:endParaRPr>
          </a:p>
        </p:txBody>
      </p:sp>
      <p:sp>
        <p:nvSpPr>
          <p:cNvPr id="5123" name="Text Box 3"/>
          <p:cNvSpPr txBox="1">
            <a:spLocks noChangeArrowheads="1"/>
          </p:cNvSpPr>
          <p:nvPr/>
        </p:nvSpPr>
        <p:spPr bwMode="auto">
          <a:xfrm>
            <a:off x="8676456" y="6461125"/>
            <a:ext cx="4675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23</a:t>
            </a:r>
            <a:endParaRPr kumimoji="1" lang="ru-RU" altLang="en-US" sz="2000" dirty="0">
              <a:latin typeface="Times New Roman" pitchFamily="18" charset="0"/>
            </a:endParaRPr>
          </a:p>
        </p:txBody>
      </p:sp>
      <p:sp>
        <p:nvSpPr>
          <p:cNvPr id="2" name="TextBox 1"/>
          <p:cNvSpPr txBox="1"/>
          <p:nvPr/>
        </p:nvSpPr>
        <p:spPr>
          <a:xfrm>
            <a:off x="94804" y="0"/>
            <a:ext cx="9036496" cy="1815882"/>
          </a:xfrm>
          <a:prstGeom prst="rect">
            <a:avLst/>
          </a:prstGeom>
          <a:noFill/>
        </p:spPr>
        <p:txBody>
          <a:bodyPr wrap="square" rtlCol="0">
            <a:spAutoFit/>
          </a:bodyPr>
          <a:lstStyle/>
          <a:p>
            <a:pPr algn="ctr"/>
            <a:r>
              <a:rPr lang="ru-RU" sz="2800" dirty="0" smtClean="0"/>
              <a:t>Задача:</a:t>
            </a:r>
            <a:br>
              <a:rPr lang="ru-RU" sz="2800" dirty="0" smtClean="0"/>
            </a:br>
            <a:r>
              <a:rPr lang="ru-RU" sz="2800" dirty="0" smtClean="0"/>
              <a:t>Разработать приемлемый для сторон и регулятора алгоритм определения цены, соответствующей максимуму общественного благосостояния</a:t>
            </a:r>
            <a:endParaRPr lang="en-US" sz="2800" dirty="0"/>
          </a:p>
        </p:txBody>
      </p:sp>
      <p:sp>
        <p:nvSpPr>
          <p:cNvPr id="5" name="Line 4"/>
          <p:cNvSpPr>
            <a:spLocks noChangeShapeType="1"/>
          </p:cNvSpPr>
          <p:nvPr/>
        </p:nvSpPr>
        <p:spPr bwMode="auto">
          <a:xfrm>
            <a:off x="-12700" y="1916832"/>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84266111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7010">
                                            <p:txEl>
                                              <p:charRg st="4294967295" end="4294967295"/>
                                            </p:txEl>
                                          </p:spTgt>
                                        </p:tgtEl>
                                        <p:attrNameLst>
                                          <p:attrName>style.visibility</p:attrName>
                                        </p:attrNameLst>
                                      </p:cBhvr>
                                      <p:to>
                                        <p:strVal val="visible"/>
                                      </p:to>
                                    </p:set>
                                    <p:animEffect transition="in" filter="wipe(left)">
                                      <p:cBhvr>
                                        <p:cTn id="7" dur="500"/>
                                        <p:tgtEl>
                                          <p:spTgt spid="427010">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0"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17693"/>
            <a:ext cx="8568952" cy="6740307"/>
          </a:xfrm>
          <a:prstGeom prst="rect">
            <a:avLst/>
          </a:prstGeom>
          <a:noFill/>
        </p:spPr>
        <p:txBody>
          <a:bodyPr wrap="square" rtlCol="0">
            <a:spAutoFit/>
          </a:bodyPr>
          <a:lstStyle/>
          <a:p>
            <a:pPr marL="342900" indent="-342900">
              <a:buFontTx/>
              <a:buChar char="-"/>
            </a:pPr>
            <a:r>
              <a:rPr lang="ru-RU" sz="2400" dirty="0" smtClean="0"/>
              <a:t>Но при увеличении объема производства НПГ растет  добыча нефти, а продажа нефти дает нефтяной компании дополнительный доход, поэтому частная производная должна быть скорректирована на величину этого дополнительного дохода</a:t>
            </a:r>
          </a:p>
          <a:p>
            <a:pPr marL="342900" indent="-342900">
              <a:buFontTx/>
              <a:buChar char="-"/>
            </a:pPr>
            <a:r>
              <a:rPr lang="ru-RU" sz="2400" dirty="0" smtClean="0"/>
              <a:t>Если при приращении производства НПГ растут штрафы за его сжигание, то они тоже должны быть учтены при расчете предельных издержек производства</a:t>
            </a:r>
          </a:p>
          <a:p>
            <a:pPr marL="342900" indent="-342900">
              <a:buFontTx/>
              <a:buChar char="-"/>
            </a:pPr>
            <a:r>
              <a:rPr lang="ru-RU" sz="2400" dirty="0" smtClean="0"/>
              <a:t>Вместо издержек по всей технологической цепочке переработки НПГ достаточно ограничиться учетом только сепарации НПГ</a:t>
            </a:r>
          </a:p>
          <a:p>
            <a:pPr marL="342900" indent="-342900">
              <a:buFontTx/>
              <a:buChar char="-"/>
            </a:pPr>
            <a:r>
              <a:rPr lang="ru-RU" sz="2400" dirty="0" smtClean="0"/>
              <a:t>Предполагается, что нефтяная компания стремится к максимизации объема своих продаж на рынке нефти, а перерабатывающая компания – к максимальной загрузке ГПЗ</a:t>
            </a:r>
          </a:p>
          <a:p>
            <a:pPr marL="342900" indent="-342900">
              <a:buFontTx/>
              <a:buChar char="-"/>
            </a:pPr>
            <a:r>
              <a:rPr lang="ru-RU" sz="2400" dirty="0" smtClean="0"/>
              <a:t>Если мощность ГПЗ не позволяет перерабатывать весь объем произведенного НПГ, нефтяная компания вынуждена сжигать непроданный объем НПГ в факеле</a:t>
            </a:r>
            <a:endParaRPr lang="en-US" sz="2400" dirty="0"/>
          </a:p>
        </p:txBody>
      </p:sp>
      <p:sp>
        <p:nvSpPr>
          <p:cNvPr id="3" name="Text Box 3"/>
          <p:cNvSpPr txBox="1">
            <a:spLocks noChangeArrowheads="1"/>
          </p:cNvSpPr>
          <p:nvPr/>
        </p:nvSpPr>
        <p:spPr bwMode="auto">
          <a:xfrm>
            <a:off x="8676456" y="6461125"/>
            <a:ext cx="4675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24</a:t>
            </a:r>
            <a:endParaRPr kumimoji="1" lang="ru-RU" altLang="en-US" sz="2000" dirty="0">
              <a:latin typeface="Times New Roman" pitchFamily="18" charset="0"/>
            </a:endParaRPr>
          </a:p>
        </p:txBody>
      </p:sp>
    </p:spTree>
    <p:extLst>
      <p:ext uri="{BB962C8B-B14F-4D97-AF65-F5344CB8AC3E}">
        <p14:creationId xmlns:p14="http://schemas.microsoft.com/office/powerpoint/2010/main" val="1952202717"/>
      </p:ext>
    </p:extLst>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27010" name="Rectangle 2"/>
          <p:cNvSpPr>
            <a:spLocks noGrp="1" noChangeArrowheads="1"/>
          </p:cNvSpPr>
          <p:nvPr>
            <p:ph type="ctrTitle"/>
          </p:nvPr>
        </p:nvSpPr>
        <p:spPr>
          <a:xfrm>
            <a:off x="17053" y="1484784"/>
            <a:ext cx="9114247" cy="4725144"/>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008000"/>
                </a:solidFill>
                <a:miter lim="800000"/>
                <a:headEnd/>
                <a:tailEnd/>
              </a14:hiddenLine>
            </a:ext>
          </a:extLst>
        </p:spPr>
        <p:txBody>
          <a:bodyPr lIns="92075" tIns="36000" rIns="92075" bIns="46038"/>
          <a:lstStyle/>
          <a:p>
            <a:pPr marL="179388" algn="l" eaLnBrk="1" hangingPunct="1">
              <a:spcAft>
                <a:spcPct val="50000"/>
              </a:spcAft>
            </a:pPr>
            <a:r>
              <a:rPr lang="ru-RU" altLang="en-US" sz="2400" dirty="0" smtClean="0">
                <a:solidFill>
                  <a:schemeClr val="tx1"/>
                </a:solidFill>
              </a:rPr>
              <a:t/>
            </a:r>
            <a:br>
              <a:rPr lang="ru-RU" altLang="en-US" sz="2400" dirty="0" smtClean="0">
                <a:solidFill>
                  <a:schemeClr val="tx1"/>
                </a:solidFill>
              </a:rPr>
            </a:br>
            <a:endParaRPr lang="ru-RU" altLang="en-US" sz="2400" dirty="0" smtClean="0">
              <a:solidFill>
                <a:schemeClr val="tx1"/>
              </a:solidFill>
            </a:endParaRPr>
          </a:p>
        </p:txBody>
      </p:sp>
      <p:sp>
        <p:nvSpPr>
          <p:cNvPr id="5123" name="Text Box 3"/>
          <p:cNvSpPr txBox="1">
            <a:spLocks noChangeArrowheads="1"/>
          </p:cNvSpPr>
          <p:nvPr/>
        </p:nvSpPr>
        <p:spPr bwMode="auto">
          <a:xfrm>
            <a:off x="8676456" y="6461125"/>
            <a:ext cx="4675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25</a:t>
            </a:r>
            <a:endParaRPr kumimoji="1" lang="ru-RU" altLang="en-US" sz="2000" dirty="0">
              <a:latin typeface="Times New Roman" pitchFamily="18" charset="0"/>
            </a:endParaRPr>
          </a:p>
        </p:txBody>
      </p:sp>
      <p:sp>
        <p:nvSpPr>
          <p:cNvPr id="2" name="TextBox 1"/>
          <p:cNvSpPr txBox="1"/>
          <p:nvPr/>
        </p:nvSpPr>
        <p:spPr>
          <a:xfrm>
            <a:off x="14883" y="0"/>
            <a:ext cx="9036496" cy="1138773"/>
          </a:xfrm>
          <a:prstGeom prst="rect">
            <a:avLst/>
          </a:prstGeom>
          <a:noFill/>
        </p:spPr>
        <p:txBody>
          <a:bodyPr wrap="square" rtlCol="0">
            <a:spAutoFit/>
          </a:bodyPr>
          <a:lstStyle/>
          <a:p>
            <a:pPr algn="ctr"/>
            <a:r>
              <a:rPr lang="ru-RU" sz="2800" dirty="0" smtClean="0"/>
              <a:t>1 случай: Поток НПГ больше мощности ГПЗ</a:t>
            </a:r>
          </a:p>
          <a:p>
            <a:pPr algn="ctr"/>
            <a:endParaRPr lang="en-US" sz="4000" dirty="0"/>
          </a:p>
        </p:txBody>
      </p:sp>
      <p:sp>
        <p:nvSpPr>
          <p:cNvPr id="5" name="Line 4"/>
          <p:cNvSpPr>
            <a:spLocks noChangeShapeType="1"/>
          </p:cNvSpPr>
          <p:nvPr/>
        </p:nvSpPr>
        <p:spPr bwMode="auto">
          <a:xfrm>
            <a:off x="-12700" y="1412776"/>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501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0109" y="594647"/>
            <a:ext cx="1348226" cy="674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4884" y="1423932"/>
            <a:ext cx="9116416" cy="4647426"/>
          </a:xfrm>
          <a:prstGeom prst="rect">
            <a:avLst/>
          </a:prstGeom>
          <a:noFill/>
        </p:spPr>
        <p:txBody>
          <a:bodyPr wrap="square" rtlCol="0">
            <a:spAutoFit/>
          </a:bodyPr>
          <a:lstStyle/>
          <a:p>
            <a:r>
              <a:rPr lang="ru-RU" sz="2200" dirty="0"/>
              <a:t>Поскольку покупатель НПГ при выполнении условия (1) полностью загрузил мощности по сепарации НПГ, ему незачем приобретать на рынке дополнительный объем НПГ, который будет произведен нефтяной компанией для того, чтобы рассчитать предельные издержки производства НПГ. </a:t>
            </a:r>
            <a:endParaRPr lang="ru-RU" sz="2200" dirty="0" smtClean="0"/>
          </a:p>
          <a:p>
            <a:pPr>
              <a:spcBef>
                <a:spcPts val="600"/>
              </a:spcBef>
            </a:pPr>
            <a:r>
              <a:rPr lang="ru-RU" sz="2200" dirty="0" smtClean="0"/>
              <a:t>Но </a:t>
            </a:r>
            <a:r>
              <a:rPr lang="ru-RU" sz="2200" dirty="0"/>
              <a:t>поскольку приращение объема производимого НПГ не будет продаваться на рынке, нефтяная компания вынуждена рассматривать его как бесполезный для нее отход добычи нефти, т.е. в данном случае при приращении производства НПГ добыча нефти становится </a:t>
            </a:r>
            <a:r>
              <a:rPr lang="ru-RU" sz="2200" dirty="0" err="1"/>
              <a:t>однопродуктовым</a:t>
            </a:r>
            <a:r>
              <a:rPr lang="ru-RU" sz="2200" dirty="0"/>
              <a:t> производством (только нефти</a:t>
            </a:r>
            <a:r>
              <a:rPr lang="ru-RU" sz="2200" dirty="0" smtClean="0"/>
              <a:t>).</a:t>
            </a:r>
          </a:p>
          <a:p>
            <a:pPr>
              <a:spcBef>
                <a:spcPts val="600"/>
              </a:spcBef>
            </a:pPr>
            <a:r>
              <a:rPr lang="ru-RU" sz="2200" dirty="0" smtClean="0"/>
              <a:t> </a:t>
            </a:r>
            <a:r>
              <a:rPr lang="ru-RU" sz="2200" dirty="0"/>
              <a:t>Следовательно, приращение издержек добычи смеси нефти и НПГ относится к издержкам добычи нефти и не должно быть отнесено к издержкам производства НПГ</a:t>
            </a:r>
            <a:endParaRPr lang="en-US" sz="2200" dirty="0"/>
          </a:p>
        </p:txBody>
      </p:sp>
    </p:spTree>
    <p:extLst>
      <p:ext uri="{BB962C8B-B14F-4D97-AF65-F5344CB8AC3E}">
        <p14:creationId xmlns:p14="http://schemas.microsoft.com/office/powerpoint/2010/main" val="10255125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7010">
                                            <p:txEl>
                                              <p:charRg st="4294967295" end="4294967295"/>
                                            </p:txEl>
                                          </p:spTgt>
                                        </p:tgtEl>
                                        <p:attrNameLst>
                                          <p:attrName>style.visibility</p:attrName>
                                        </p:attrNameLst>
                                      </p:cBhvr>
                                      <p:to>
                                        <p:strVal val="visible"/>
                                      </p:to>
                                    </p:set>
                                    <p:animEffect transition="in" filter="wipe(left)">
                                      <p:cBhvr>
                                        <p:cTn id="7" dur="500"/>
                                        <p:tgtEl>
                                          <p:spTgt spid="427010">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0"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TextBox 3"/>
          <p:cNvSpPr txBox="1"/>
          <p:nvPr/>
        </p:nvSpPr>
        <p:spPr>
          <a:xfrm>
            <a:off x="34886" y="1138773"/>
            <a:ext cx="9116416" cy="5832366"/>
          </a:xfrm>
          <a:prstGeom prst="rect">
            <a:avLst/>
          </a:prstGeom>
          <a:noFill/>
        </p:spPr>
        <p:txBody>
          <a:bodyPr wrap="square" rtlCol="0">
            <a:spAutoFit/>
          </a:bodyPr>
          <a:lstStyle/>
          <a:p>
            <a:r>
              <a:rPr lang="ru-RU" sz="2400" dirty="0"/>
              <a:t>Так как в данном случае нефтяная компания не может продать приращение производства НПГ на рынке (мощность переработки НПГ загружена полностью), ей придется сжечь его в </a:t>
            </a:r>
            <a:r>
              <a:rPr lang="ru-RU" sz="2400" dirty="0" smtClean="0"/>
              <a:t>факеле</a:t>
            </a:r>
          </a:p>
          <a:p>
            <a:pPr>
              <a:spcBef>
                <a:spcPts val="600"/>
              </a:spcBef>
            </a:pPr>
            <a:r>
              <a:rPr lang="ru-RU" sz="2400" dirty="0"/>
              <a:t>При этом она понесет издержки от сбора </a:t>
            </a:r>
            <a:r>
              <a:rPr lang="ru-RU" sz="2400" dirty="0" smtClean="0"/>
              <a:t>НПГ </a:t>
            </a:r>
            <a:r>
              <a:rPr lang="ru-RU" sz="2400" dirty="0"/>
              <a:t>плюс </a:t>
            </a:r>
            <a:r>
              <a:rPr lang="ru-RU" sz="2400" dirty="0" smtClean="0"/>
              <a:t>штраф, </a:t>
            </a:r>
            <a:r>
              <a:rPr lang="ru-RU" sz="2400" dirty="0"/>
              <a:t>который она должна заплатить за сжигание в факеле приращенной объема произведенного </a:t>
            </a:r>
            <a:r>
              <a:rPr lang="ru-RU" sz="2400" dirty="0" smtClean="0"/>
              <a:t>НПГ</a:t>
            </a:r>
          </a:p>
          <a:p>
            <a:pPr>
              <a:spcBef>
                <a:spcPts val="600"/>
              </a:spcBef>
            </a:pPr>
            <a:r>
              <a:rPr lang="ru-RU" sz="2400" dirty="0"/>
              <a:t>который она должна заплатить за сжигание в факеле приращенной объема произведенного </a:t>
            </a:r>
            <a:r>
              <a:rPr lang="ru-RU" sz="2400" dirty="0" smtClean="0"/>
              <a:t>НПГ</a:t>
            </a:r>
          </a:p>
          <a:p>
            <a:pPr>
              <a:spcBef>
                <a:spcPts val="600"/>
              </a:spcBef>
            </a:pPr>
            <a:r>
              <a:rPr lang="ru-RU" sz="2400" dirty="0"/>
              <a:t>Предельные издержки производства, проданного на рынке НПГ, характеризуют его ценность с точки зрения общества. Сжигание НПГ в факеле наносит ущерб интересам общества, и, следовательно, ценность продаваемого приращения НПГ должна быть уменьшена на </a:t>
            </a:r>
            <a:r>
              <a:rPr lang="ru-RU" sz="2400" dirty="0" smtClean="0"/>
              <a:t>величину штрафа</a:t>
            </a:r>
          </a:p>
          <a:p>
            <a:endParaRPr lang="en-US" sz="2200" dirty="0"/>
          </a:p>
        </p:txBody>
      </p:sp>
      <p:sp>
        <p:nvSpPr>
          <p:cNvPr id="427010" name="Rectangle 2"/>
          <p:cNvSpPr>
            <a:spLocks noGrp="1" noChangeArrowheads="1"/>
          </p:cNvSpPr>
          <p:nvPr>
            <p:ph type="ctrTitle"/>
          </p:nvPr>
        </p:nvSpPr>
        <p:spPr>
          <a:xfrm>
            <a:off x="17053" y="1772816"/>
            <a:ext cx="9114247" cy="4888364"/>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008000"/>
                </a:solidFill>
                <a:miter lim="800000"/>
                <a:headEnd/>
                <a:tailEnd/>
              </a14:hiddenLine>
            </a:ext>
          </a:extLst>
        </p:spPr>
        <p:txBody>
          <a:bodyPr lIns="92075" tIns="36000" rIns="92075" bIns="46038"/>
          <a:lstStyle/>
          <a:p>
            <a:pPr marL="179388" algn="l" eaLnBrk="1" hangingPunct="1">
              <a:spcAft>
                <a:spcPct val="50000"/>
              </a:spcAft>
            </a:pPr>
            <a:r>
              <a:rPr lang="ru-RU" altLang="en-US" sz="2400" dirty="0" smtClean="0">
                <a:solidFill>
                  <a:schemeClr val="tx1"/>
                </a:solidFill>
              </a:rPr>
              <a:t/>
            </a:r>
            <a:br>
              <a:rPr lang="ru-RU" altLang="en-US" sz="2400" dirty="0" smtClean="0">
                <a:solidFill>
                  <a:schemeClr val="tx1"/>
                </a:solidFill>
              </a:rPr>
            </a:br>
            <a:endParaRPr lang="ru-RU" altLang="en-US" sz="2400" dirty="0" smtClean="0">
              <a:solidFill>
                <a:schemeClr val="tx1"/>
              </a:solidFill>
            </a:endParaRPr>
          </a:p>
        </p:txBody>
      </p:sp>
      <p:sp>
        <p:nvSpPr>
          <p:cNvPr id="5123" name="Text Box 3"/>
          <p:cNvSpPr txBox="1">
            <a:spLocks noChangeArrowheads="1"/>
          </p:cNvSpPr>
          <p:nvPr/>
        </p:nvSpPr>
        <p:spPr bwMode="auto">
          <a:xfrm>
            <a:off x="8676456" y="6461125"/>
            <a:ext cx="4675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26</a:t>
            </a:r>
            <a:endParaRPr kumimoji="1" lang="ru-RU" altLang="en-US" sz="2000" dirty="0">
              <a:latin typeface="Times New Roman" pitchFamily="18" charset="0"/>
            </a:endParaRPr>
          </a:p>
        </p:txBody>
      </p:sp>
      <p:sp>
        <p:nvSpPr>
          <p:cNvPr id="2" name="TextBox 1"/>
          <p:cNvSpPr txBox="1"/>
          <p:nvPr/>
        </p:nvSpPr>
        <p:spPr>
          <a:xfrm>
            <a:off x="14883" y="0"/>
            <a:ext cx="9036496" cy="1138773"/>
          </a:xfrm>
          <a:prstGeom prst="rect">
            <a:avLst/>
          </a:prstGeom>
          <a:noFill/>
        </p:spPr>
        <p:txBody>
          <a:bodyPr wrap="square" rtlCol="0">
            <a:spAutoFit/>
          </a:bodyPr>
          <a:lstStyle/>
          <a:p>
            <a:pPr algn="ctr"/>
            <a:r>
              <a:rPr lang="ru-RU" sz="2800" dirty="0" smtClean="0"/>
              <a:t>1 случай: Поток НПГ больше мощности ГПЗ</a:t>
            </a:r>
          </a:p>
          <a:p>
            <a:pPr algn="ctr"/>
            <a:endParaRPr lang="en-US" sz="4000" dirty="0"/>
          </a:p>
        </p:txBody>
      </p:sp>
      <p:sp>
        <p:nvSpPr>
          <p:cNvPr id="5" name="Line 4"/>
          <p:cNvSpPr>
            <a:spLocks noChangeShapeType="1"/>
          </p:cNvSpPr>
          <p:nvPr/>
        </p:nvSpPr>
        <p:spPr bwMode="auto">
          <a:xfrm>
            <a:off x="-12700" y="1020797"/>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501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383" y="476672"/>
            <a:ext cx="1348224" cy="54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439714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7010">
                                            <p:txEl>
                                              <p:charRg st="4294967295" end="4294967295"/>
                                            </p:txEl>
                                          </p:spTgt>
                                        </p:tgtEl>
                                        <p:attrNameLst>
                                          <p:attrName>style.visibility</p:attrName>
                                        </p:attrNameLst>
                                      </p:cBhvr>
                                      <p:to>
                                        <p:strVal val="visible"/>
                                      </p:to>
                                    </p:set>
                                    <p:animEffect transition="in" filter="wipe(left)">
                                      <p:cBhvr>
                                        <p:cTn id="7" dur="500"/>
                                        <p:tgtEl>
                                          <p:spTgt spid="427010">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0"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TextBox 3"/>
          <p:cNvSpPr txBox="1"/>
          <p:nvPr/>
        </p:nvSpPr>
        <p:spPr>
          <a:xfrm>
            <a:off x="34886" y="1196752"/>
            <a:ext cx="9116416" cy="2308324"/>
          </a:xfrm>
          <a:prstGeom prst="rect">
            <a:avLst/>
          </a:prstGeom>
          <a:noFill/>
        </p:spPr>
        <p:txBody>
          <a:bodyPr wrap="square" rtlCol="0">
            <a:spAutoFit/>
          </a:bodyPr>
          <a:lstStyle/>
          <a:p>
            <a:r>
              <a:rPr lang="ru-RU" sz="2400" dirty="0" smtClean="0"/>
              <a:t>Предельные </a:t>
            </a:r>
            <a:r>
              <a:rPr lang="ru-RU" sz="2400" dirty="0"/>
              <a:t>издержки производства НПГ в случае, когда нефтяная компания производит больше НПГ, чем продает на рынке, имеют вид</a:t>
            </a:r>
            <a:r>
              <a:rPr lang="ru-RU" sz="2400" dirty="0" smtClean="0"/>
              <a:t>:</a:t>
            </a:r>
          </a:p>
          <a:p>
            <a:endParaRPr lang="ru-RU" sz="2400" dirty="0"/>
          </a:p>
          <a:p>
            <a:endParaRPr lang="ru-RU" sz="2400" dirty="0" smtClean="0"/>
          </a:p>
          <a:p>
            <a:r>
              <a:rPr lang="ru-RU" sz="2400" dirty="0"/>
              <a:t>Если </a:t>
            </a:r>
            <a:r>
              <a:rPr lang="ru-RU" sz="2400" dirty="0" smtClean="0"/>
              <a:t>  </a:t>
            </a:r>
            <a:endParaRPr lang="en-US" sz="2200" dirty="0"/>
          </a:p>
        </p:txBody>
      </p:sp>
      <p:sp>
        <p:nvSpPr>
          <p:cNvPr id="427010" name="Rectangle 2"/>
          <p:cNvSpPr>
            <a:spLocks noGrp="1" noChangeArrowheads="1"/>
          </p:cNvSpPr>
          <p:nvPr>
            <p:ph type="ctrTitle"/>
          </p:nvPr>
        </p:nvSpPr>
        <p:spPr>
          <a:xfrm>
            <a:off x="17053" y="1484784"/>
            <a:ext cx="9114247" cy="4725144"/>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008000"/>
                </a:solidFill>
                <a:miter lim="800000"/>
                <a:headEnd/>
                <a:tailEnd/>
              </a14:hiddenLine>
            </a:ext>
          </a:extLst>
        </p:spPr>
        <p:txBody>
          <a:bodyPr lIns="92075" tIns="36000" rIns="92075" bIns="46038"/>
          <a:lstStyle/>
          <a:p>
            <a:pPr marL="179388" algn="l" eaLnBrk="1" hangingPunct="1">
              <a:spcAft>
                <a:spcPct val="50000"/>
              </a:spcAft>
            </a:pPr>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smtClean="0"/>
              <a:t/>
            </a:r>
            <a:br>
              <a:rPr lang="ru-RU" sz="2400" dirty="0" smtClean="0"/>
            </a:br>
            <a:r>
              <a:rPr lang="ru-RU" sz="2400" dirty="0" smtClean="0"/>
              <a:t>предельные </a:t>
            </a:r>
            <a:r>
              <a:rPr lang="ru-RU" sz="2400" dirty="0"/>
              <a:t>издержки производства НПГ, оказываются отрицательными. Это означает, что при выполнении этого условия нефтяная компания, </a:t>
            </a:r>
            <a:r>
              <a:rPr lang="ru-RU" sz="2400" i="1" dirty="0"/>
              <a:t>продающая</a:t>
            </a:r>
            <a:r>
              <a:rPr lang="ru-RU" sz="2400" dirty="0"/>
              <a:t> НПГ по предельным издержкам</a:t>
            </a:r>
            <a:r>
              <a:rPr lang="ru-RU" sz="2400" dirty="0" smtClean="0"/>
              <a:t>, </a:t>
            </a:r>
            <a:r>
              <a:rPr lang="ru-RU" sz="2400" dirty="0"/>
              <a:t>должна </a:t>
            </a:r>
            <a:r>
              <a:rPr lang="ru-RU" sz="2400" i="1" dirty="0"/>
              <a:t>заплатить</a:t>
            </a:r>
            <a:r>
              <a:rPr lang="ru-RU" sz="2400" dirty="0"/>
              <a:t> покупателю при продаже </a:t>
            </a:r>
            <a:r>
              <a:rPr lang="ru-RU" sz="2400" dirty="0" smtClean="0"/>
              <a:t>НПГ.</a:t>
            </a:r>
            <a:r>
              <a:rPr lang="ru-RU" altLang="en-US" sz="2400" dirty="0" smtClean="0">
                <a:solidFill>
                  <a:schemeClr val="tx1"/>
                </a:solidFill>
              </a:rPr>
              <a:t/>
            </a:r>
            <a:br>
              <a:rPr lang="ru-RU" altLang="en-US" sz="2400" dirty="0" smtClean="0">
                <a:solidFill>
                  <a:schemeClr val="tx1"/>
                </a:solidFill>
              </a:rPr>
            </a:br>
            <a:r>
              <a:rPr lang="ru-RU" altLang="en-US" sz="2400" dirty="0">
                <a:solidFill>
                  <a:schemeClr val="tx1"/>
                </a:solidFill>
              </a:rPr>
              <a:t/>
            </a:r>
            <a:br>
              <a:rPr lang="ru-RU" altLang="en-US" sz="2400" dirty="0">
                <a:solidFill>
                  <a:schemeClr val="tx1"/>
                </a:solidFill>
              </a:rPr>
            </a:br>
            <a:r>
              <a:rPr lang="ru-RU" altLang="en-US" sz="2400" dirty="0" smtClean="0">
                <a:solidFill>
                  <a:schemeClr val="tx1"/>
                </a:solidFill>
              </a:rPr>
              <a:t/>
            </a:r>
            <a:br>
              <a:rPr lang="ru-RU" altLang="en-US" sz="2400" dirty="0" smtClean="0">
                <a:solidFill>
                  <a:schemeClr val="tx1"/>
                </a:solidFill>
              </a:rPr>
            </a:br>
            <a:endParaRPr lang="ru-RU" altLang="en-US" sz="2400" dirty="0" smtClean="0">
              <a:solidFill>
                <a:schemeClr val="tx1"/>
              </a:solidFill>
            </a:endParaRPr>
          </a:p>
        </p:txBody>
      </p:sp>
      <p:sp>
        <p:nvSpPr>
          <p:cNvPr id="5123" name="Text Box 3"/>
          <p:cNvSpPr txBox="1">
            <a:spLocks noChangeArrowheads="1"/>
          </p:cNvSpPr>
          <p:nvPr/>
        </p:nvSpPr>
        <p:spPr bwMode="auto">
          <a:xfrm>
            <a:off x="8676456" y="6461125"/>
            <a:ext cx="4675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27</a:t>
            </a:r>
            <a:endParaRPr kumimoji="1" lang="ru-RU" altLang="en-US" sz="2000" dirty="0">
              <a:latin typeface="Times New Roman" pitchFamily="18" charset="0"/>
            </a:endParaRPr>
          </a:p>
        </p:txBody>
      </p:sp>
      <p:sp>
        <p:nvSpPr>
          <p:cNvPr id="2" name="TextBox 1"/>
          <p:cNvSpPr txBox="1"/>
          <p:nvPr/>
        </p:nvSpPr>
        <p:spPr>
          <a:xfrm>
            <a:off x="14883" y="0"/>
            <a:ext cx="9036496" cy="1138773"/>
          </a:xfrm>
          <a:prstGeom prst="rect">
            <a:avLst/>
          </a:prstGeom>
          <a:noFill/>
        </p:spPr>
        <p:txBody>
          <a:bodyPr wrap="square" rtlCol="0">
            <a:spAutoFit/>
          </a:bodyPr>
          <a:lstStyle/>
          <a:p>
            <a:pPr algn="ctr"/>
            <a:r>
              <a:rPr lang="ru-RU" sz="2800" dirty="0" smtClean="0"/>
              <a:t>1 случай: Поток НПГ больше мощности ГПЗ</a:t>
            </a:r>
          </a:p>
          <a:p>
            <a:pPr algn="ctr"/>
            <a:endParaRPr lang="en-US" sz="4000" dirty="0"/>
          </a:p>
        </p:txBody>
      </p:sp>
      <p:sp>
        <p:nvSpPr>
          <p:cNvPr id="5" name="Line 4"/>
          <p:cNvSpPr>
            <a:spLocks noChangeShapeType="1"/>
          </p:cNvSpPr>
          <p:nvPr/>
        </p:nvSpPr>
        <p:spPr bwMode="auto">
          <a:xfrm>
            <a:off x="-187779" y="1138773"/>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501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0109" y="594648"/>
            <a:ext cx="1348224" cy="54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0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2287538"/>
            <a:ext cx="1912218" cy="637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0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250" y="2879828"/>
            <a:ext cx="1241475" cy="63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114433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7010">
                                            <p:txEl>
                                              <p:charRg st="4294967295" end="4294967295"/>
                                            </p:txEl>
                                          </p:spTgt>
                                        </p:tgtEl>
                                        <p:attrNameLst>
                                          <p:attrName>style.visibility</p:attrName>
                                        </p:attrNameLst>
                                      </p:cBhvr>
                                      <p:to>
                                        <p:strVal val="visible"/>
                                      </p:to>
                                    </p:set>
                                    <p:animEffect transition="in" filter="wipe(left)">
                                      <p:cBhvr>
                                        <p:cTn id="7" dur="500"/>
                                        <p:tgtEl>
                                          <p:spTgt spid="427010">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0"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8818" name="Rectangle 2"/>
          <p:cNvSpPr>
            <a:spLocks noGrp="1" noChangeArrowheads="1"/>
          </p:cNvSpPr>
          <p:nvPr>
            <p:ph type="ctrTitle"/>
          </p:nvPr>
        </p:nvSpPr>
        <p:spPr>
          <a:xfrm>
            <a:off x="0" y="0"/>
            <a:ext cx="9144000" cy="1844675"/>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008000"/>
                </a:solidFill>
                <a:miter lim="800000"/>
                <a:headEnd/>
                <a:tailEnd/>
              </a14:hiddenLine>
            </a:ext>
          </a:extLst>
        </p:spPr>
        <p:txBody>
          <a:bodyPr lIns="92075" tIns="36000" rIns="92075" bIns="46038"/>
          <a:lstStyle/>
          <a:p>
            <a:pPr eaLnBrk="1" hangingPunct="1">
              <a:spcAft>
                <a:spcPct val="50000"/>
              </a:spcAft>
            </a:pPr>
            <a:r>
              <a:rPr lang="ru-RU" altLang="en-US" sz="2800" dirty="0" smtClean="0">
                <a:solidFill>
                  <a:schemeClr val="tx1"/>
                </a:solidFill>
              </a:rPr>
              <a:t>Предельные издержки производства НПГ, если мощность производства НПГ выше мощности его сепарации</a:t>
            </a:r>
          </a:p>
        </p:txBody>
      </p:sp>
      <p:sp>
        <p:nvSpPr>
          <p:cNvPr id="46083" name="Text Box 3"/>
          <p:cNvSpPr txBox="1">
            <a:spLocks noChangeArrowheads="1"/>
          </p:cNvSpPr>
          <p:nvPr/>
        </p:nvSpPr>
        <p:spPr bwMode="auto">
          <a:xfrm>
            <a:off x="8675688" y="6461125"/>
            <a:ext cx="4683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28</a:t>
            </a:r>
            <a:endParaRPr kumimoji="1" lang="ru-RU" altLang="en-US" sz="2000" dirty="0">
              <a:latin typeface="Times New Roman" pitchFamily="18" charset="0"/>
            </a:endParaRPr>
          </a:p>
        </p:txBody>
      </p:sp>
      <p:sp>
        <p:nvSpPr>
          <p:cNvPr id="46084" name="Line 4"/>
          <p:cNvSpPr>
            <a:spLocks noChangeShapeType="1"/>
          </p:cNvSpPr>
          <p:nvPr/>
        </p:nvSpPr>
        <p:spPr bwMode="auto">
          <a:xfrm>
            <a:off x="0" y="1916113"/>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5"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1800"/>
          </a:p>
        </p:txBody>
      </p:sp>
      <p:sp>
        <p:nvSpPr>
          <p:cNvPr id="46086"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1800"/>
          </a:p>
        </p:txBody>
      </p:sp>
      <p:sp>
        <p:nvSpPr>
          <p:cNvPr id="2" name="Прямоугольник 1"/>
          <p:cNvSpPr>
            <a:spLocks noRot="1" noChangeAspect="1" noMove="1" noResize="1" noEditPoints="1" noAdjustHandles="1" noChangeArrowheads="1" noChangeShapeType="1" noTextEdit="1"/>
          </p:cNvSpPr>
          <p:nvPr/>
        </p:nvSpPr>
        <p:spPr>
          <a:xfrm>
            <a:off x="3357660" y="2060848"/>
            <a:ext cx="2428677" cy="450957"/>
          </a:xfrm>
          <a:prstGeom prst="rect">
            <a:avLst/>
          </a:prstGeom>
          <a:blipFill rotWithShape="1">
            <a:blip r:embed="rId3"/>
            <a:stretch>
              <a:fillRect b="-2703"/>
            </a:stretch>
          </a:blipFill>
        </p:spPr>
        <p:txBody>
          <a:bodyPr/>
          <a:lstStyle/>
          <a:p>
            <a:pPr>
              <a:defRPr/>
            </a:pPr>
            <a:r>
              <a:rPr lang="en-US">
                <a:noFill/>
              </a:rPr>
              <a:t> </a:t>
            </a:r>
          </a:p>
        </p:txBody>
      </p:sp>
      <p:pic>
        <p:nvPicPr>
          <p:cNvPr id="46088"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3075" y="2032380"/>
            <a:ext cx="6481762"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491880" y="2060848"/>
            <a:ext cx="720080" cy="369332"/>
          </a:xfrm>
          <a:prstGeom prst="rect">
            <a:avLst/>
          </a:prstGeom>
          <a:solidFill>
            <a:schemeClr val="bg1"/>
          </a:solidFill>
        </p:spPr>
        <p:txBody>
          <a:bodyPr wrap="square" rtlCol="0">
            <a:spAutoFit/>
          </a:bodyPr>
          <a:lstStyle/>
          <a:p>
            <a:endParaRPr lang="en-US" dirty="0"/>
          </a:p>
        </p:txBody>
      </p:sp>
      <p:cxnSp>
        <p:nvCxnSpPr>
          <p:cNvPr id="5" name="Прямая соединительная линия 4"/>
          <p:cNvCxnSpPr/>
          <p:nvPr/>
        </p:nvCxnSpPr>
        <p:spPr>
          <a:xfrm>
            <a:off x="2267744" y="4437112"/>
            <a:ext cx="2246212" cy="0"/>
          </a:xfrm>
          <a:prstGeom prst="line">
            <a:avLst/>
          </a:prstGeom>
          <a:ln w="47625">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8818">
                                            <p:txEl>
                                              <p:charRg st="4294967295" end="4294967295"/>
                                            </p:txEl>
                                          </p:spTgt>
                                        </p:tgtEl>
                                        <p:attrNameLst>
                                          <p:attrName>style.visibility</p:attrName>
                                        </p:attrNameLst>
                                      </p:cBhvr>
                                      <p:to>
                                        <p:strVal val="visible"/>
                                      </p:to>
                                    </p:set>
                                    <p:animEffect transition="in" filter="wipe(left)">
                                      <p:cBhvr>
                                        <p:cTn id="7" dur="500"/>
                                        <p:tgtEl>
                                          <p:spTgt spid="418818">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8818"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TextBox 3"/>
          <p:cNvSpPr txBox="1"/>
          <p:nvPr/>
        </p:nvSpPr>
        <p:spPr>
          <a:xfrm>
            <a:off x="34886" y="1628800"/>
            <a:ext cx="9116416" cy="1938992"/>
          </a:xfrm>
          <a:prstGeom prst="rect">
            <a:avLst/>
          </a:prstGeom>
          <a:noFill/>
        </p:spPr>
        <p:txBody>
          <a:bodyPr wrap="square" rtlCol="0">
            <a:spAutoFit/>
          </a:bodyPr>
          <a:lstStyle/>
          <a:p>
            <a:r>
              <a:rPr lang="ru-RU" sz="2400" dirty="0"/>
              <a:t>Если переговорные силы участников рынка примерно равны, представляется наиболее эффективной компромиссная рыночная цена (соответствующая равновесию по </a:t>
            </a:r>
            <a:r>
              <a:rPr lang="ru-RU" sz="2400" dirty="0" err="1"/>
              <a:t>Нэшу</a:t>
            </a:r>
            <a:r>
              <a:rPr lang="ru-RU" sz="2400" dirty="0"/>
              <a:t>), при которой излишки покупателя равны прибыли продавца. Тогда компромиссная рыночная цена</a:t>
            </a:r>
            <a:endParaRPr lang="en-US" sz="2200" dirty="0"/>
          </a:p>
        </p:txBody>
      </p:sp>
      <p:sp>
        <p:nvSpPr>
          <p:cNvPr id="5123" name="Text Box 3"/>
          <p:cNvSpPr txBox="1">
            <a:spLocks noChangeArrowheads="1"/>
          </p:cNvSpPr>
          <p:nvPr/>
        </p:nvSpPr>
        <p:spPr bwMode="auto">
          <a:xfrm>
            <a:off x="8676456" y="6461125"/>
            <a:ext cx="4675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30</a:t>
            </a:r>
            <a:endParaRPr kumimoji="1" lang="ru-RU" altLang="en-US" sz="2000" dirty="0">
              <a:latin typeface="Times New Roman" pitchFamily="18" charset="0"/>
            </a:endParaRPr>
          </a:p>
        </p:txBody>
      </p:sp>
      <p:sp>
        <p:nvSpPr>
          <p:cNvPr id="2" name="TextBox 1"/>
          <p:cNvSpPr txBox="1"/>
          <p:nvPr/>
        </p:nvSpPr>
        <p:spPr>
          <a:xfrm>
            <a:off x="14883" y="0"/>
            <a:ext cx="9036496" cy="523220"/>
          </a:xfrm>
          <a:prstGeom prst="rect">
            <a:avLst/>
          </a:prstGeom>
          <a:noFill/>
        </p:spPr>
        <p:txBody>
          <a:bodyPr wrap="square" rtlCol="0">
            <a:spAutoFit/>
          </a:bodyPr>
          <a:lstStyle/>
          <a:p>
            <a:pPr algn="ctr"/>
            <a:r>
              <a:rPr lang="ru-RU" sz="2800" dirty="0" smtClean="0"/>
              <a:t>1 случай: </a:t>
            </a:r>
            <a:r>
              <a:rPr lang="ru-RU" sz="2800" dirty="0" err="1" smtClean="0"/>
              <a:t>Либерализованный</a:t>
            </a:r>
            <a:r>
              <a:rPr lang="ru-RU" sz="2800" dirty="0" smtClean="0"/>
              <a:t> рынок</a:t>
            </a:r>
            <a:endParaRPr lang="en-US" sz="4000" dirty="0"/>
          </a:p>
        </p:txBody>
      </p:sp>
      <p:sp>
        <p:nvSpPr>
          <p:cNvPr id="5" name="Line 4"/>
          <p:cNvSpPr>
            <a:spLocks noChangeShapeType="1"/>
          </p:cNvSpPr>
          <p:nvPr/>
        </p:nvSpPr>
        <p:spPr bwMode="auto">
          <a:xfrm>
            <a:off x="-187779" y="1138773"/>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501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0109" y="594648"/>
            <a:ext cx="1348224" cy="54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22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28900" y="4293096"/>
            <a:ext cx="3744416"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4728061"/>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7010" name="Rectangle 2"/>
          <p:cNvSpPr>
            <a:spLocks noGrp="1" noChangeArrowheads="1"/>
          </p:cNvSpPr>
          <p:nvPr>
            <p:ph type="ctrTitle"/>
          </p:nvPr>
        </p:nvSpPr>
        <p:spPr>
          <a:xfrm>
            <a:off x="0" y="0"/>
            <a:ext cx="9144000" cy="692696"/>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008000"/>
                </a:solidFill>
                <a:miter lim="800000"/>
                <a:headEnd/>
                <a:tailEnd/>
              </a14:hiddenLine>
            </a:ext>
          </a:extLst>
        </p:spPr>
        <p:txBody>
          <a:bodyPr lIns="92075" tIns="36000" rIns="92075" bIns="46038"/>
          <a:lstStyle/>
          <a:p>
            <a:pPr>
              <a:spcBef>
                <a:spcPts val="1800"/>
              </a:spcBef>
              <a:spcAft>
                <a:spcPts val="1200"/>
              </a:spcAft>
            </a:pPr>
            <a:r>
              <a:rPr lang="ru-RU" altLang="en-US" sz="2800" dirty="0" smtClean="0">
                <a:cs typeface="Arial" charset="0"/>
              </a:rPr>
              <a:t>Мировая практика обращения с НПГ</a:t>
            </a:r>
            <a:endParaRPr lang="ru-RU" altLang="en-US" sz="2800" b="1" dirty="0" smtClean="0">
              <a:solidFill>
                <a:schemeClr val="tx1"/>
              </a:solidFill>
            </a:endParaRPr>
          </a:p>
        </p:txBody>
      </p:sp>
      <p:sp>
        <p:nvSpPr>
          <p:cNvPr id="427013" name="Text Box 5"/>
          <p:cNvSpPr txBox="1">
            <a:spLocks noChangeArrowheads="1"/>
          </p:cNvSpPr>
          <p:nvPr/>
        </p:nvSpPr>
        <p:spPr bwMode="auto">
          <a:xfrm>
            <a:off x="0" y="908720"/>
            <a:ext cx="9115276" cy="6181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kumimoji="1" sz="2400">
                <a:solidFill>
                  <a:schemeClr val="tx1"/>
                </a:solidFill>
                <a:latin typeface="Arial" charset="0"/>
              </a:defRPr>
            </a:lvl1pPr>
            <a:lvl2pPr marL="998538" indent="-457200" eaLnBrk="0" hangingPunct="0">
              <a:defRPr kumimoji="1" sz="2400">
                <a:solidFill>
                  <a:schemeClr val="tx1"/>
                </a:solidFill>
                <a:latin typeface="Times New Roman" pitchFamily="18" charset="0"/>
              </a:defRPr>
            </a:lvl2pPr>
            <a:lvl3pPr marL="1371600" indent="-457200" eaLnBrk="0" hangingPunct="0">
              <a:defRPr kumimoji="1" sz="2400">
                <a:solidFill>
                  <a:schemeClr val="tx1"/>
                </a:solidFill>
                <a:latin typeface="Times New Roman" pitchFamily="18" charset="0"/>
              </a:defRPr>
            </a:lvl3pPr>
            <a:lvl4pPr marL="1828800" indent="-457200" eaLnBrk="0" hangingPunct="0">
              <a:defRPr kumimoji="1" sz="2400">
                <a:solidFill>
                  <a:schemeClr val="tx1"/>
                </a:solidFill>
                <a:latin typeface="Times New Roman" pitchFamily="18" charset="0"/>
              </a:defRPr>
            </a:lvl4pPr>
            <a:lvl5pPr marL="2286000" indent="-457200" eaLnBrk="0" hangingPunct="0">
              <a:defRPr kumimoji="1" sz="2400">
                <a:solidFill>
                  <a:schemeClr val="tx1"/>
                </a:solidFill>
                <a:latin typeface="Times New Roman" pitchFamily="18" charset="0"/>
              </a:defRPr>
            </a:lvl5pPr>
            <a:lvl6pPr marL="2743200" indent="-457200" eaLnBrk="0" fontAlgn="base" hangingPunct="0">
              <a:spcBef>
                <a:spcPct val="0"/>
              </a:spcBef>
              <a:spcAft>
                <a:spcPct val="0"/>
              </a:spcAft>
              <a:defRPr kumimoji="1" sz="2400">
                <a:solidFill>
                  <a:schemeClr val="tx1"/>
                </a:solidFill>
                <a:latin typeface="Times New Roman" pitchFamily="18" charset="0"/>
              </a:defRPr>
            </a:lvl6pPr>
            <a:lvl7pPr marL="3200400" indent="-457200" eaLnBrk="0" fontAlgn="base" hangingPunct="0">
              <a:spcBef>
                <a:spcPct val="0"/>
              </a:spcBef>
              <a:spcAft>
                <a:spcPct val="0"/>
              </a:spcAft>
              <a:defRPr kumimoji="1" sz="2400">
                <a:solidFill>
                  <a:schemeClr val="tx1"/>
                </a:solidFill>
                <a:latin typeface="Times New Roman" pitchFamily="18" charset="0"/>
              </a:defRPr>
            </a:lvl7pPr>
            <a:lvl8pPr marL="3657600" indent="-457200" eaLnBrk="0" fontAlgn="base" hangingPunct="0">
              <a:spcBef>
                <a:spcPct val="0"/>
              </a:spcBef>
              <a:spcAft>
                <a:spcPct val="0"/>
              </a:spcAft>
              <a:defRPr kumimoji="1" sz="2400">
                <a:solidFill>
                  <a:schemeClr val="tx1"/>
                </a:solidFill>
                <a:latin typeface="Times New Roman" pitchFamily="18" charset="0"/>
              </a:defRPr>
            </a:lvl8pPr>
            <a:lvl9pPr marL="4114800" indent="-457200" eaLnBrk="0" fontAlgn="base" hangingPunct="0">
              <a:spcBef>
                <a:spcPct val="0"/>
              </a:spcBef>
              <a:spcAft>
                <a:spcPct val="0"/>
              </a:spcAft>
              <a:defRPr kumimoji="1" sz="2400">
                <a:solidFill>
                  <a:schemeClr val="tx1"/>
                </a:solidFill>
                <a:latin typeface="Times New Roman" pitchFamily="18" charset="0"/>
              </a:defRPr>
            </a:lvl9pPr>
          </a:lstStyle>
          <a:p>
            <a:pPr marL="342900" indent="-342900" eaLnBrk="1" hangingPunct="1">
              <a:lnSpc>
                <a:spcPct val="114000"/>
              </a:lnSpc>
              <a:spcBef>
                <a:spcPts val="1200"/>
              </a:spcBef>
              <a:buFontTx/>
              <a:buChar char="-"/>
              <a:defRPr/>
            </a:pPr>
            <a:r>
              <a:rPr kumimoji="0" lang="ru-RU" altLang="en-US" dirty="0">
                <a:cs typeface="Arial" charset="0"/>
              </a:rPr>
              <a:t>НПГ </a:t>
            </a:r>
            <a:r>
              <a:rPr kumimoji="0" lang="ru-RU" altLang="en-US" dirty="0" smtClean="0">
                <a:cs typeface="Arial" charset="0"/>
              </a:rPr>
              <a:t>– смесь вредных </a:t>
            </a:r>
            <a:r>
              <a:rPr kumimoji="0" lang="ru-RU" altLang="en-US" dirty="0">
                <a:cs typeface="Arial" charset="0"/>
              </a:rPr>
              <a:t>для человека и окружающей среды </a:t>
            </a:r>
            <a:r>
              <a:rPr kumimoji="0" lang="ru-RU" altLang="en-US" dirty="0" smtClean="0">
                <a:cs typeface="Arial" charset="0"/>
              </a:rPr>
              <a:t>веществ, поэтому его выпуск в атмосферу запрещен </a:t>
            </a:r>
          </a:p>
          <a:p>
            <a:pPr marL="342900" indent="-342900" eaLnBrk="1" hangingPunct="1">
              <a:lnSpc>
                <a:spcPct val="114000"/>
              </a:lnSpc>
              <a:spcBef>
                <a:spcPts val="1200"/>
              </a:spcBef>
              <a:buFontTx/>
              <a:buChar char="-"/>
              <a:defRPr/>
            </a:pPr>
            <a:r>
              <a:rPr kumimoji="0" lang="ru-RU" altLang="en-US" dirty="0" smtClean="0">
                <a:cs typeface="Arial" charset="0"/>
              </a:rPr>
              <a:t>Доминирующий в мировой практике более 100 лет способ обращения с НПГ – спутником добытой нефти – это не рыночная торговля НПГ, а его утилизация, осуществляемая </a:t>
            </a:r>
            <a:r>
              <a:rPr kumimoji="0" lang="ru-RU" altLang="en-US" b="1" dirty="0" smtClean="0">
                <a:solidFill>
                  <a:srgbClr val="993300"/>
                </a:solidFill>
                <a:cs typeface="Arial" charset="0"/>
              </a:rPr>
              <a:t>нефтедобывающей компанией</a:t>
            </a:r>
            <a:r>
              <a:rPr kumimoji="0" lang="ru-RU" altLang="en-US" dirty="0" smtClean="0">
                <a:cs typeface="Arial" charset="0"/>
              </a:rPr>
              <a:t>, + </a:t>
            </a:r>
            <a:r>
              <a:rPr kumimoji="0" lang="en-US" altLang="en-US" dirty="0" smtClean="0">
                <a:cs typeface="Arial" charset="0"/>
              </a:rPr>
              <a:t>(</a:t>
            </a:r>
            <a:r>
              <a:rPr kumimoji="0" lang="ru-RU" altLang="en-US" dirty="0" smtClean="0">
                <a:cs typeface="Arial" charset="0"/>
              </a:rPr>
              <a:t>сжигание </a:t>
            </a:r>
            <a:r>
              <a:rPr kumimoji="0" lang="en-US" altLang="en-US" u="sng" dirty="0" smtClean="0">
                <a:cs typeface="Arial" charset="0"/>
              </a:rPr>
              <a:t>&lt;</a:t>
            </a:r>
            <a:r>
              <a:rPr kumimoji="0" lang="en-US" altLang="en-US" dirty="0" smtClean="0">
                <a:cs typeface="Arial" charset="0"/>
              </a:rPr>
              <a:t> 5 % </a:t>
            </a:r>
            <a:r>
              <a:rPr kumimoji="0" lang="ru-RU" altLang="en-US" dirty="0" smtClean="0">
                <a:cs typeface="Arial" charset="0"/>
              </a:rPr>
              <a:t>в открытом факеле)</a:t>
            </a:r>
          </a:p>
          <a:p>
            <a:pPr marL="342900" indent="-342900" eaLnBrk="1" hangingPunct="1">
              <a:lnSpc>
                <a:spcPct val="114000"/>
              </a:lnSpc>
              <a:spcBef>
                <a:spcPts val="600"/>
              </a:spcBef>
              <a:buFontTx/>
              <a:buChar char="-"/>
              <a:defRPr/>
            </a:pPr>
            <a:r>
              <a:rPr kumimoji="0" lang="ru-RU" altLang="en-US" dirty="0" smtClean="0">
                <a:cs typeface="Arial" charset="0"/>
              </a:rPr>
              <a:t>Три основные технологии утилизации НПГ:</a:t>
            </a:r>
          </a:p>
          <a:p>
            <a:pPr marL="712788" indent="-342900" eaLnBrk="1" hangingPunct="1">
              <a:lnSpc>
                <a:spcPct val="114000"/>
              </a:lnSpc>
              <a:spcBef>
                <a:spcPts val="600"/>
              </a:spcBef>
              <a:buFontTx/>
              <a:buChar char="-"/>
              <a:defRPr/>
            </a:pPr>
            <a:r>
              <a:rPr kumimoji="0" lang="ru-RU" altLang="en-US" dirty="0" smtClean="0">
                <a:cs typeface="Arial" charset="0"/>
              </a:rPr>
              <a:t>Закачка в нефтяной пласт</a:t>
            </a:r>
          </a:p>
          <a:p>
            <a:pPr marL="711200" indent="-342900" eaLnBrk="1" hangingPunct="1">
              <a:lnSpc>
                <a:spcPct val="114000"/>
              </a:lnSpc>
              <a:spcBef>
                <a:spcPts val="600"/>
              </a:spcBef>
              <a:buFontTx/>
              <a:buChar char="-"/>
              <a:defRPr/>
            </a:pPr>
            <a:r>
              <a:rPr kumimoji="0" lang="ru-RU" altLang="en-US" dirty="0" smtClean="0">
                <a:cs typeface="Arial" charset="0"/>
              </a:rPr>
              <a:t>Сжигание (на месте добычи нефти) в энергоустановках для производства тепла и электроэнергии</a:t>
            </a:r>
          </a:p>
          <a:p>
            <a:pPr marL="711200" indent="-342900" eaLnBrk="1" hangingPunct="1">
              <a:lnSpc>
                <a:spcPct val="114000"/>
              </a:lnSpc>
              <a:spcBef>
                <a:spcPts val="600"/>
              </a:spcBef>
              <a:buFontTx/>
              <a:buChar char="-"/>
              <a:defRPr/>
            </a:pPr>
            <a:r>
              <a:rPr kumimoji="0" lang="ru-RU" altLang="en-US" dirty="0" smtClean="0">
                <a:cs typeface="Arial" charset="0"/>
              </a:rPr>
              <a:t>Переработка в другие продукты</a:t>
            </a:r>
          </a:p>
          <a:p>
            <a:pPr marL="342900" indent="-342900" eaLnBrk="1" hangingPunct="1">
              <a:lnSpc>
                <a:spcPct val="114000"/>
              </a:lnSpc>
              <a:spcBef>
                <a:spcPts val="1200"/>
              </a:spcBef>
              <a:buFontTx/>
              <a:buChar char="-"/>
              <a:defRPr/>
            </a:pPr>
            <a:endParaRPr kumimoji="0" lang="ru-RU" altLang="en-US" dirty="0" smtClean="0">
              <a:cs typeface="Arial" charset="0"/>
            </a:endParaRPr>
          </a:p>
        </p:txBody>
      </p:sp>
      <p:sp>
        <p:nvSpPr>
          <p:cNvPr id="3075" name="Text Box 3"/>
          <p:cNvSpPr txBox="1">
            <a:spLocks noChangeArrowheads="1"/>
          </p:cNvSpPr>
          <p:nvPr/>
        </p:nvSpPr>
        <p:spPr bwMode="auto">
          <a:xfrm>
            <a:off x="8820150" y="6461125"/>
            <a:ext cx="323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a:latin typeface="Times New Roman" pitchFamily="18" charset="0"/>
              </a:rPr>
              <a:t>3</a:t>
            </a:r>
          </a:p>
        </p:txBody>
      </p:sp>
      <p:sp>
        <p:nvSpPr>
          <p:cNvPr id="3077" name="Line 4"/>
          <p:cNvSpPr>
            <a:spLocks noChangeShapeType="1"/>
          </p:cNvSpPr>
          <p:nvPr/>
        </p:nvSpPr>
        <p:spPr bwMode="auto">
          <a:xfrm>
            <a:off x="57547" y="764704"/>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78285990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7010">
                                            <p:txEl>
                                              <p:charRg st="4294967295" end="4294967295"/>
                                            </p:txEl>
                                          </p:spTgt>
                                        </p:tgtEl>
                                        <p:attrNameLst>
                                          <p:attrName>style.visibility</p:attrName>
                                        </p:attrNameLst>
                                      </p:cBhvr>
                                      <p:to>
                                        <p:strVal val="visible"/>
                                      </p:to>
                                    </p:set>
                                    <p:animEffect transition="in" filter="wipe(left)">
                                      <p:cBhvr>
                                        <p:cTn id="7" dur="500"/>
                                        <p:tgtEl>
                                          <p:spTgt spid="427010">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0"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TextBox 3"/>
          <p:cNvSpPr txBox="1"/>
          <p:nvPr/>
        </p:nvSpPr>
        <p:spPr>
          <a:xfrm>
            <a:off x="34886" y="1628800"/>
            <a:ext cx="9116416" cy="4678204"/>
          </a:xfrm>
          <a:prstGeom prst="rect">
            <a:avLst/>
          </a:prstGeom>
          <a:noFill/>
        </p:spPr>
        <p:txBody>
          <a:bodyPr wrap="square" rtlCol="0">
            <a:spAutoFit/>
          </a:bodyPr>
          <a:lstStyle/>
          <a:p>
            <a:r>
              <a:rPr lang="ru-RU" sz="2400" dirty="0"/>
              <a:t>На </a:t>
            </a:r>
            <a:r>
              <a:rPr lang="ru-RU" sz="2400" dirty="0" err="1"/>
              <a:t>либерализованном</a:t>
            </a:r>
            <a:r>
              <a:rPr lang="ru-RU" sz="2400" dirty="0"/>
              <a:t> монопольно-</a:t>
            </a:r>
            <a:r>
              <a:rPr lang="ru-RU" sz="2400" dirty="0" err="1"/>
              <a:t>монопсоническом</a:t>
            </a:r>
            <a:r>
              <a:rPr lang="ru-RU" sz="2400" dirty="0"/>
              <a:t> рынке выбор цены  определяется по результату столкновения переговорных сил участников рынка. Переговорная сила участника, в свою очередь, зависит от того, как относятся органы государственной власти к данному </a:t>
            </a:r>
            <a:r>
              <a:rPr lang="ru-RU" sz="2400" dirty="0" smtClean="0"/>
              <a:t>участнику</a:t>
            </a:r>
          </a:p>
          <a:p>
            <a:pPr>
              <a:spcBef>
                <a:spcPts val="1200"/>
              </a:spcBef>
            </a:pPr>
            <a:r>
              <a:rPr lang="ru-RU" sz="2400" dirty="0" smtClean="0"/>
              <a:t>Влияющими </a:t>
            </a:r>
            <a:r>
              <a:rPr lang="ru-RU" sz="2400" dirty="0"/>
              <a:t>факторами являются: роль участника рынка в торговом балансе страны; упущенная выгода общества от недостаточной мощности предприятий переработке по НПГ; негативное влияние на окружающую среду, включая эмиссию парниковых газов; характер отношений топ-менеджеров и владельцев компаний–участников рынка НПГ с руководителями страны и т.д.</a:t>
            </a:r>
            <a:endParaRPr lang="en-US" sz="2200" dirty="0"/>
          </a:p>
        </p:txBody>
      </p:sp>
      <p:sp>
        <p:nvSpPr>
          <p:cNvPr id="5123" name="Text Box 3"/>
          <p:cNvSpPr txBox="1">
            <a:spLocks noChangeArrowheads="1"/>
          </p:cNvSpPr>
          <p:nvPr/>
        </p:nvSpPr>
        <p:spPr bwMode="auto">
          <a:xfrm>
            <a:off x="8676456" y="6461125"/>
            <a:ext cx="4675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29</a:t>
            </a:r>
            <a:endParaRPr kumimoji="1" lang="ru-RU" altLang="en-US" sz="2000" dirty="0">
              <a:latin typeface="Times New Roman" pitchFamily="18" charset="0"/>
            </a:endParaRPr>
          </a:p>
        </p:txBody>
      </p:sp>
      <p:sp>
        <p:nvSpPr>
          <p:cNvPr id="2" name="TextBox 1"/>
          <p:cNvSpPr txBox="1"/>
          <p:nvPr/>
        </p:nvSpPr>
        <p:spPr>
          <a:xfrm>
            <a:off x="14883" y="0"/>
            <a:ext cx="9036496" cy="523220"/>
          </a:xfrm>
          <a:prstGeom prst="rect">
            <a:avLst/>
          </a:prstGeom>
          <a:noFill/>
        </p:spPr>
        <p:txBody>
          <a:bodyPr wrap="square" rtlCol="0">
            <a:spAutoFit/>
          </a:bodyPr>
          <a:lstStyle/>
          <a:p>
            <a:pPr algn="ctr"/>
            <a:r>
              <a:rPr lang="ru-RU" sz="2800" dirty="0" smtClean="0"/>
              <a:t>1 случай: </a:t>
            </a:r>
            <a:r>
              <a:rPr lang="ru-RU" sz="2800" dirty="0" err="1" smtClean="0"/>
              <a:t>Либерализованный</a:t>
            </a:r>
            <a:r>
              <a:rPr lang="ru-RU" sz="2800" dirty="0" smtClean="0"/>
              <a:t> рынок</a:t>
            </a:r>
            <a:endParaRPr lang="en-US" sz="4000" dirty="0"/>
          </a:p>
        </p:txBody>
      </p:sp>
      <p:sp>
        <p:nvSpPr>
          <p:cNvPr id="5" name="Line 4"/>
          <p:cNvSpPr>
            <a:spLocks noChangeShapeType="1"/>
          </p:cNvSpPr>
          <p:nvPr/>
        </p:nvSpPr>
        <p:spPr bwMode="auto">
          <a:xfrm>
            <a:off x="-187779" y="1138773"/>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501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0109" y="594648"/>
            <a:ext cx="1348224" cy="54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6525879"/>
      </p:ext>
    </p:extLst>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TextBox 3"/>
          <p:cNvSpPr txBox="1"/>
          <p:nvPr/>
        </p:nvSpPr>
        <p:spPr>
          <a:xfrm>
            <a:off x="27584" y="2204864"/>
            <a:ext cx="9116416" cy="2677656"/>
          </a:xfrm>
          <a:prstGeom prst="rect">
            <a:avLst/>
          </a:prstGeom>
          <a:noFill/>
        </p:spPr>
        <p:txBody>
          <a:bodyPr wrap="square" rtlCol="0">
            <a:spAutoFit/>
          </a:bodyPr>
          <a:lstStyle/>
          <a:p>
            <a:r>
              <a:rPr lang="ru-RU" sz="2400" dirty="0"/>
              <a:t>Однако на реальном </a:t>
            </a:r>
            <a:r>
              <a:rPr lang="ru-RU" sz="2400" dirty="0" err="1"/>
              <a:t>либерализованном</a:t>
            </a:r>
            <a:r>
              <a:rPr lang="ru-RU" sz="2400" dirty="0"/>
              <a:t> рынке </a:t>
            </a:r>
            <a:r>
              <a:rPr lang="ru-RU" sz="2400" dirty="0" smtClean="0"/>
              <a:t>участники </a:t>
            </a:r>
            <a:r>
              <a:rPr lang="ru-RU" sz="2400" dirty="0"/>
              <a:t>рынка не имеют информации, которая позволила бы им достичь </a:t>
            </a:r>
            <a:r>
              <a:rPr lang="ru-RU" sz="2400" dirty="0" smtClean="0"/>
              <a:t>компромисса. </a:t>
            </a:r>
            <a:r>
              <a:rPr lang="ru-RU" sz="2400" dirty="0"/>
              <a:t>Поэтому выбор рыночной цены  из множества </a:t>
            </a:r>
            <a:r>
              <a:rPr lang="ru-RU" sz="2400" dirty="0" smtClean="0"/>
              <a:t>значений </a:t>
            </a:r>
            <a:r>
              <a:rPr lang="ru-RU" sz="2400" dirty="0"/>
              <a:t>не может быть сделан в условиях </a:t>
            </a:r>
            <a:r>
              <a:rPr lang="ru-RU" sz="2400" dirty="0" err="1"/>
              <a:t>либерализованного</a:t>
            </a:r>
            <a:r>
              <a:rPr lang="ru-RU" sz="2400" dirty="0"/>
              <a:t> рынка. Таким образом, в рассматриваемом случае для реализации </a:t>
            </a:r>
            <a:r>
              <a:rPr lang="ru-RU" sz="2400" dirty="0" smtClean="0"/>
              <a:t>компромиссной цены НПГ </a:t>
            </a:r>
            <a:r>
              <a:rPr lang="ru-RU" sz="2400" dirty="0"/>
              <a:t>рынок должен регулироваться</a:t>
            </a:r>
            <a:endParaRPr lang="en-US" sz="2200" dirty="0"/>
          </a:p>
        </p:txBody>
      </p:sp>
      <p:sp>
        <p:nvSpPr>
          <p:cNvPr id="5123" name="Text Box 3"/>
          <p:cNvSpPr txBox="1">
            <a:spLocks noChangeArrowheads="1"/>
          </p:cNvSpPr>
          <p:nvPr/>
        </p:nvSpPr>
        <p:spPr bwMode="auto">
          <a:xfrm>
            <a:off x="8676456" y="6461125"/>
            <a:ext cx="4675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31</a:t>
            </a:r>
            <a:endParaRPr kumimoji="1" lang="ru-RU" altLang="en-US" sz="2000" dirty="0">
              <a:latin typeface="Times New Roman" pitchFamily="18" charset="0"/>
            </a:endParaRPr>
          </a:p>
        </p:txBody>
      </p:sp>
      <p:sp>
        <p:nvSpPr>
          <p:cNvPr id="2" name="TextBox 1"/>
          <p:cNvSpPr txBox="1"/>
          <p:nvPr/>
        </p:nvSpPr>
        <p:spPr>
          <a:xfrm>
            <a:off x="14883" y="0"/>
            <a:ext cx="9036496" cy="523220"/>
          </a:xfrm>
          <a:prstGeom prst="rect">
            <a:avLst/>
          </a:prstGeom>
          <a:noFill/>
        </p:spPr>
        <p:txBody>
          <a:bodyPr wrap="square" rtlCol="0">
            <a:spAutoFit/>
          </a:bodyPr>
          <a:lstStyle/>
          <a:p>
            <a:pPr algn="ctr"/>
            <a:r>
              <a:rPr lang="ru-RU" sz="2800" dirty="0" smtClean="0"/>
              <a:t>1 случай: </a:t>
            </a:r>
            <a:r>
              <a:rPr lang="ru-RU" sz="2800" dirty="0" err="1" smtClean="0"/>
              <a:t>Либерализованный</a:t>
            </a:r>
            <a:r>
              <a:rPr lang="ru-RU" sz="2800" dirty="0" smtClean="0"/>
              <a:t> рынок</a:t>
            </a:r>
            <a:endParaRPr lang="en-US" sz="4000" dirty="0"/>
          </a:p>
        </p:txBody>
      </p:sp>
      <p:sp>
        <p:nvSpPr>
          <p:cNvPr id="5" name="Line 4"/>
          <p:cNvSpPr>
            <a:spLocks noChangeShapeType="1"/>
          </p:cNvSpPr>
          <p:nvPr/>
        </p:nvSpPr>
        <p:spPr bwMode="auto">
          <a:xfrm>
            <a:off x="-187779" y="1138773"/>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501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0109" y="594648"/>
            <a:ext cx="1348224" cy="54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9766184"/>
      </p:ext>
    </p:extLst>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TextBox 3"/>
          <p:cNvSpPr txBox="1"/>
          <p:nvPr/>
        </p:nvSpPr>
        <p:spPr>
          <a:xfrm>
            <a:off x="-57329" y="1000961"/>
            <a:ext cx="9116416" cy="4154984"/>
          </a:xfrm>
          <a:prstGeom prst="rect">
            <a:avLst/>
          </a:prstGeom>
          <a:noFill/>
        </p:spPr>
        <p:txBody>
          <a:bodyPr wrap="square" rtlCol="0">
            <a:spAutoFit/>
          </a:bodyPr>
          <a:lstStyle/>
          <a:p>
            <a:pPr marL="179388"/>
            <a:r>
              <a:rPr lang="ru-RU" sz="2400" dirty="0" smtClean="0"/>
              <a:t>Приращение </a:t>
            </a:r>
            <a:r>
              <a:rPr lang="ru-RU" sz="2400" dirty="0"/>
              <a:t>производства НПГ, которое должно быть сделано для вычисления предельных издержек производства НПГ, может быть продано на рынке. Это значит, что этот дополнительный объем НПГ является товаром, а не отходом, как в предыдущем случае. Следовательно, издержки добычи смеси нефти и НПГ должны быть распределены между нефтью и НПГ. Та их часть, которая будет идентифицирована, как издержки производства НПГ, должна быть учтена в предельных издержках производства НПГ, т.е. в цене НПГ. Эти издержки извлечения НПГ из недр равны </a:t>
            </a:r>
            <a:endParaRPr lang="en-US" sz="2200" dirty="0"/>
          </a:p>
        </p:txBody>
      </p:sp>
      <p:sp>
        <p:nvSpPr>
          <p:cNvPr id="427010" name="Rectangle 2"/>
          <p:cNvSpPr>
            <a:spLocks noGrp="1" noChangeArrowheads="1"/>
          </p:cNvSpPr>
          <p:nvPr>
            <p:ph type="ctrTitle"/>
          </p:nvPr>
        </p:nvSpPr>
        <p:spPr>
          <a:xfrm>
            <a:off x="17053" y="1484784"/>
            <a:ext cx="9114247" cy="4725144"/>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008000"/>
                </a:solidFill>
                <a:miter lim="800000"/>
                <a:headEnd/>
                <a:tailEnd/>
              </a14:hiddenLine>
            </a:ext>
          </a:extLst>
        </p:spPr>
        <p:txBody>
          <a:bodyPr lIns="92075" tIns="36000" rIns="92075" bIns="46038"/>
          <a:lstStyle/>
          <a:p>
            <a:pPr marL="179388" algn="l" eaLnBrk="1" hangingPunct="1">
              <a:spcAft>
                <a:spcPct val="50000"/>
              </a:spcAft>
            </a:pPr>
            <a:r>
              <a:rPr lang="ru-RU" altLang="en-US" sz="2400" dirty="0" smtClean="0">
                <a:solidFill>
                  <a:schemeClr val="tx1"/>
                </a:solidFill>
              </a:rPr>
              <a:t/>
            </a:r>
            <a:br>
              <a:rPr lang="ru-RU" altLang="en-US" sz="2400" dirty="0" smtClean="0">
                <a:solidFill>
                  <a:schemeClr val="tx1"/>
                </a:solidFill>
              </a:rPr>
            </a:br>
            <a:endParaRPr lang="ru-RU" altLang="en-US" sz="2400" dirty="0" smtClean="0">
              <a:solidFill>
                <a:schemeClr val="tx1"/>
              </a:solidFill>
            </a:endParaRPr>
          </a:p>
        </p:txBody>
      </p:sp>
      <p:sp>
        <p:nvSpPr>
          <p:cNvPr id="5123" name="Text Box 3"/>
          <p:cNvSpPr txBox="1">
            <a:spLocks noChangeArrowheads="1"/>
          </p:cNvSpPr>
          <p:nvPr/>
        </p:nvSpPr>
        <p:spPr bwMode="auto">
          <a:xfrm>
            <a:off x="8676456" y="6461125"/>
            <a:ext cx="4675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32</a:t>
            </a:r>
            <a:endParaRPr kumimoji="1" lang="ru-RU" altLang="en-US" sz="2000" dirty="0">
              <a:latin typeface="Times New Roman" pitchFamily="18" charset="0"/>
            </a:endParaRPr>
          </a:p>
        </p:txBody>
      </p:sp>
      <p:sp>
        <p:nvSpPr>
          <p:cNvPr id="2" name="TextBox 1"/>
          <p:cNvSpPr txBox="1"/>
          <p:nvPr/>
        </p:nvSpPr>
        <p:spPr>
          <a:xfrm>
            <a:off x="14883" y="0"/>
            <a:ext cx="9036496" cy="1138773"/>
          </a:xfrm>
          <a:prstGeom prst="rect">
            <a:avLst/>
          </a:prstGeom>
          <a:noFill/>
        </p:spPr>
        <p:txBody>
          <a:bodyPr wrap="square" rtlCol="0">
            <a:spAutoFit/>
          </a:bodyPr>
          <a:lstStyle/>
          <a:p>
            <a:pPr algn="ctr"/>
            <a:r>
              <a:rPr lang="ru-RU" sz="2800" dirty="0" smtClean="0"/>
              <a:t>2 случай: Поток НПГ меньше мощности ГПЗ</a:t>
            </a:r>
          </a:p>
          <a:p>
            <a:pPr algn="ctr"/>
            <a:endParaRPr lang="en-US" sz="4000" dirty="0"/>
          </a:p>
        </p:txBody>
      </p:sp>
      <p:sp>
        <p:nvSpPr>
          <p:cNvPr id="5" name="Line 4"/>
          <p:cNvSpPr>
            <a:spLocks noChangeShapeType="1"/>
          </p:cNvSpPr>
          <p:nvPr/>
        </p:nvSpPr>
        <p:spPr bwMode="auto">
          <a:xfrm>
            <a:off x="-108822" y="1032198"/>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532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476672"/>
            <a:ext cx="1043306" cy="521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32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872" y="5306477"/>
            <a:ext cx="1669987" cy="730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675510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7010">
                                            <p:txEl>
                                              <p:charRg st="4294967295" end="4294967295"/>
                                            </p:txEl>
                                          </p:spTgt>
                                        </p:tgtEl>
                                        <p:attrNameLst>
                                          <p:attrName>style.visibility</p:attrName>
                                        </p:attrNameLst>
                                      </p:cBhvr>
                                      <p:to>
                                        <p:strVal val="visible"/>
                                      </p:to>
                                    </p:set>
                                    <p:animEffect transition="in" filter="wipe(left)">
                                      <p:cBhvr>
                                        <p:cTn id="7" dur="500"/>
                                        <p:tgtEl>
                                          <p:spTgt spid="427010">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0"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TextBox 3"/>
          <p:cNvSpPr txBox="1"/>
          <p:nvPr/>
        </p:nvSpPr>
        <p:spPr>
          <a:xfrm>
            <a:off x="-57329" y="1000961"/>
            <a:ext cx="9116416" cy="5047536"/>
          </a:xfrm>
          <a:prstGeom prst="rect">
            <a:avLst/>
          </a:prstGeom>
          <a:noFill/>
        </p:spPr>
        <p:txBody>
          <a:bodyPr wrap="square" rtlCol="0">
            <a:spAutoFit/>
          </a:bodyPr>
          <a:lstStyle/>
          <a:p>
            <a:pPr marL="179388">
              <a:spcBef>
                <a:spcPts val="600"/>
              </a:spcBef>
            </a:pPr>
            <a:r>
              <a:rPr lang="ru-RU" sz="2400" dirty="0"/>
              <a:t>В предельные издержки должны войти затраты на сбор НПГ (включая </a:t>
            </a:r>
            <a:r>
              <a:rPr lang="ru-RU" sz="2400" dirty="0" err="1"/>
              <a:t>компримирование</a:t>
            </a:r>
            <a:r>
              <a:rPr lang="ru-RU" sz="2400" dirty="0"/>
              <a:t>), а также на его транспортировку от места добычи к ГПЗ. А что еще должно быть включено в предельные издержки производства НПГ</a:t>
            </a:r>
            <a:r>
              <a:rPr lang="ru-RU" sz="2400" dirty="0" smtClean="0"/>
              <a:t>?</a:t>
            </a:r>
          </a:p>
          <a:p>
            <a:pPr marL="179388">
              <a:spcBef>
                <a:spcPts val="600"/>
              </a:spcBef>
            </a:pPr>
            <a:r>
              <a:rPr lang="ru-RU" sz="2400" dirty="0"/>
              <a:t>Приращение производства НПГ, необходимое для вычисления предельных издержек его производства, сопряжено с соответствующим приростом добычи нефти. После продажи прироста нефти на рынке нефтяная компания получит прирост дохода </a:t>
            </a:r>
            <a:endParaRPr lang="ru-RU" sz="2400" dirty="0" smtClean="0"/>
          </a:p>
          <a:p>
            <a:pPr marL="179388">
              <a:spcBef>
                <a:spcPts val="600"/>
              </a:spcBef>
            </a:pPr>
            <a:r>
              <a:rPr lang="ru-RU" sz="2400" dirty="0"/>
              <a:t>Поскольку прирост производства НПГ приносит дополнительный доход от продаже нефти, издержки производства НПГ должны быть снижены на величину этого дополнительного дохода. </a:t>
            </a:r>
            <a:endParaRPr lang="en-US" sz="2200" dirty="0"/>
          </a:p>
        </p:txBody>
      </p:sp>
      <p:sp>
        <p:nvSpPr>
          <p:cNvPr id="5123" name="Text Box 3"/>
          <p:cNvSpPr txBox="1">
            <a:spLocks noChangeArrowheads="1"/>
          </p:cNvSpPr>
          <p:nvPr/>
        </p:nvSpPr>
        <p:spPr bwMode="auto">
          <a:xfrm>
            <a:off x="8676456" y="6461125"/>
            <a:ext cx="4675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33</a:t>
            </a:r>
            <a:endParaRPr kumimoji="1" lang="ru-RU" altLang="en-US" sz="2000" dirty="0">
              <a:latin typeface="Times New Roman" pitchFamily="18" charset="0"/>
            </a:endParaRPr>
          </a:p>
        </p:txBody>
      </p:sp>
      <p:sp>
        <p:nvSpPr>
          <p:cNvPr id="2" name="TextBox 1"/>
          <p:cNvSpPr txBox="1"/>
          <p:nvPr/>
        </p:nvSpPr>
        <p:spPr>
          <a:xfrm>
            <a:off x="14883" y="0"/>
            <a:ext cx="9036496" cy="1138773"/>
          </a:xfrm>
          <a:prstGeom prst="rect">
            <a:avLst/>
          </a:prstGeom>
          <a:noFill/>
        </p:spPr>
        <p:txBody>
          <a:bodyPr wrap="square" rtlCol="0">
            <a:spAutoFit/>
          </a:bodyPr>
          <a:lstStyle/>
          <a:p>
            <a:pPr algn="ctr"/>
            <a:r>
              <a:rPr lang="ru-RU" sz="2800" dirty="0" smtClean="0"/>
              <a:t>2 случай: Поток НПГ меньше мощности ГПЗ</a:t>
            </a:r>
          </a:p>
          <a:p>
            <a:pPr algn="ctr"/>
            <a:endParaRPr lang="en-US" sz="4000" dirty="0"/>
          </a:p>
        </p:txBody>
      </p:sp>
      <p:sp>
        <p:nvSpPr>
          <p:cNvPr id="5" name="Line 4"/>
          <p:cNvSpPr>
            <a:spLocks noChangeShapeType="1"/>
          </p:cNvSpPr>
          <p:nvPr/>
        </p:nvSpPr>
        <p:spPr bwMode="auto">
          <a:xfrm>
            <a:off x="-108822" y="1032198"/>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532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476672"/>
            <a:ext cx="1043306" cy="521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7010" name="Rectangle 2"/>
          <p:cNvSpPr>
            <a:spLocks noGrp="1" noChangeArrowheads="1"/>
          </p:cNvSpPr>
          <p:nvPr>
            <p:ph type="ctrTitle"/>
          </p:nvPr>
        </p:nvSpPr>
        <p:spPr>
          <a:xfrm>
            <a:off x="17053" y="1032198"/>
            <a:ext cx="9114247" cy="5628982"/>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008000"/>
                </a:solidFill>
                <a:miter lim="800000"/>
                <a:headEnd/>
                <a:tailEnd/>
              </a14:hiddenLine>
            </a:ext>
          </a:extLst>
        </p:spPr>
        <p:txBody>
          <a:bodyPr lIns="92075" tIns="36000" rIns="92075" bIns="46038"/>
          <a:lstStyle/>
          <a:p>
            <a:pPr marL="179388" algn="l" eaLnBrk="1" hangingPunct="1">
              <a:spcAft>
                <a:spcPct val="50000"/>
              </a:spcAft>
            </a:pPr>
            <a:r>
              <a:rPr lang="ru-RU" altLang="en-US" sz="2400" dirty="0" smtClean="0">
                <a:solidFill>
                  <a:schemeClr val="tx1"/>
                </a:solidFill>
              </a:rPr>
              <a:t/>
            </a:r>
            <a:br>
              <a:rPr lang="ru-RU" altLang="en-US" sz="2400" dirty="0" smtClean="0">
                <a:solidFill>
                  <a:schemeClr val="tx1"/>
                </a:solidFill>
              </a:rPr>
            </a:br>
            <a:r>
              <a:rPr lang="ru-RU" altLang="en-US" sz="2400" dirty="0" smtClean="0">
                <a:solidFill>
                  <a:schemeClr val="tx1"/>
                </a:solidFill>
              </a:rPr>
              <a:t/>
            </a:r>
            <a:br>
              <a:rPr lang="ru-RU" altLang="en-US" sz="2400" dirty="0" smtClean="0">
                <a:solidFill>
                  <a:schemeClr val="tx1"/>
                </a:solidFill>
              </a:rPr>
            </a:br>
            <a:r>
              <a:rPr lang="ru-RU" altLang="en-US" sz="2400" dirty="0">
                <a:solidFill>
                  <a:schemeClr val="tx1"/>
                </a:solidFill>
              </a:rPr>
              <a:t/>
            </a:r>
            <a:br>
              <a:rPr lang="ru-RU" altLang="en-US" sz="2400" dirty="0">
                <a:solidFill>
                  <a:schemeClr val="tx1"/>
                </a:solidFill>
              </a:rPr>
            </a:br>
            <a:r>
              <a:rPr lang="ru-RU" altLang="en-US" sz="2400" dirty="0" smtClean="0">
                <a:solidFill>
                  <a:schemeClr val="tx1"/>
                </a:solidFill>
              </a:rPr>
              <a:t/>
            </a:r>
            <a:br>
              <a:rPr lang="ru-RU" altLang="en-US" sz="2400" dirty="0" smtClean="0">
                <a:solidFill>
                  <a:schemeClr val="tx1"/>
                </a:solidFill>
              </a:rPr>
            </a:br>
            <a:r>
              <a:rPr lang="ru-RU" altLang="en-US" sz="2400" dirty="0">
                <a:solidFill>
                  <a:schemeClr val="tx1"/>
                </a:solidFill>
              </a:rPr>
              <a:t/>
            </a:r>
            <a:br>
              <a:rPr lang="ru-RU" altLang="en-US" sz="2400" dirty="0">
                <a:solidFill>
                  <a:schemeClr val="tx1"/>
                </a:solidFill>
              </a:rPr>
            </a:br>
            <a:r>
              <a:rPr lang="ru-RU" altLang="en-US" sz="2400" dirty="0" smtClean="0">
                <a:solidFill>
                  <a:schemeClr val="tx1"/>
                </a:solidFill>
              </a:rPr>
              <a:t/>
            </a:r>
            <a:br>
              <a:rPr lang="ru-RU" altLang="en-US" sz="2400" dirty="0" smtClean="0">
                <a:solidFill>
                  <a:schemeClr val="tx1"/>
                </a:solidFill>
              </a:rPr>
            </a:br>
            <a:r>
              <a:rPr lang="ru-RU" altLang="en-US" sz="2400" dirty="0">
                <a:solidFill>
                  <a:schemeClr val="tx1"/>
                </a:solidFill>
              </a:rPr>
              <a:t/>
            </a:r>
            <a:br>
              <a:rPr lang="ru-RU" altLang="en-US" sz="2400" dirty="0">
                <a:solidFill>
                  <a:schemeClr val="tx1"/>
                </a:solidFill>
              </a:rPr>
            </a:br>
            <a:r>
              <a:rPr lang="ru-RU" altLang="en-US" sz="2400" dirty="0" smtClean="0">
                <a:solidFill>
                  <a:schemeClr val="tx1"/>
                </a:solidFill>
              </a:rPr>
              <a:t/>
            </a:r>
            <a:br>
              <a:rPr lang="ru-RU" altLang="en-US" sz="2400" dirty="0" smtClean="0">
                <a:solidFill>
                  <a:schemeClr val="tx1"/>
                </a:solidFill>
              </a:rPr>
            </a:br>
            <a:r>
              <a:rPr lang="ru-RU" altLang="en-US" sz="2400" dirty="0">
                <a:solidFill>
                  <a:schemeClr val="tx1"/>
                </a:solidFill>
              </a:rPr>
              <a:t/>
            </a:r>
            <a:br>
              <a:rPr lang="ru-RU" altLang="en-US" sz="2400" dirty="0">
                <a:solidFill>
                  <a:schemeClr val="tx1"/>
                </a:solidFill>
              </a:rPr>
            </a:br>
            <a:r>
              <a:rPr lang="ru-RU" altLang="en-US" sz="2400" dirty="0" smtClean="0">
                <a:solidFill>
                  <a:schemeClr val="tx1"/>
                </a:solidFill>
              </a:rPr>
              <a:t/>
            </a:r>
            <a:br>
              <a:rPr lang="ru-RU" altLang="en-US" sz="2400" dirty="0" smtClean="0">
                <a:solidFill>
                  <a:schemeClr val="tx1"/>
                </a:solidFill>
              </a:rPr>
            </a:br>
            <a:r>
              <a:rPr lang="ru-RU" altLang="en-US" sz="2400" dirty="0">
                <a:solidFill>
                  <a:schemeClr val="tx1"/>
                </a:solidFill>
              </a:rPr>
              <a:t/>
            </a:r>
            <a:br>
              <a:rPr lang="ru-RU" altLang="en-US" sz="2400" dirty="0">
                <a:solidFill>
                  <a:schemeClr val="tx1"/>
                </a:solidFill>
              </a:rPr>
            </a:br>
            <a:r>
              <a:rPr lang="ru-RU" altLang="en-US" sz="2400" dirty="0">
                <a:solidFill>
                  <a:schemeClr val="tx1"/>
                </a:solidFill>
              </a:rPr>
              <a:t/>
            </a:r>
            <a:br>
              <a:rPr lang="ru-RU" altLang="en-US" sz="2400" dirty="0">
                <a:solidFill>
                  <a:schemeClr val="tx1"/>
                </a:solidFill>
              </a:rPr>
            </a:br>
            <a:r>
              <a:rPr lang="ru-RU" altLang="en-US" sz="2400" dirty="0" smtClean="0">
                <a:solidFill>
                  <a:schemeClr val="tx1"/>
                </a:solidFill>
              </a:rPr>
              <a:t/>
            </a:r>
            <a:br>
              <a:rPr lang="ru-RU" altLang="en-US" sz="2400" dirty="0" smtClean="0">
                <a:solidFill>
                  <a:schemeClr val="tx1"/>
                </a:solidFill>
              </a:rPr>
            </a:br>
            <a:endParaRPr lang="ru-RU" altLang="en-US" sz="2400" dirty="0" smtClean="0">
              <a:solidFill>
                <a:schemeClr val="tx1"/>
              </a:solidFill>
            </a:endParaRPr>
          </a:p>
        </p:txBody>
      </p:sp>
    </p:spTree>
    <p:extLst>
      <p:ext uri="{BB962C8B-B14F-4D97-AF65-F5344CB8AC3E}">
        <p14:creationId xmlns:p14="http://schemas.microsoft.com/office/powerpoint/2010/main" val="265995796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7010">
                                            <p:txEl>
                                              <p:charRg st="4294967295" end="4294967295"/>
                                            </p:txEl>
                                          </p:spTgt>
                                        </p:tgtEl>
                                        <p:attrNameLst>
                                          <p:attrName>style.visibility</p:attrName>
                                        </p:attrNameLst>
                                      </p:cBhvr>
                                      <p:to>
                                        <p:strVal val="visible"/>
                                      </p:to>
                                    </p:set>
                                    <p:animEffect transition="in" filter="wipe(left)">
                                      <p:cBhvr>
                                        <p:cTn id="7" dur="500"/>
                                        <p:tgtEl>
                                          <p:spTgt spid="427010">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0"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76456" y="6461125"/>
            <a:ext cx="4675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34</a:t>
            </a:r>
            <a:endParaRPr kumimoji="1" lang="ru-RU" altLang="en-US" sz="2000" dirty="0">
              <a:latin typeface="Times New Roman" pitchFamily="18" charset="0"/>
            </a:endParaRPr>
          </a:p>
        </p:txBody>
      </p:sp>
      <p:sp>
        <p:nvSpPr>
          <p:cNvPr id="2" name="TextBox 1"/>
          <p:cNvSpPr txBox="1"/>
          <p:nvPr/>
        </p:nvSpPr>
        <p:spPr>
          <a:xfrm>
            <a:off x="14883" y="0"/>
            <a:ext cx="9036496" cy="1138773"/>
          </a:xfrm>
          <a:prstGeom prst="rect">
            <a:avLst/>
          </a:prstGeom>
          <a:noFill/>
        </p:spPr>
        <p:txBody>
          <a:bodyPr wrap="square" rtlCol="0">
            <a:spAutoFit/>
          </a:bodyPr>
          <a:lstStyle/>
          <a:p>
            <a:pPr algn="ctr"/>
            <a:r>
              <a:rPr lang="ru-RU" sz="2800" dirty="0" smtClean="0"/>
              <a:t>2 случай: Поток НПГ меньше мощности ГПЗ</a:t>
            </a:r>
          </a:p>
          <a:p>
            <a:pPr algn="ctr"/>
            <a:endParaRPr lang="en-US" sz="4000" dirty="0"/>
          </a:p>
        </p:txBody>
      </p:sp>
      <p:sp>
        <p:nvSpPr>
          <p:cNvPr id="5" name="Line 4"/>
          <p:cNvSpPr>
            <a:spLocks noChangeShapeType="1"/>
          </p:cNvSpPr>
          <p:nvPr/>
        </p:nvSpPr>
        <p:spPr bwMode="auto">
          <a:xfrm>
            <a:off x="-108822" y="1032198"/>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532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476672"/>
            <a:ext cx="1043306" cy="521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0" y="1138773"/>
            <a:ext cx="9144000" cy="1200329"/>
          </a:xfrm>
          <a:prstGeom prst="rect">
            <a:avLst/>
          </a:prstGeom>
          <a:noFill/>
        </p:spPr>
        <p:txBody>
          <a:bodyPr wrap="square" rtlCol="0">
            <a:spAutoFit/>
          </a:bodyPr>
          <a:lstStyle/>
          <a:p>
            <a:r>
              <a:rPr lang="ru-RU" sz="2400" dirty="0"/>
              <a:t>В итоге предельные издержки производства НПГ в случае, когда весь произведенный НПГ продается на рынке, определяются выражением </a:t>
            </a:r>
            <a:endParaRPr lang="en-US" sz="2400" dirty="0"/>
          </a:p>
        </p:txBody>
      </p:sp>
      <p:pic>
        <p:nvPicPr>
          <p:cNvPr id="542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247" y="2309487"/>
            <a:ext cx="5487506"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1772745"/>
      </p:ext>
    </p:extLst>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20866" name="Rectangle 2"/>
          <p:cNvSpPr>
            <a:spLocks noGrp="1" noChangeArrowheads="1"/>
          </p:cNvSpPr>
          <p:nvPr>
            <p:ph type="ctrTitle"/>
          </p:nvPr>
        </p:nvSpPr>
        <p:spPr>
          <a:xfrm>
            <a:off x="250825" y="0"/>
            <a:ext cx="8713788" cy="1484313"/>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008000"/>
                </a:solidFill>
                <a:miter lim="800000"/>
                <a:headEnd/>
                <a:tailEnd/>
              </a14:hiddenLine>
            </a:ext>
          </a:extLst>
        </p:spPr>
        <p:txBody>
          <a:bodyPr lIns="92075" tIns="36000" rIns="92075" bIns="46038"/>
          <a:lstStyle/>
          <a:p>
            <a:pPr eaLnBrk="1" hangingPunct="1">
              <a:spcAft>
                <a:spcPct val="50000"/>
              </a:spcAft>
            </a:pPr>
            <a:r>
              <a:rPr lang="ru-RU" altLang="en-US" sz="2800" smtClean="0">
                <a:solidFill>
                  <a:schemeClr val="tx1"/>
                </a:solidFill>
              </a:rPr>
              <a:t>Общественно оптимальная цена НПГ в случае, когда мощность по переработке </a:t>
            </a:r>
            <a:r>
              <a:rPr lang="ru-RU" altLang="en-US" sz="2800" b="1" smtClean="0">
                <a:solidFill>
                  <a:srgbClr val="993300"/>
                </a:solidFill>
              </a:rPr>
              <a:t>больше</a:t>
            </a:r>
            <a:r>
              <a:rPr lang="ru-RU" altLang="en-US" sz="2800" smtClean="0">
                <a:solidFill>
                  <a:schemeClr val="tx1"/>
                </a:solidFill>
              </a:rPr>
              <a:t> мощности производства НПГ</a:t>
            </a:r>
          </a:p>
        </p:txBody>
      </p:sp>
      <p:sp>
        <p:nvSpPr>
          <p:cNvPr id="48131" name="Text Box 3"/>
          <p:cNvSpPr txBox="1">
            <a:spLocks noChangeArrowheads="1"/>
          </p:cNvSpPr>
          <p:nvPr/>
        </p:nvSpPr>
        <p:spPr bwMode="auto">
          <a:xfrm>
            <a:off x="8559800" y="6461125"/>
            <a:ext cx="4683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35</a:t>
            </a:r>
            <a:endParaRPr kumimoji="1" lang="ru-RU" altLang="en-US" sz="2000" dirty="0">
              <a:latin typeface="Times New Roman" pitchFamily="18" charset="0"/>
            </a:endParaRPr>
          </a:p>
        </p:txBody>
      </p:sp>
      <p:sp>
        <p:nvSpPr>
          <p:cNvPr id="48132" name="Line 4"/>
          <p:cNvSpPr>
            <a:spLocks noChangeShapeType="1"/>
          </p:cNvSpPr>
          <p:nvPr/>
        </p:nvSpPr>
        <p:spPr bwMode="auto">
          <a:xfrm>
            <a:off x="0" y="1557338"/>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3"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1800"/>
          </a:p>
        </p:txBody>
      </p:sp>
      <p:sp>
        <p:nvSpPr>
          <p:cNvPr id="48134"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1800"/>
          </a:p>
        </p:txBody>
      </p:sp>
      <p:grpSp>
        <p:nvGrpSpPr>
          <p:cNvPr id="48135" name="Group 8"/>
          <p:cNvGrpSpPr>
            <a:grpSpLocks noChangeAspect="1"/>
          </p:cNvGrpSpPr>
          <p:nvPr/>
        </p:nvGrpSpPr>
        <p:grpSpPr bwMode="auto">
          <a:xfrm>
            <a:off x="2368550" y="1852613"/>
            <a:ext cx="6183313" cy="4608512"/>
            <a:chOff x="2308" y="5170"/>
            <a:chExt cx="6385" cy="4320"/>
          </a:xfrm>
        </p:grpSpPr>
        <p:sp>
          <p:nvSpPr>
            <p:cNvPr id="48137" name="AutoShape 9"/>
            <p:cNvSpPr>
              <a:spLocks noChangeAspect="1" noChangeArrowheads="1"/>
            </p:cNvSpPr>
            <p:nvPr/>
          </p:nvSpPr>
          <p:spPr bwMode="auto">
            <a:xfrm>
              <a:off x="2308" y="5170"/>
              <a:ext cx="6385"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1800"/>
            </a:p>
          </p:txBody>
        </p:sp>
        <p:graphicFrame>
          <p:nvGraphicFramePr>
            <p:cNvPr id="48138" name="Object 10"/>
            <p:cNvGraphicFramePr>
              <a:graphicFrameLocks noChangeAspect="1"/>
            </p:cNvGraphicFramePr>
            <p:nvPr/>
          </p:nvGraphicFramePr>
          <p:xfrm>
            <a:off x="5361" y="7091"/>
            <a:ext cx="136" cy="270"/>
          </p:xfrm>
          <a:graphic>
            <a:graphicData uri="http://schemas.openxmlformats.org/presentationml/2006/ole">
              <mc:AlternateContent xmlns:mc="http://schemas.openxmlformats.org/markup-compatibility/2006">
                <mc:Choice xmlns:v="urn:schemas-microsoft-com:vml" Requires="v">
                  <p:oleObj spid="_x0000_s48622" name="Формула" r:id="rId4" imgW="114250" imgH="228501" progId="Equation.3">
                    <p:embed/>
                  </p:oleObj>
                </mc:Choice>
                <mc:Fallback>
                  <p:oleObj name="Формула" r:id="rId4" imgW="114250" imgH="228501"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61" y="7091"/>
                          <a:ext cx="136"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8139" name="Line 11"/>
            <p:cNvSpPr>
              <a:spLocks noChangeShapeType="1"/>
            </p:cNvSpPr>
            <p:nvPr/>
          </p:nvSpPr>
          <p:spPr bwMode="auto">
            <a:xfrm flipV="1">
              <a:off x="3123" y="8275"/>
              <a:ext cx="1" cy="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140" name="Line 12"/>
            <p:cNvSpPr>
              <a:spLocks noChangeShapeType="1"/>
            </p:cNvSpPr>
            <p:nvPr/>
          </p:nvSpPr>
          <p:spPr bwMode="auto">
            <a:xfrm>
              <a:off x="3123" y="8950"/>
              <a:ext cx="3668"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1" name="Line 13"/>
            <p:cNvSpPr>
              <a:spLocks noChangeShapeType="1"/>
            </p:cNvSpPr>
            <p:nvPr/>
          </p:nvSpPr>
          <p:spPr bwMode="auto">
            <a:xfrm flipV="1">
              <a:off x="3123" y="6925"/>
              <a:ext cx="1" cy="13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48142" name="Object 14"/>
            <p:cNvGraphicFramePr>
              <a:graphicFrameLocks noChangeAspect="1"/>
            </p:cNvGraphicFramePr>
            <p:nvPr/>
          </p:nvGraphicFramePr>
          <p:xfrm>
            <a:off x="2716" y="5710"/>
            <a:ext cx="241" cy="270"/>
          </p:xfrm>
          <a:graphic>
            <a:graphicData uri="http://schemas.openxmlformats.org/presentationml/2006/ole">
              <mc:AlternateContent xmlns:mc="http://schemas.openxmlformats.org/markup-compatibility/2006">
                <mc:Choice xmlns:v="urn:schemas-microsoft-com:vml" Requires="v">
                  <p:oleObj spid="_x0000_s48623" name="Формула" r:id="rId6" imgW="203112" imgH="228501" progId="Equation.3">
                    <p:embed/>
                  </p:oleObj>
                </mc:Choice>
                <mc:Fallback>
                  <p:oleObj name="Формула" r:id="rId6" imgW="203112" imgH="228501" progId="Equation.3">
                    <p:embed/>
                    <p:pic>
                      <p:nvPicPr>
                        <p:cNvPr id="0" name="Object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16" y="5710"/>
                          <a:ext cx="241"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8143" name="Line 15"/>
            <p:cNvSpPr>
              <a:spLocks noChangeShapeType="1"/>
            </p:cNvSpPr>
            <p:nvPr/>
          </p:nvSpPr>
          <p:spPr bwMode="auto">
            <a:xfrm>
              <a:off x="3123" y="5845"/>
              <a:ext cx="0" cy="108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4" name="Line 16"/>
            <p:cNvSpPr>
              <a:spLocks noChangeShapeType="1"/>
            </p:cNvSpPr>
            <p:nvPr/>
          </p:nvSpPr>
          <p:spPr bwMode="auto">
            <a:xfrm>
              <a:off x="3123" y="6925"/>
              <a:ext cx="3668"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5" name="Line 17"/>
            <p:cNvSpPr>
              <a:spLocks noChangeShapeType="1"/>
            </p:cNvSpPr>
            <p:nvPr/>
          </p:nvSpPr>
          <p:spPr bwMode="auto">
            <a:xfrm>
              <a:off x="6791" y="6925"/>
              <a:ext cx="0" cy="20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6" name="Line 18"/>
            <p:cNvSpPr>
              <a:spLocks noChangeShapeType="1"/>
            </p:cNvSpPr>
            <p:nvPr/>
          </p:nvSpPr>
          <p:spPr bwMode="auto">
            <a:xfrm>
              <a:off x="6791" y="8950"/>
              <a:ext cx="1359"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7" name="Line 19"/>
            <p:cNvSpPr>
              <a:spLocks noChangeShapeType="1"/>
            </p:cNvSpPr>
            <p:nvPr/>
          </p:nvSpPr>
          <p:spPr bwMode="auto">
            <a:xfrm>
              <a:off x="3123" y="8275"/>
              <a:ext cx="1766" cy="0"/>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148" name="Line 20"/>
            <p:cNvSpPr>
              <a:spLocks noChangeShapeType="1"/>
            </p:cNvSpPr>
            <p:nvPr/>
          </p:nvSpPr>
          <p:spPr bwMode="auto">
            <a:xfrm flipV="1">
              <a:off x="4889" y="5845"/>
              <a:ext cx="0" cy="2430"/>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149" name="AutoShape 21"/>
            <p:cNvSpPr>
              <a:spLocks noChangeArrowheads="1"/>
            </p:cNvSpPr>
            <p:nvPr/>
          </p:nvSpPr>
          <p:spPr bwMode="auto">
            <a:xfrm>
              <a:off x="4828" y="6882"/>
              <a:ext cx="115" cy="115"/>
            </a:xfrm>
            <a:prstGeom prst="flowChartConnector">
              <a:avLst/>
            </a:prstGeom>
            <a:solidFill>
              <a:srgbClr val="FFFFFF"/>
            </a:solidFill>
            <a:ln w="9525">
              <a:solidFill>
                <a:srgbClr val="000000"/>
              </a:solidFill>
              <a:round/>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1800"/>
            </a:p>
          </p:txBody>
        </p:sp>
        <p:graphicFrame>
          <p:nvGraphicFramePr>
            <p:cNvPr id="48150" name="Object 22"/>
            <p:cNvGraphicFramePr>
              <a:graphicFrameLocks noChangeAspect="1"/>
            </p:cNvGraphicFramePr>
            <p:nvPr/>
          </p:nvGraphicFramePr>
          <p:xfrm>
            <a:off x="2987" y="8950"/>
            <a:ext cx="151" cy="209"/>
          </p:xfrm>
          <a:graphic>
            <a:graphicData uri="http://schemas.openxmlformats.org/presentationml/2006/ole">
              <mc:AlternateContent xmlns:mc="http://schemas.openxmlformats.org/markup-compatibility/2006">
                <mc:Choice xmlns:v="urn:schemas-microsoft-com:vml" Requires="v">
                  <p:oleObj spid="_x0000_s48624" name="Формула" r:id="rId8" imgW="126725" imgH="177415" progId="Equation.3">
                    <p:embed/>
                  </p:oleObj>
                </mc:Choice>
                <mc:Fallback>
                  <p:oleObj name="Формула" r:id="rId8" imgW="126725" imgH="177415" progId="Equation.3">
                    <p:embed/>
                    <p:pic>
                      <p:nvPicPr>
                        <p:cNvPr id="0" name="Object 2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87" y="8950"/>
                          <a:ext cx="151"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8151" name="Object 23"/>
            <p:cNvGraphicFramePr>
              <a:graphicFrameLocks noChangeAspect="1"/>
            </p:cNvGraphicFramePr>
            <p:nvPr/>
          </p:nvGraphicFramePr>
          <p:xfrm>
            <a:off x="2716" y="6790"/>
            <a:ext cx="272" cy="255"/>
          </p:xfrm>
          <a:graphic>
            <a:graphicData uri="http://schemas.openxmlformats.org/presentationml/2006/ole">
              <mc:AlternateContent xmlns:mc="http://schemas.openxmlformats.org/markup-compatibility/2006">
                <mc:Choice xmlns:v="urn:schemas-microsoft-com:vml" Requires="v">
                  <p:oleObj spid="_x0000_s48625" name="Формула" r:id="rId10" imgW="228600" imgH="241300" progId="Equation.3">
                    <p:embed/>
                  </p:oleObj>
                </mc:Choice>
                <mc:Fallback>
                  <p:oleObj name="Формула" r:id="rId10" imgW="228600" imgH="241300" progId="Equation.3">
                    <p:embed/>
                    <p:pic>
                      <p:nvPicPr>
                        <p:cNvPr id="0" name="Object 2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16" y="6790"/>
                          <a:ext cx="272" cy="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8152" name="Object 24"/>
            <p:cNvGraphicFramePr>
              <a:graphicFrameLocks noChangeAspect="1"/>
            </p:cNvGraphicFramePr>
            <p:nvPr/>
          </p:nvGraphicFramePr>
          <p:xfrm>
            <a:off x="5025" y="8140"/>
            <a:ext cx="183" cy="195"/>
          </p:xfrm>
          <a:graphic>
            <a:graphicData uri="http://schemas.openxmlformats.org/presentationml/2006/ole">
              <mc:AlternateContent xmlns:mc="http://schemas.openxmlformats.org/markup-compatibility/2006">
                <mc:Choice xmlns:v="urn:schemas-microsoft-com:vml" Requires="v">
                  <p:oleObj spid="_x0000_s48626" name="Формула" r:id="rId12" imgW="152268" imgH="164957" progId="Equation.3">
                    <p:embed/>
                  </p:oleObj>
                </mc:Choice>
                <mc:Fallback>
                  <p:oleObj name="Формула" r:id="rId12" imgW="152268" imgH="164957" progId="Equation.3">
                    <p:embed/>
                    <p:pic>
                      <p:nvPicPr>
                        <p:cNvPr id="0" name="Object 2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025" y="8140"/>
                          <a:ext cx="18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8153" name="Line 25"/>
            <p:cNvSpPr>
              <a:spLocks noChangeShapeType="1"/>
            </p:cNvSpPr>
            <p:nvPr/>
          </p:nvSpPr>
          <p:spPr bwMode="auto">
            <a:xfrm>
              <a:off x="4889" y="8275"/>
              <a:ext cx="2" cy="675"/>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48154" name="Object 26"/>
            <p:cNvGraphicFramePr>
              <a:graphicFrameLocks noChangeAspect="1"/>
            </p:cNvGraphicFramePr>
            <p:nvPr/>
          </p:nvGraphicFramePr>
          <p:xfrm>
            <a:off x="6927" y="6790"/>
            <a:ext cx="182" cy="195"/>
          </p:xfrm>
          <a:graphic>
            <a:graphicData uri="http://schemas.openxmlformats.org/presentationml/2006/ole">
              <mc:AlternateContent xmlns:mc="http://schemas.openxmlformats.org/markup-compatibility/2006">
                <mc:Choice xmlns:v="urn:schemas-microsoft-com:vml" Requires="v">
                  <p:oleObj spid="_x0000_s48627" name="Формула" r:id="rId14" imgW="152268" imgH="164957" progId="Equation.3">
                    <p:embed/>
                  </p:oleObj>
                </mc:Choice>
                <mc:Fallback>
                  <p:oleObj name="Формула" r:id="rId14" imgW="152268" imgH="164957" progId="Equation.3">
                    <p:embed/>
                    <p:pic>
                      <p:nvPicPr>
                        <p:cNvPr id="0" name="Object 2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927" y="6790"/>
                          <a:ext cx="182"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8155" name="Object 27"/>
            <p:cNvGraphicFramePr>
              <a:graphicFrameLocks noChangeAspect="1"/>
            </p:cNvGraphicFramePr>
            <p:nvPr/>
          </p:nvGraphicFramePr>
          <p:xfrm>
            <a:off x="6520" y="9085"/>
            <a:ext cx="513" cy="300"/>
          </p:xfrm>
          <a:graphic>
            <a:graphicData uri="http://schemas.openxmlformats.org/presentationml/2006/ole">
              <mc:AlternateContent xmlns:mc="http://schemas.openxmlformats.org/markup-compatibility/2006">
                <mc:Choice xmlns:v="urn:schemas-microsoft-com:vml" Requires="v">
                  <p:oleObj spid="_x0000_s48628" name="Формула" r:id="rId16" imgW="431613" imgH="279279" progId="Equation.3">
                    <p:embed/>
                  </p:oleObj>
                </mc:Choice>
                <mc:Fallback>
                  <p:oleObj name="Формула" r:id="rId16" imgW="431613" imgH="279279" progId="Equation.3">
                    <p:embed/>
                    <p:pic>
                      <p:nvPicPr>
                        <p:cNvPr id="0" name="Object 2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520" y="9085"/>
                          <a:ext cx="513"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8156" name="Object 28"/>
            <p:cNvGraphicFramePr>
              <a:graphicFrameLocks noChangeAspect="1"/>
            </p:cNvGraphicFramePr>
            <p:nvPr/>
          </p:nvGraphicFramePr>
          <p:xfrm>
            <a:off x="7878" y="9085"/>
            <a:ext cx="243" cy="300"/>
          </p:xfrm>
          <a:graphic>
            <a:graphicData uri="http://schemas.openxmlformats.org/presentationml/2006/ole">
              <mc:AlternateContent xmlns:mc="http://schemas.openxmlformats.org/markup-compatibility/2006">
                <mc:Choice xmlns:v="urn:schemas-microsoft-com:vml" Requires="v">
                  <p:oleObj spid="_x0000_s48629" name="Формула" r:id="rId18" imgW="203112" imgH="279279" progId="Equation.3">
                    <p:embed/>
                  </p:oleObj>
                </mc:Choice>
                <mc:Fallback>
                  <p:oleObj name="Формула" r:id="rId18" imgW="203112" imgH="279279" progId="Equation.3">
                    <p:embed/>
                    <p:pic>
                      <p:nvPicPr>
                        <p:cNvPr id="0" name="Object 2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878" y="9085"/>
                          <a:ext cx="243"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8157" name="Object 29"/>
            <p:cNvGraphicFramePr>
              <a:graphicFrameLocks noChangeAspect="1"/>
            </p:cNvGraphicFramePr>
            <p:nvPr/>
          </p:nvGraphicFramePr>
          <p:xfrm>
            <a:off x="4618" y="9085"/>
            <a:ext cx="526" cy="285"/>
          </p:xfrm>
          <a:graphic>
            <a:graphicData uri="http://schemas.openxmlformats.org/presentationml/2006/ole">
              <mc:AlternateContent xmlns:mc="http://schemas.openxmlformats.org/markup-compatibility/2006">
                <mc:Choice xmlns:v="urn:schemas-microsoft-com:vml" Requires="v">
                  <p:oleObj spid="_x0000_s48630" name="Формула" r:id="rId20" imgW="444114" imgH="266469" progId="Equation.3">
                    <p:embed/>
                  </p:oleObj>
                </mc:Choice>
                <mc:Fallback>
                  <p:oleObj name="Формула" r:id="rId20" imgW="444114" imgH="266469" progId="Equation.3">
                    <p:embed/>
                    <p:pic>
                      <p:nvPicPr>
                        <p:cNvPr id="0" name="Object 29"/>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618" y="9085"/>
                          <a:ext cx="526"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8158" name="Object 30"/>
            <p:cNvGraphicFramePr>
              <a:graphicFrameLocks noChangeAspect="1"/>
            </p:cNvGraphicFramePr>
            <p:nvPr/>
          </p:nvGraphicFramePr>
          <p:xfrm>
            <a:off x="5025" y="5710"/>
            <a:ext cx="212" cy="195"/>
          </p:xfrm>
          <a:graphic>
            <a:graphicData uri="http://schemas.openxmlformats.org/presentationml/2006/ole">
              <mc:AlternateContent xmlns:mc="http://schemas.openxmlformats.org/markup-compatibility/2006">
                <mc:Choice xmlns:v="urn:schemas-microsoft-com:vml" Requires="v">
                  <p:oleObj spid="_x0000_s48631" name="Формула" r:id="rId22" imgW="177492" imgH="164814" progId="Equation.3">
                    <p:embed/>
                  </p:oleObj>
                </mc:Choice>
                <mc:Fallback>
                  <p:oleObj name="Формула" r:id="rId22" imgW="177492" imgH="164814" progId="Equation.3">
                    <p:embed/>
                    <p:pic>
                      <p:nvPicPr>
                        <p:cNvPr id="0" name="Object 30"/>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025" y="5710"/>
                          <a:ext cx="212"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8159" name="Object 32"/>
            <p:cNvGraphicFramePr>
              <a:graphicFrameLocks noChangeAspect="1"/>
            </p:cNvGraphicFramePr>
            <p:nvPr/>
          </p:nvGraphicFramePr>
          <p:xfrm>
            <a:off x="5025" y="6655"/>
            <a:ext cx="196" cy="195"/>
          </p:xfrm>
          <a:graphic>
            <a:graphicData uri="http://schemas.openxmlformats.org/presentationml/2006/ole">
              <mc:AlternateContent xmlns:mc="http://schemas.openxmlformats.org/markup-compatibility/2006">
                <mc:Choice xmlns:v="urn:schemas-microsoft-com:vml" Requires="v">
                  <p:oleObj spid="_x0000_s48632" name="Формула" r:id="rId24" imgW="164885" imgH="164885" progId="Equation.3">
                    <p:embed/>
                  </p:oleObj>
                </mc:Choice>
                <mc:Fallback>
                  <p:oleObj name="Формула" r:id="rId24" imgW="164885" imgH="164885" progId="Equation.3">
                    <p:embed/>
                    <p:pic>
                      <p:nvPicPr>
                        <p:cNvPr id="0" name="Object 3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025" y="6655"/>
                          <a:ext cx="196"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2" name="Прямоугольник 1"/>
          <p:cNvSpPr>
            <a:spLocks noRot="1" noChangeAspect="1" noMove="1" noResize="1" noEditPoints="1" noAdjustHandles="1" noChangeArrowheads="1" noChangeShapeType="1" noTextEdit="1"/>
          </p:cNvSpPr>
          <p:nvPr/>
        </p:nvSpPr>
        <p:spPr>
          <a:xfrm>
            <a:off x="250825" y="4898524"/>
            <a:ext cx="2744341" cy="689997"/>
          </a:xfrm>
          <a:prstGeom prst="rect">
            <a:avLst/>
          </a:prstGeom>
          <a:blipFill rotWithShape="1">
            <a:blip r:embed="rId26"/>
            <a:stretch>
              <a:fillRect/>
            </a:stretch>
          </a:blipFill>
        </p:spPr>
        <p:txBody>
          <a:bodyPr/>
          <a:lstStyle/>
          <a:p>
            <a:pPr>
              <a:defRPr/>
            </a:pPr>
            <a:r>
              <a:rPr lang="en-US">
                <a:noFill/>
              </a:rPr>
              <a:t> </a:t>
            </a:r>
          </a:p>
        </p:txBody>
      </p:sp>
      <p:cxnSp>
        <p:nvCxnSpPr>
          <p:cNvPr id="4" name="Прямая соединительная линия 3"/>
          <p:cNvCxnSpPr/>
          <p:nvPr/>
        </p:nvCxnSpPr>
        <p:spPr>
          <a:xfrm>
            <a:off x="3157806" y="4444901"/>
            <a:ext cx="2566322" cy="0"/>
          </a:xfrm>
          <a:prstGeom prst="line">
            <a:avLst/>
          </a:prstGeom>
          <a:ln w="50800">
            <a:solidFill>
              <a:srgbClr val="9933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0866">
                                            <p:txEl>
                                              <p:charRg st="4294967295" end="4294967295"/>
                                            </p:txEl>
                                          </p:spTgt>
                                        </p:tgtEl>
                                        <p:attrNameLst>
                                          <p:attrName>style.visibility</p:attrName>
                                        </p:attrNameLst>
                                      </p:cBhvr>
                                      <p:to>
                                        <p:strVal val="visible"/>
                                      </p:to>
                                    </p:set>
                                    <p:animEffect transition="in" filter="wipe(left)">
                                      <p:cBhvr>
                                        <p:cTn id="7" dur="500"/>
                                        <p:tgtEl>
                                          <p:spTgt spid="420866">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866"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7013" name="Text Box 5"/>
          <p:cNvSpPr txBox="1">
            <a:spLocks noChangeArrowheads="1"/>
          </p:cNvSpPr>
          <p:nvPr/>
        </p:nvSpPr>
        <p:spPr bwMode="auto">
          <a:xfrm>
            <a:off x="28724" y="836711"/>
            <a:ext cx="9115276" cy="6378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kumimoji="1" sz="2400">
                <a:solidFill>
                  <a:schemeClr val="tx1"/>
                </a:solidFill>
                <a:latin typeface="Arial" charset="0"/>
              </a:defRPr>
            </a:lvl1pPr>
            <a:lvl2pPr marL="998538" indent="-457200" eaLnBrk="0" hangingPunct="0">
              <a:defRPr kumimoji="1" sz="2400">
                <a:solidFill>
                  <a:schemeClr val="tx1"/>
                </a:solidFill>
                <a:latin typeface="Times New Roman" pitchFamily="18" charset="0"/>
              </a:defRPr>
            </a:lvl2pPr>
            <a:lvl3pPr marL="1371600" indent="-457200" eaLnBrk="0" hangingPunct="0">
              <a:defRPr kumimoji="1" sz="2400">
                <a:solidFill>
                  <a:schemeClr val="tx1"/>
                </a:solidFill>
                <a:latin typeface="Times New Roman" pitchFamily="18" charset="0"/>
              </a:defRPr>
            </a:lvl3pPr>
            <a:lvl4pPr marL="1828800" indent="-457200" eaLnBrk="0" hangingPunct="0">
              <a:defRPr kumimoji="1" sz="2400">
                <a:solidFill>
                  <a:schemeClr val="tx1"/>
                </a:solidFill>
                <a:latin typeface="Times New Roman" pitchFamily="18" charset="0"/>
              </a:defRPr>
            </a:lvl4pPr>
            <a:lvl5pPr marL="2286000" indent="-457200" eaLnBrk="0" hangingPunct="0">
              <a:defRPr kumimoji="1" sz="2400">
                <a:solidFill>
                  <a:schemeClr val="tx1"/>
                </a:solidFill>
                <a:latin typeface="Times New Roman" pitchFamily="18" charset="0"/>
              </a:defRPr>
            </a:lvl5pPr>
            <a:lvl6pPr marL="2743200" indent="-457200" eaLnBrk="0" fontAlgn="base" hangingPunct="0">
              <a:spcBef>
                <a:spcPct val="0"/>
              </a:spcBef>
              <a:spcAft>
                <a:spcPct val="0"/>
              </a:spcAft>
              <a:defRPr kumimoji="1" sz="2400">
                <a:solidFill>
                  <a:schemeClr val="tx1"/>
                </a:solidFill>
                <a:latin typeface="Times New Roman" pitchFamily="18" charset="0"/>
              </a:defRPr>
            </a:lvl6pPr>
            <a:lvl7pPr marL="3200400" indent="-457200" eaLnBrk="0" fontAlgn="base" hangingPunct="0">
              <a:spcBef>
                <a:spcPct val="0"/>
              </a:spcBef>
              <a:spcAft>
                <a:spcPct val="0"/>
              </a:spcAft>
              <a:defRPr kumimoji="1" sz="2400">
                <a:solidFill>
                  <a:schemeClr val="tx1"/>
                </a:solidFill>
                <a:latin typeface="Times New Roman" pitchFamily="18" charset="0"/>
              </a:defRPr>
            </a:lvl7pPr>
            <a:lvl8pPr marL="3657600" indent="-457200" eaLnBrk="0" fontAlgn="base" hangingPunct="0">
              <a:spcBef>
                <a:spcPct val="0"/>
              </a:spcBef>
              <a:spcAft>
                <a:spcPct val="0"/>
              </a:spcAft>
              <a:defRPr kumimoji="1" sz="2400">
                <a:solidFill>
                  <a:schemeClr val="tx1"/>
                </a:solidFill>
                <a:latin typeface="Times New Roman" pitchFamily="18" charset="0"/>
              </a:defRPr>
            </a:lvl8pPr>
            <a:lvl9pPr marL="4114800" indent="-457200" eaLnBrk="0" fontAlgn="base" hangingPunct="0">
              <a:spcBef>
                <a:spcPct val="0"/>
              </a:spcBef>
              <a:spcAft>
                <a:spcPct val="0"/>
              </a:spcAft>
              <a:defRPr kumimoji="1" sz="2400">
                <a:solidFill>
                  <a:schemeClr val="tx1"/>
                </a:solidFill>
                <a:latin typeface="Times New Roman" pitchFamily="18" charset="0"/>
              </a:defRPr>
            </a:lvl9pPr>
          </a:lstStyle>
          <a:p>
            <a:pPr marL="714375" indent="-533400" defTabSz="628650" eaLnBrk="1" hangingPunct="1">
              <a:spcBef>
                <a:spcPts val="300"/>
              </a:spcBef>
              <a:buAutoNum type="arabicParenBoth"/>
              <a:defRPr/>
            </a:pPr>
            <a:r>
              <a:rPr kumimoji="0" lang="ru-RU" altLang="en-US" sz="2200" dirty="0" smtClean="0">
                <a:cs typeface="Arial" charset="0"/>
              </a:rPr>
              <a:t>Разработаны новые (более прозрачные) алгоритмы вычисления предельных издержек производства НПГ</a:t>
            </a:r>
          </a:p>
          <a:p>
            <a:pPr marL="714375" indent="-533400" defTabSz="628650" eaLnBrk="1" hangingPunct="1">
              <a:spcBef>
                <a:spcPts val="300"/>
              </a:spcBef>
              <a:buAutoNum type="arabicParenBoth"/>
              <a:defRPr/>
            </a:pPr>
            <a:r>
              <a:rPr kumimoji="0" lang="ru-RU" altLang="en-US" sz="2200" dirty="0" smtClean="0">
                <a:cs typeface="Arial" charset="0"/>
              </a:rPr>
              <a:t>Обнаружено, что максимуму общественного благосостояния на рынках НПГ соответствует множество цен с различными </a:t>
            </a:r>
            <a:r>
              <a:rPr kumimoji="0" lang="ru-RU" altLang="en-US" sz="2200" dirty="0" err="1" smtClean="0">
                <a:cs typeface="Arial" charset="0"/>
              </a:rPr>
              <a:t>экстерналиями</a:t>
            </a:r>
            <a:r>
              <a:rPr kumimoji="0" lang="ru-RU" altLang="en-US" sz="2200" dirty="0" smtClean="0">
                <a:cs typeface="Arial" charset="0"/>
              </a:rPr>
              <a:t>, влияющими на </a:t>
            </a:r>
            <a:r>
              <a:rPr kumimoji="0" lang="ru-RU" altLang="en-US" sz="2200" dirty="0">
                <a:cs typeface="Arial" charset="0"/>
              </a:rPr>
              <a:t>выбор регулятором общественно </a:t>
            </a:r>
            <a:r>
              <a:rPr kumimoji="0" lang="ru-RU" altLang="en-US" sz="2200" dirty="0" smtClean="0">
                <a:cs typeface="Arial" charset="0"/>
              </a:rPr>
              <a:t>оптимальной цены (ООЦ) </a:t>
            </a:r>
          </a:p>
          <a:p>
            <a:pPr marL="714375" indent="-533400" defTabSz="628650" eaLnBrk="1" hangingPunct="1">
              <a:spcBef>
                <a:spcPts val="300"/>
              </a:spcBef>
              <a:buAutoNum type="arabicParenBoth"/>
              <a:defRPr/>
            </a:pPr>
            <a:r>
              <a:rPr kumimoji="0" lang="ru-RU" altLang="en-US" sz="2200" dirty="0" err="1" smtClean="0">
                <a:cs typeface="Arial" charset="0"/>
              </a:rPr>
              <a:t>Либерализованный</a:t>
            </a:r>
            <a:r>
              <a:rPr kumimoji="0" lang="ru-RU" altLang="en-US" sz="2200" dirty="0" smtClean="0">
                <a:cs typeface="Arial" charset="0"/>
              </a:rPr>
              <a:t> рынок НПГ оказался инструментом, при использовании которого у участников рынка нет информации об общественной эффективности </a:t>
            </a:r>
            <a:r>
              <a:rPr kumimoji="0" lang="ru-RU" altLang="en-US" sz="2200" dirty="0" err="1" smtClean="0">
                <a:cs typeface="Arial" charset="0"/>
              </a:rPr>
              <a:t>экстерналий</a:t>
            </a:r>
            <a:r>
              <a:rPr kumimoji="0" lang="ru-RU" altLang="en-US" sz="2200" dirty="0" smtClean="0">
                <a:cs typeface="Arial" charset="0"/>
              </a:rPr>
              <a:t>, такая информация может быть только у регулятора</a:t>
            </a:r>
          </a:p>
          <a:p>
            <a:pPr marL="714375" indent="-533400" defTabSz="266700" eaLnBrk="1" hangingPunct="1">
              <a:spcBef>
                <a:spcPts val="300"/>
              </a:spcBef>
              <a:buAutoNum type="arabicParenBoth" startAt="4"/>
              <a:tabLst>
                <a:tab pos="714375" algn="l"/>
              </a:tabLst>
              <a:defRPr/>
            </a:pPr>
            <a:r>
              <a:rPr kumimoji="0" lang="ru-RU" altLang="en-US" sz="2200" dirty="0" smtClean="0">
                <a:cs typeface="Arial" charset="0"/>
              </a:rPr>
              <a:t>Государству следует вернуться на рынки НПГ, осуществляя определение предельных издержек производства НПГ и оценивая неоднородность </a:t>
            </a:r>
            <a:r>
              <a:rPr kumimoji="0" lang="ru-RU" altLang="en-US" sz="2200" dirty="0" err="1" smtClean="0">
                <a:cs typeface="Arial" charset="0"/>
              </a:rPr>
              <a:t>экстерналий</a:t>
            </a:r>
            <a:r>
              <a:rPr kumimoji="0" lang="ru-RU" altLang="en-US" sz="2200" dirty="0" smtClean="0">
                <a:cs typeface="Arial" charset="0"/>
              </a:rPr>
              <a:t> с позиции интересов общества</a:t>
            </a:r>
          </a:p>
          <a:p>
            <a:pPr marL="714375" indent="-533400" defTabSz="266700" eaLnBrk="1" hangingPunct="1">
              <a:spcBef>
                <a:spcPts val="300"/>
              </a:spcBef>
              <a:buFontTx/>
              <a:buAutoNum type="arabicParenBoth" startAt="4"/>
              <a:tabLst>
                <a:tab pos="714375" algn="l"/>
              </a:tabLst>
              <a:defRPr/>
            </a:pPr>
            <a:r>
              <a:rPr kumimoji="0" lang="ru-RU" altLang="en-US" sz="2200" dirty="0">
                <a:cs typeface="Arial" charset="0"/>
              </a:rPr>
              <a:t>Экономически стала приемлемой перспектива использования регулирования как метода координации деятельности участников рынков НПГ</a:t>
            </a:r>
          </a:p>
          <a:p>
            <a:pPr marL="714375" indent="-533400" defTabSz="266700" eaLnBrk="1" hangingPunct="1">
              <a:spcBef>
                <a:spcPts val="300"/>
              </a:spcBef>
              <a:buAutoNum type="arabicParenBoth" startAt="4"/>
              <a:tabLst>
                <a:tab pos="714375" algn="l"/>
              </a:tabLst>
              <a:defRPr/>
            </a:pPr>
            <a:endParaRPr kumimoji="0" lang="ru-RU" altLang="en-US" sz="2200" dirty="0">
              <a:cs typeface="Arial" charset="0"/>
            </a:endParaRPr>
          </a:p>
        </p:txBody>
      </p:sp>
      <p:sp>
        <p:nvSpPr>
          <p:cNvPr id="427010" name="Rectangle 2"/>
          <p:cNvSpPr>
            <a:spLocks noGrp="1" noChangeArrowheads="1"/>
          </p:cNvSpPr>
          <p:nvPr>
            <p:ph type="ctrTitle"/>
          </p:nvPr>
        </p:nvSpPr>
        <p:spPr>
          <a:xfrm>
            <a:off x="-5517" y="-171400"/>
            <a:ext cx="9144000" cy="803523"/>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008000"/>
                </a:solidFill>
                <a:miter lim="800000"/>
                <a:headEnd/>
                <a:tailEnd/>
              </a14:hiddenLine>
            </a:ext>
          </a:extLst>
        </p:spPr>
        <p:txBody>
          <a:bodyPr lIns="92075" tIns="36000" rIns="92075" bIns="46038"/>
          <a:lstStyle/>
          <a:p>
            <a:pPr>
              <a:spcAft>
                <a:spcPct val="50000"/>
              </a:spcAft>
            </a:pPr>
            <a:r>
              <a:rPr lang="ru-RU" altLang="en-US" sz="2800" dirty="0" smtClean="0">
                <a:solidFill>
                  <a:schemeClr val="tx1"/>
                </a:solidFill>
              </a:rPr>
              <a:t>Основные результаты</a:t>
            </a:r>
          </a:p>
        </p:txBody>
      </p:sp>
      <p:sp>
        <p:nvSpPr>
          <p:cNvPr id="3075" name="Text Box 3"/>
          <p:cNvSpPr txBox="1">
            <a:spLocks noChangeArrowheads="1"/>
          </p:cNvSpPr>
          <p:nvPr/>
        </p:nvSpPr>
        <p:spPr bwMode="auto">
          <a:xfrm>
            <a:off x="8676456" y="6461125"/>
            <a:ext cx="4675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36</a:t>
            </a:r>
            <a:endParaRPr kumimoji="1" lang="ru-RU" altLang="en-US" sz="2000" dirty="0">
              <a:latin typeface="Times New Roman" pitchFamily="18" charset="0"/>
            </a:endParaRPr>
          </a:p>
        </p:txBody>
      </p:sp>
      <p:sp>
        <p:nvSpPr>
          <p:cNvPr id="3077" name="Line 4"/>
          <p:cNvSpPr>
            <a:spLocks noChangeShapeType="1"/>
          </p:cNvSpPr>
          <p:nvPr/>
        </p:nvSpPr>
        <p:spPr bwMode="auto">
          <a:xfrm>
            <a:off x="47625" y="625150"/>
            <a:ext cx="90963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7010">
                                            <p:txEl>
                                              <p:charRg st="4294967295" end="4294967295"/>
                                            </p:txEl>
                                          </p:spTgt>
                                        </p:tgtEl>
                                        <p:attrNameLst>
                                          <p:attrName>style.visibility</p:attrName>
                                        </p:attrNameLst>
                                      </p:cBhvr>
                                      <p:to>
                                        <p:strVal val="visible"/>
                                      </p:to>
                                    </p:set>
                                    <p:animEffect transition="in" filter="wipe(left)">
                                      <p:cBhvr>
                                        <p:cTn id="7" dur="500"/>
                                        <p:tgtEl>
                                          <p:spTgt spid="427010">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0"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3" name="Text Box 5"/>
          <p:cNvSpPr txBox="1">
            <a:spLocks noChangeArrowheads="1"/>
          </p:cNvSpPr>
          <p:nvPr/>
        </p:nvSpPr>
        <p:spPr bwMode="auto">
          <a:xfrm>
            <a:off x="0" y="765175"/>
            <a:ext cx="9144000" cy="150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defRPr>
            </a:lvl1pPr>
            <a:lvl2pPr marL="998538" indent="-457200" eaLnBrk="0" hangingPunct="0">
              <a:defRPr>
                <a:solidFill>
                  <a:schemeClr val="tx1"/>
                </a:solidFill>
                <a:latin typeface="Arial" charset="0"/>
              </a:defRPr>
            </a:lvl2pPr>
            <a:lvl3pPr marL="1371600" indent="-457200" eaLnBrk="0" hangingPunct="0">
              <a:defRPr>
                <a:solidFill>
                  <a:schemeClr val="tx1"/>
                </a:solidFill>
                <a:latin typeface="Arial" charset="0"/>
              </a:defRPr>
            </a:lvl3pPr>
            <a:lvl4pPr marL="1828800" indent="-457200" eaLnBrk="0" hangingPunct="0">
              <a:defRPr>
                <a:solidFill>
                  <a:schemeClr val="tx1"/>
                </a:solidFill>
                <a:latin typeface="Arial" charset="0"/>
              </a:defRPr>
            </a:lvl4pPr>
            <a:lvl5pPr marL="2286000" indent="-457200" eaLnBrk="0" hangingPunct="0">
              <a:defRPr>
                <a:solidFill>
                  <a:schemeClr val="tx1"/>
                </a:solidFill>
                <a:latin typeface="Arial" charset="0"/>
              </a:defRPr>
            </a:lvl5pPr>
            <a:lvl6pPr marL="2743200" indent="-457200" eaLnBrk="0" fontAlgn="base" hangingPunct="0">
              <a:spcBef>
                <a:spcPct val="0"/>
              </a:spcBef>
              <a:spcAft>
                <a:spcPct val="0"/>
              </a:spcAft>
              <a:defRPr>
                <a:solidFill>
                  <a:schemeClr val="tx1"/>
                </a:solidFill>
                <a:latin typeface="Arial" charset="0"/>
              </a:defRPr>
            </a:lvl6pPr>
            <a:lvl7pPr marL="3200400" indent="-457200" eaLnBrk="0" fontAlgn="base" hangingPunct="0">
              <a:spcBef>
                <a:spcPct val="0"/>
              </a:spcBef>
              <a:spcAft>
                <a:spcPct val="0"/>
              </a:spcAft>
              <a:defRPr>
                <a:solidFill>
                  <a:schemeClr val="tx1"/>
                </a:solidFill>
                <a:latin typeface="Arial" charset="0"/>
              </a:defRPr>
            </a:lvl7pPr>
            <a:lvl8pPr marL="3657600" indent="-457200" eaLnBrk="0" fontAlgn="base" hangingPunct="0">
              <a:spcBef>
                <a:spcPct val="0"/>
              </a:spcBef>
              <a:spcAft>
                <a:spcPct val="0"/>
              </a:spcAft>
              <a:defRPr>
                <a:solidFill>
                  <a:schemeClr val="tx1"/>
                </a:solidFill>
                <a:latin typeface="Arial" charset="0"/>
              </a:defRPr>
            </a:lvl8pPr>
            <a:lvl9pPr marL="4114800" indent="-457200" eaLnBrk="0" fontAlgn="base" hangingPunct="0">
              <a:spcBef>
                <a:spcPct val="0"/>
              </a:spcBef>
              <a:spcAft>
                <a:spcPct val="0"/>
              </a:spcAft>
              <a:defRPr>
                <a:solidFill>
                  <a:schemeClr val="tx1"/>
                </a:solidFill>
                <a:latin typeface="Arial" charset="0"/>
              </a:defRPr>
            </a:lvl9pPr>
          </a:lstStyle>
          <a:p>
            <a:pPr>
              <a:lnSpc>
                <a:spcPct val="114000"/>
              </a:lnSpc>
              <a:spcBef>
                <a:spcPts val="600"/>
              </a:spcBef>
              <a:defRPr/>
            </a:pPr>
            <a:r>
              <a:rPr lang="ru-RU" sz="2400" dirty="0" smtClean="0"/>
              <a:t> </a:t>
            </a:r>
            <a:endParaRPr lang="en-US" sz="2400" dirty="0"/>
          </a:p>
          <a:p>
            <a:pPr>
              <a:lnSpc>
                <a:spcPct val="114000"/>
              </a:lnSpc>
              <a:spcBef>
                <a:spcPts val="600"/>
              </a:spcBef>
              <a:defRPr/>
            </a:pPr>
            <a:r>
              <a:rPr lang="ru-RU" sz="2400" dirty="0" smtClean="0"/>
              <a:t>     </a:t>
            </a:r>
          </a:p>
          <a:p>
            <a:pPr>
              <a:lnSpc>
                <a:spcPct val="114000"/>
              </a:lnSpc>
              <a:spcBef>
                <a:spcPts val="600"/>
              </a:spcBef>
              <a:defRPr/>
            </a:pPr>
            <a:r>
              <a:rPr lang="ru-RU" sz="2400" dirty="0"/>
              <a:t> </a:t>
            </a:r>
            <a:r>
              <a:rPr lang="ru-RU" sz="2400" dirty="0" smtClean="0"/>
              <a:t>    </a:t>
            </a:r>
            <a:endParaRPr lang="ru-RU" altLang="en-US" sz="2400" b="1" dirty="0" smtClean="0">
              <a:cs typeface="+mn-cs"/>
            </a:endParaRPr>
          </a:p>
        </p:txBody>
      </p:sp>
      <p:sp>
        <p:nvSpPr>
          <p:cNvPr id="55299"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1800"/>
          </a:p>
        </p:txBody>
      </p:sp>
      <p:sp>
        <p:nvSpPr>
          <p:cNvPr id="55300"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1800"/>
          </a:p>
        </p:txBody>
      </p:sp>
      <p:sp>
        <p:nvSpPr>
          <p:cNvPr id="55301" name="Заголовок 1"/>
          <p:cNvSpPr>
            <a:spLocks noGrp="1"/>
          </p:cNvSpPr>
          <p:nvPr>
            <p:ph type="ctrTitle"/>
          </p:nvPr>
        </p:nvSpPr>
        <p:spPr/>
        <p:txBody>
          <a:bodyPr/>
          <a:lstStyle/>
          <a:p>
            <a:pPr marL="114300">
              <a:lnSpc>
                <a:spcPct val="114000"/>
              </a:lnSpc>
              <a:spcBef>
                <a:spcPts val="600"/>
              </a:spcBef>
            </a:pPr>
            <a:r>
              <a:rPr lang="ru-RU" altLang="en-US" smtClean="0"/>
              <a:t>СПАСИБО!</a:t>
            </a:r>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539552" y="2574875"/>
            <a:ext cx="5868000" cy="4154984"/>
          </a:xfrm>
          <a:prstGeom prst="rect">
            <a:avLst/>
          </a:prstGeom>
          <a:noFill/>
          <a:ln w="31750">
            <a:solidFill>
              <a:schemeClr val="tx1"/>
            </a:solidFill>
          </a:ln>
        </p:spPr>
        <p:txBody>
          <a:bodyPr wrap="square" rtlCol="0">
            <a:spAutoFit/>
          </a:bodyPr>
          <a:lstStyle/>
          <a:p>
            <a:r>
              <a:rPr lang="ru-RU" sz="2400" b="1" dirty="0" smtClean="0"/>
              <a:t/>
            </a:r>
            <a:br>
              <a:rPr lang="ru-RU" sz="2400" b="1" dirty="0" smtClean="0"/>
            </a:br>
            <a:r>
              <a:rPr lang="ru-RU" sz="2400" b="1" dirty="0" smtClean="0"/>
              <a:t/>
            </a:r>
            <a:br>
              <a:rPr lang="ru-RU" sz="2400" b="1" dirty="0" smtClean="0"/>
            </a:br>
            <a:r>
              <a:rPr lang="ru-RU" sz="2400" b="1" dirty="0" smtClean="0"/>
              <a:t/>
            </a:r>
            <a:br>
              <a:rPr lang="ru-RU" sz="2400" b="1" dirty="0" smtClean="0"/>
            </a:br>
            <a:r>
              <a:rPr lang="ru-RU" sz="2400" b="1" dirty="0" smtClean="0"/>
              <a:t>                        </a:t>
            </a:r>
            <a:r>
              <a:rPr lang="ru-RU" sz="2000" b="1" dirty="0" smtClean="0">
                <a:solidFill>
                  <a:srgbClr val="993300"/>
                </a:solidFill>
              </a:rPr>
              <a:t>НПГ</a:t>
            </a:r>
            <a:r>
              <a:rPr lang="ru-RU" sz="2400" b="1" dirty="0" smtClean="0"/>
              <a:t/>
            </a:r>
            <a:br>
              <a:rPr lang="ru-RU" sz="2400" b="1" dirty="0" smtClean="0"/>
            </a:br>
            <a:r>
              <a:rPr lang="ru-RU" sz="2400" b="1" dirty="0" smtClean="0"/>
              <a:t/>
            </a:r>
            <a:br>
              <a:rPr lang="ru-RU" sz="2400" b="1" dirty="0" smtClean="0"/>
            </a:br>
            <a:r>
              <a:rPr lang="ru-RU" sz="2400" b="1" dirty="0" smtClean="0"/>
              <a:t>                            </a:t>
            </a:r>
            <a:br>
              <a:rPr lang="ru-RU" sz="2400" b="1" dirty="0" smtClean="0"/>
            </a:br>
            <a:r>
              <a:rPr lang="ru-RU" sz="2400" b="1" dirty="0" smtClean="0"/>
              <a:t/>
            </a:r>
            <a:br>
              <a:rPr lang="ru-RU" sz="2400" b="1" dirty="0" smtClean="0"/>
            </a:br>
            <a:r>
              <a:rPr lang="ru-RU" sz="2400" b="1" dirty="0" smtClean="0"/>
              <a:t/>
            </a:r>
            <a:br>
              <a:rPr lang="ru-RU" sz="2400" b="1" dirty="0" smtClean="0"/>
            </a:br>
            <a:endParaRPr lang="ru-RU" sz="2400" b="1" dirty="0" smtClean="0"/>
          </a:p>
          <a:p>
            <a:r>
              <a:rPr lang="ru-RU" sz="2400" b="1" dirty="0"/>
              <a:t/>
            </a:r>
            <a:br>
              <a:rPr lang="ru-RU" sz="2400" b="1" dirty="0"/>
            </a:br>
            <a:r>
              <a:rPr lang="ru-RU" sz="2400" b="1" dirty="0" smtClean="0"/>
              <a:t>         Нефтяная компания (ВИК)</a:t>
            </a:r>
            <a:endParaRPr lang="en-US" sz="2400" b="1" dirty="0"/>
          </a:p>
        </p:txBody>
      </p:sp>
      <p:sp>
        <p:nvSpPr>
          <p:cNvPr id="2" name="Line 6"/>
          <p:cNvSpPr>
            <a:spLocks noChangeShapeType="1"/>
          </p:cNvSpPr>
          <p:nvPr/>
        </p:nvSpPr>
        <p:spPr bwMode="auto">
          <a:xfrm>
            <a:off x="0" y="90872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Блок-схема: несколько документов 4"/>
          <p:cNvSpPr/>
          <p:nvPr/>
        </p:nvSpPr>
        <p:spPr>
          <a:xfrm>
            <a:off x="6804542" y="2755009"/>
            <a:ext cx="2087937" cy="2414789"/>
          </a:xfrm>
          <a:prstGeom prst="flowChartMulti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rPr>
              <a:t>Рынки продуктов </a:t>
            </a:r>
            <a:r>
              <a:rPr lang="ru-RU" sz="2400" dirty="0" err="1" smtClean="0">
                <a:solidFill>
                  <a:schemeClr val="tx1"/>
                </a:solidFill>
              </a:rPr>
              <a:t>переработ-ки</a:t>
            </a:r>
            <a:endParaRPr lang="en-US" sz="2400" dirty="0"/>
          </a:p>
        </p:txBody>
      </p:sp>
      <p:sp>
        <p:nvSpPr>
          <p:cNvPr id="6" name="Блок-схема: несколько документов 5"/>
          <p:cNvSpPr/>
          <p:nvPr/>
        </p:nvSpPr>
        <p:spPr>
          <a:xfrm>
            <a:off x="4356271" y="3260477"/>
            <a:ext cx="1730471" cy="2016224"/>
          </a:xfrm>
          <a:prstGeom prst="flowChartMulti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err="1" smtClean="0">
                <a:solidFill>
                  <a:schemeClr val="tx1"/>
                </a:solidFill>
              </a:rPr>
              <a:t>Перера-ботка</a:t>
            </a:r>
            <a:r>
              <a:rPr lang="ru-RU" sz="2400" dirty="0" smtClean="0">
                <a:solidFill>
                  <a:schemeClr val="tx1"/>
                </a:solidFill>
              </a:rPr>
              <a:t> НПГ</a:t>
            </a:r>
            <a:endParaRPr lang="en-US" sz="2400" dirty="0">
              <a:solidFill>
                <a:schemeClr val="tx1"/>
              </a:solidFill>
            </a:endParaRPr>
          </a:p>
        </p:txBody>
      </p:sp>
      <p:sp>
        <p:nvSpPr>
          <p:cNvPr id="7" name="Прямоугольник 6"/>
          <p:cNvSpPr/>
          <p:nvPr/>
        </p:nvSpPr>
        <p:spPr>
          <a:xfrm>
            <a:off x="1533132" y="5045601"/>
            <a:ext cx="2689246" cy="914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rPr>
              <a:t>Месторождение нефти</a:t>
            </a:r>
            <a:endParaRPr lang="en-US" sz="2400" b="1" dirty="0">
              <a:solidFill>
                <a:schemeClr val="tx1"/>
              </a:solidFill>
            </a:endParaRPr>
          </a:p>
        </p:txBody>
      </p:sp>
      <p:cxnSp>
        <p:nvCxnSpPr>
          <p:cNvPr id="8" name="Прямая соединительная линия 7"/>
          <p:cNvCxnSpPr>
            <a:endCxn id="31" idx="0"/>
          </p:cNvCxnSpPr>
          <p:nvPr/>
        </p:nvCxnSpPr>
        <p:spPr>
          <a:xfrm flipV="1">
            <a:off x="2272068" y="4113668"/>
            <a:ext cx="0" cy="931936"/>
          </a:xfrm>
          <a:prstGeom prst="line">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204025" y="4291657"/>
            <a:ext cx="1040916" cy="707886"/>
          </a:xfrm>
          <a:prstGeom prst="rect">
            <a:avLst/>
          </a:prstGeom>
          <a:noFill/>
        </p:spPr>
        <p:txBody>
          <a:bodyPr wrap="square" rtlCol="0">
            <a:spAutoFit/>
          </a:bodyPr>
          <a:lstStyle/>
          <a:p>
            <a:r>
              <a:rPr lang="ru-RU" sz="2000" b="1" dirty="0" smtClean="0"/>
              <a:t>Нефть</a:t>
            </a:r>
            <a:r>
              <a:rPr lang="ru-RU" b="1" dirty="0" smtClean="0"/>
              <a:t> + </a:t>
            </a:r>
            <a:r>
              <a:rPr lang="ru-RU" sz="2000" b="1" dirty="0" smtClean="0"/>
              <a:t>НПГ</a:t>
            </a:r>
            <a:endParaRPr lang="en-US" sz="2000" b="1" dirty="0"/>
          </a:p>
        </p:txBody>
      </p:sp>
      <p:cxnSp>
        <p:nvCxnSpPr>
          <p:cNvPr id="10" name="Прямая со стрелкой 9"/>
          <p:cNvCxnSpPr/>
          <p:nvPr/>
        </p:nvCxnSpPr>
        <p:spPr>
          <a:xfrm>
            <a:off x="6086742" y="3725367"/>
            <a:ext cx="717801" cy="0"/>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5811121" y="4465427"/>
            <a:ext cx="993422" cy="0"/>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5948931" y="4105387"/>
            <a:ext cx="855612" cy="0"/>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79512" y="1103326"/>
            <a:ext cx="1544971" cy="830997"/>
          </a:xfrm>
          <a:prstGeom prst="rect">
            <a:avLst/>
          </a:prstGeom>
          <a:noFill/>
          <a:ln w="25400" cmpd="sng">
            <a:solidFill>
              <a:schemeClr val="tx1"/>
            </a:solidFill>
          </a:ln>
        </p:spPr>
        <p:txBody>
          <a:bodyPr wrap="square" rtlCol="0">
            <a:spAutoFit/>
          </a:bodyPr>
          <a:lstStyle/>
          <a:p>
            <a:pPr algn="ctr"/>
            <a:r>
              <a:rPr lang="ru-RU" sz="2400" dirty="0" smtClean="0"/>
              <a:t>Рынок нефти</a:t>
            </a:r>
            <a:endParaRPr lang="en-US" sz="2400" dirty="0"/>
          </a:p>
        </p:txBody>
      </p:sp>
      <p:sp>
        <p:nvSpPr>
          <p:cNvPr id="14" name="TextBox 13"/>
          <p:cNvSpPr txBox="1"/>
          <p:nvPr/>
        </p:nvSpPr>
        <p:spPr>
          <a:xfrm>
            <a:off x="2136063" y="2956023"/>
            <a:ext cx="1373554" cy="461665"/>
          </a:xfrm>
          <a:prstGeom prst="rect">
            <a:avLst/>
          </a:prstGeom>
          <a:solidFill>
            <a:schemeClr val="bg1"/>
          </a:solidFill>
          <a:ln w="25400">
            <a:solidFill>
              <a:schemeClr val="tx1"/>
            </a:solidFill>
          </a:ln>
        </p:spPr>
        <p:txBody>
          <a:bodyPr wrap="square" rtlCol="0">
            <a:spAutoFit/>
          </a:bodyPr>
          <a:lstStyle/>
          <a:p>
            <a:pPr algn="ctr"/>
            <a:r>
              <a:rPr lang="ru-RU" sz="2400" dirty="0" smtClean="0"/>
              <a:t>НПЗ</a:t>
            </a:r>
            <a:endParaRPr lang="en-US" sz="2400" dirty="0"/>
          </a:p>
        </p:txBody>
      </p:sp>
      <p:cxnSp>
        <p:nvCxnSpPr>
          <p:cNvPr id="15" name="Прямая со стрелкой 14"/>
          <p:cNvCxnSpPr/>
          <p:nvPr/>
        </p:nvCxnSpPr>
        <p:spPr>
          <a:xfrm flipV="1">
            <a:off x="1547664" y="1936228"/>
            <a:ext cx="0" cy="2238994"/>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49943" y="3562293"/>
            <a:ext cx="1040916" cy="400110"/>
          </a:xfrm>
          <a:prstGeom prst="rect">
            <a:avLst/>
          </a:prstGeom>
          <a:noFill/>
        </p:spPr>
        <p:txBody>
          <a:bodyPr wrap="square" rtlCol="0">
            <a:spAutoFit/>
          </a:bodyPr>
          <a:lstStyle/>
          <a:p>
            <a:r>
              <a:rPr lang="ru-RU" sz="2000" b="1" dirty="0" smtClean="0"/>
              <a:t>Нефть</a:t>
            </a:r>
            <a:endParaRPr lang="en-US" sz="2000" b="1" dirty="0"/>
          </a:p>
        </p:txBody>
      </p:sp>
      <p:cxnSp>
        <p:nvCxnSpPr>
          <p:cNvPr id="17" name="Прямая со стрелкой 16"/>
          <p:cNvCxnSpPr>
            <a:endCxn id="14" idx="1"/>
          </p:cNvCxnSpPr>
          <p:nvPr/>
        </p:nvCxnSpPr>
        <p:spPr>
          <a:xfrm>
            <a:off x="1547664" y="3186856"/>
            <a:ext cx="588399" cy="0"/>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708231" y="1143547"/>
            <a:ext cx="2354025" cy="830997"/>
          </a:xfrm>
          <a:prstGeom prst="rect">
            <a:avLst/>
          </a:prstGeom>
          <a:noFill/>
          <a:ln w="25400" cmpd="sng">
            <a:solidFill>
              <a:schemeClr val="tx1"/>
            </a:solidFill>
          </a:ln>
        </p:spPr>
        <p:txBody>
          <a:bodyPr wrap="square" rtlCol="0">
            <a:spAutoFit/>
          </a:bodyPr>
          <a:lstStyle/>
          <a:p>
            <a:pPr algn="ctr"/>
            <a:r>
              <a:rPr lang="ru-RU" sz="2400" dirty="0" smtClean="0"/>
              <a:t>Сжигание НПГ в факеле</a:t>
            </a:r>
            <a:endParaRPr lang="en-US" sz="2400" dirty="0"/>
          </a:p>
        </p:txBody>
      </p:sp>
      <p:cxnSp>
        <p:nvCxnSpPr>
          <p:cNvPr id="19" name="Прямая со стрелкой 18"/>
          <p:cNvCxnSpPr/>
          <p:nvPr/>
        </p:nvCxnSpPr>
        <p:spPr>
          <a:xfrm>
            <a:off x="1547664" y="4175222"/>
            <a:ext cx="2800898" cy="20892"/>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flipV="1">
            <a:off x="3830203" y="1945528"/>
            <a:ext cx="0" cy="2240140"/>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5" name="Rectangle 2"/>
          <p:cNvSpPr txBox="1">
            <a:spLocks noChangeArrowheads="1"/>
          </p:cNvSpPr>
          <p:nvPr/>
        </p:nvSpPr>
        <p:spPr bwMode="auto">
          <a:xfrm>
            <a:off x="0" y="0"/>
            <a:ext cx="9144000" cy="908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spcBef>
                <a:spcPts val="1200"/>
              </a:spcBef>
            </a:pPr>
            <a:r>
              <a:rPr lang="ru-RU" altLang="ru-RU" sz="2800" kern="0" dirty="0" smtClean="0"/>
              <a:t>Доминирующая в мировой практике схема внутрифирменного обращения с НПГ</a:t>
            </a:r>
          </a:p>
        </p:txBody>
      </p:sp>
      <p:cxnSp>
        <p:nvCxnSpPr>
          <p:cNvPr id="28" name="Прямая со стрелкой 27"/>
          <p:cNvCxnSpPr/>
          <p:nvPr/>
        </p:nvCxnSpPr>
        <p:spPr>
          <a:xfrm>
            <a:off x="3844506" y="4205787"/>
            <a:ext cx="0" cy="850633"/>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a:off x="2548361" y="3925422"/>
            <a:ext cx="1" cy="269546"/>
          </a:xfrm>
          <a:prstGeom prst="straightConnector1">
            <a:avLst/>
          </a:prstGeom>
          <a:ln w="15875">
            <a:solidFill>
              <a:schemeClr val="tx1"/>
            </a:solidFill>
            <a:prstDash val="sysDash"/>
            <a:tailEnd type="arrow" w="lg" len="med"/>
          </a:ln>
        </p:spPr>
        <p:style>
          <a:lnRef idx="1">
            <a:schemeClr val="accent1"/>
          </a:lnRef>
          <a:fillRef idx="0">
            <a:schemeClr val="accent1"/>
          </a:fillRef>
          <a:effectRef idx="0">
            <a:schemeClr val="accent1"/>
          </a:effectRef>
          <a:fontRef idx="minor">
            <a:schemeClr val="tx1"/>
          </a:fontRef>
        </p:style>
      </p:cxnSp>
      <p:sp>
        <p:nvSpPr>
          <p:cNvPr id="22" name="Блок-схема: несколько документов 21"/>
          <p:cNvSpPr/>
          <p:nvPr/>
        </p:nvSpPr>
        <p:spPr>
          <a:xfrm>
            <a:off x="1979711" y="980728"/>
            <a:ext cx="1529905" cy="1512168"/>
          </a:xfrm>
          <a:prstGeom prst="flowChartMultidocumen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979711" y="1172395"/>
            <a:ext cx="1078309" cy="1323439"/>
          </a:xfrm>
          <a:prstGeom prst="rect">
            <a:avLst/>
          </a:prstGeom>
          <a:noFill/>
        </p:spPr>
        <p:txBody>
          <a:bodyPr wrap="none" rtlCol="0">
            <a:spAutoFit/>
          </a:bodyPr>
          <a:lstStyle/>
          <a:p>
            <a:r>
              <a:rPr lang="ru-RU" sz="2000" dirty="0" smtClean="0"/>
              <a:t>Рынки </a:t>
            </a:r>
            <a:br>
              <a:rPr lang="ru-RU" sz="2000" dirty="0" smtClean="0"/>
            </a:br>
            <a:r>
              <a:rPr lang="ru-RU" sz="2000" dirty="0" err="1" smtClean="0"/>
              <a:t>нефте</a:t>
            </a:r>
            <a:r>
              <a:rPr lang="ru-RU" sz="2000" dirty="0" smtClean="0"/>
              <a:t>-</a:t>
            </a:r>
            <a:br>
              <a:rPr lang="ru-RU" sz="2000" dirty="0" smtClean="0"/>
            </a:br>
            <a:r>
              <a:rPr lang="ru-RU" sz="2000" dirty="0" err="1" smtClean="0"/>
              <a:t>продук</a:t>
            </a:r>
            <a:r>
              <a:rPr lang="ru-RU" sz="2000" dirty="0" smtClean="0"/>
              <a:t>-</a:t>
            </a:r>
            <a:br>
              <a:rPr lang="ru-RU" sz="2000" dirty="0" smtClean="0"/>
            </a:br>
            <a:r>
              <a:rPr lang="ru-RU" sz="2000" dirty="0" err="1" smtClean="0"/>
              <a:t>тов</a:t>
            </a:r>
            <a:endParaRPr lang="en-US" sz="2000" dirty="0"/>
          </a:p>
        </p:txBody>
      </p:sp>
      <p:cxnSp>
        <p:nvCxnSpPr>
          <p:cNvPr id="33" name="Прямая со стрелкой 32"/>
          <p:cNvCxnSpPr/>
          <p:nvPr/>
        </p:nvCxnSpPr>
        <p:spPr>
          <a:xfrm flipV="1">
            <a:off x="2948113" y="2276872"/>
            <a:ext cx="0" cy="679151"/>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4" name="Text Box 3"/>
          <p:cNvSpPr txBox="1">
            <a:spLocks noChangeArrowheads="1"/>
          </p:cNvSpPr>
          <p:nvPr/>
        </p:nvSpPr>
        <p:spPr bwMode="auto">
          <a:xfrm>
            <a:off x="8711664" y="6461125"/>
            <a:ext cx="432336"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4</a:t>
            </a:r>
            <a:endParaRPr kumimoji="1" lang="ru-RU" altLang="en-US" sz="2000" dirty="0">
              <a:latin typeface="Times New Roman" pitchFamily="18" charset="0"/>
            </a:endParaRPr>
          </a:p>
        </p:txBody>
      </p:sp>
      <p:sp>
        <p:nvSpPr>
          <p:cNvPr id="36" name="TextBox 35"/>
          <p:cNvSpPr txBox="1"/>
          <p:nvPr/>
        </p:nvSpPr>
        <p:spPr>
          <a:xfrm>
            <a:off x="6732241" y="1076543"/>
            <a:ext cx="2394722" cy="1200329"/>
          </a:xfrm>
          <a:prstGeom prst="rect">
            <a:avLst/>
          </a:prstGeom>
          <a:noFill/>
        </p:spPr>
        <p:txBody>
          <a:bodyPr wrap="square" rtlCol="0">
            <a:spAutoFit/>
          </a:bodyPr>
          <a:lstStyle/>
          <a:p>
            <a:r>
              <a:rPr lang="ru-RU" sz="2400" b="1" dirty="0" smtClean="0">
                <a:solidFill>
                  <a:srgbClr val="990000"/>
                </a:solidFill>
              </a:rPr>
              <a:t>НПГ – </a:t>
            </a:r>
            <a:r>
              <a:rPr lang="ru-RU" sz="2400" b="1" dirty="0" err="1" smtClean="0">
                <a:solidFill>
                  <a:srgbClr val="990000"/>
                </a:solidFill>
              </a:rPr>
              <a:t>неторгуемое</a:t>
            </a:r>
            <a:r>
              <a:rPr lang="ru-RU" sz="2400" b="1" dirty="0" smtClean="0">
                <a:solidFill>
                  <a:srgbClr val="990000"/>
                </a:solidFill>
              </a:rPr>
              <a:t/>
            </a:r>
            <a:br>
              <a:rPr lang="ru-RU" sz="2400" b="1" dirty="0" smtClean="0">
                <a:solidFill>
                  <a:srgbClr val="990000"/>
                </a:solidFill>
              </a:rPr>
            </a:br>
            <a:r>
              <a:rPr lang="ru-RU" sz="2400" b="1" dirty="0" smtClean="0">
                <a:solidFill>
                  <a:srgbClr val="990000"/>
                </a:solidFill>
              </a:rPr>
              <a:t>вещество</a:t>
            </a:r>
            <a:endParaRPr lang="en-US" sz="2400" b="1" dirty="0">
              <a:solidFill>
                <a:srgbClr val="990000"/>
              </a:solidFill>
            </a:endParaRPr>
          </a:p>
        </p:txBody>
      </p:sp>
      <p:sp>
        <p:nvSpPr>
          <p:cNvPr id="3" name="Блок-схема: узел 2"/>
          <p:cNvSpPr/>
          <p:nvPr/>
        </p:nvSpPr>
        <p:spPr>
          <a:xfrm>
            <a:off x="3772506" y="4103222"/>
            <a:ext cx="144000" cy="144000"/>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Блок-схема: узел 30"/>
          <p:cNvSpPr/>
          <p:nvPr/>
        </p:nvSpPr>
        <p:spPr>
          <a:xfrm>
            <a:off x="2200068" y="4113668"/>
            <a:ext cx="144000" cy="144000"/>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Прямая со стрелкой 36"/>
          <p:cNvCxnSpPr/>
          <p:nvPr/>
        </p:nvCxnSpPr>
        <p:spPr>
          <a:xfrm flipV="1">
            <a:off x="3203848" y="2276872"/>
            <a:ext cx="0" cy="679151"/>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p:nvPr/>
        </p:nvCxnSpPr>
        <p:spPr>
          <a:xfrm flipV="1">
            <a:off x="2744663" y="2348879"/>
            <a:ext cx="0" cy="607144"/>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4668511"/>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7013" name="Text Box 5"/>
          <p:cNvSpPr txBox="1">
            <a:spLocks noChangeArrowheads="1"/>
          </p:cNvSpPr>
          <p:nvPr/>
        </p:nvSpPr>
        <p:spPr bwMode="auto">
          <a:xfrm>
            <a:off x="-23530" y="908720"/>
            <a:ext cx="9115276" cy="4533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kumimoji="1" sz="2400">
                <a:solidFill>
                  <a:schemeClr val="tx1"/>
                </a:solidFill>
                <a:latin typeface="Arial" charset="0"/>
              </a:defRPr>
            </a:lvl1pPr>
            <a:lvl2pPr marL="998538" indent="-457200" eaLnBrk="0" hangingPunct="0">
              <a:defRPr kumimoji="1" sz="2400">
                <a:solidFill>
                  <a:schemeClr val="tx1"/>
                </a:solidFill>
                <a:latin typeface="Times New Roman" pitchFamily="18" charset="0"/>
              </a:defRPr>
            </a:lvl2pPr>
            <a:lvl3pPr marL="1371600" indent="-457200" eaLnBrk="0" hangingPunct="0">
              <a:defRPr kumimoji="1" sz="2400">
                <a:solidFill>
                  <a:schemeClr val="tx1"/>
                </a:solidFill>
                <a:latin typeface="Times New Roman" pitchFamily="18" charset="0"/>
              </a:defRPr>
            </a:lvl3pPr>
            <a:lvl4pPr marL="1828800" indent="-457200" eaLnBrk="0" hangingPunct="0">
              <a:defRPr kumimoji="1" sz="2400">
                <a:solidFill>
                  <a:schemeClr val="tx1"/>
                </a:solidFill>
                <a:latin typeface="Times New Roman" pitchFamily="18" charset="0"/>
              </a:defRPr>
            </a:lvl4pPr>
            <a:lvl5pPr marL="2286000" indent="-457200" eaLnBrk="0" hangingPunct="0">
              <a:defRPr kumimoji="1" sz="2400">
                <a:solidFill>
                  <a:schemeClr val="tx1"/>
                </a:solidFill>
                <a:latin typeface="Times New Roman" pitchFamily="18" charset="0"/>
              </a:defRPr>
            </a:lvl5pPr>
            <a:lvl6pPr marL="2743200" indent="-457200" eaLnBrk="0" fontAlgn="base" hangingPunct="0">
              <a:spcBef>
                <a:spcPct val="0"/>
              </a:spcBef>
              <a:spcAft>
                <a:spcPct val="0"/>
              </a:spcAft>
              <a:defRPr kumimoji="1" sz="2400">
                <a:solidFill>
                  <a:schemeClr val="tx1"/>
                </a:solidFill>
                <a:latin typeface="Times New Roman" pitchFamily="18" charset="0"/>
              </a:defRPr>
            </a:lvl6pPr>
            <a:lvl7pPr marL="3200400" indent="-457200" eaLnBrk="0" fontAlgn="base" hangingPunct="0">
              <a:spcBef>
                <a:spcPct val="0"/>
              </a:spcBef>
              <a:spcAft>
                <a:spcPct val="0"/>
              </a:spcAft>
              <a:defRPr kumimoji="1" sz="2400">
                <a:solidFill>
                  <a:schemeClr val="tx1"/>
                </a:solidFill>
                <a:latin typeface="Times New Roman" pitchFamily="18" charset="0"/>
              </a:defRPr>
            </a:lvl7pPr>
            <a:lvl8pPr marL="3657600" indent="-457200" eaLnBrk="0" fontAlgn="base" hangingPunct="0">
              <a:spcBef>
                <a:spcPct val="0"/>
              </a:spcBef>
              <a:spcAft>
                <a:spcPct val="0"/>
              </a:spcAft>
              <a:defRPr kumimoji="1" sz="2400">
                <a:solidFill>
                  <a:schemeClr val="tx1"/>
                </a:solidFill>
                <a:latin typeface="Times New Roman" pitchFamily="18" charset="0"/>
              </a:defRPr>
            </a:lvl8pPr>
            <a:lvl9pPr marL="4114800" indent="-457200" eaLnBrk="0" fontAlgn="base" hangingPunct="0">
              <a:spcBef>
                <a:spcPct val="0"/>
              </a:spcBef>
              <a:spcAft>
                <a:spcPct val="0"/>
              </a:spcAft>
              <a:defRPr kumimoji="1" sz="2400">
                <a:solidFill>
                  <a:schemeClr val="tx1"/>
                </a:solidFill>
                <a:latin typeface="Times New Roman" pitchFamily="18" charset="0"/>
              </a:defRPr>
            </a:lvl9pPr>
          </a:lstStyle>
          <a:p>
            <a:pPr marL="342900" indent="-342900" eaLnBrk="1" hangingPunct="1">
              <a:lnSpc>
                <a:spcPct val="114000"/>
              </a:lnSpc>
              <a:spcBef>
                <a:spcPts val="600"/>
              </a:spcBef>
              <a:buFontTx/>
              <a:buChar char="-"/>
              <a:defRPr/>
            </a:pPr>
            <a:r>
              <a:rPr kumimoji="0" lang="ru-RU" altLang="en-US" dirty="0" smtClean="0">
                <a:cs typeface="Arial" charset="0"/>
              </a:rPr>
              <a:t>Почему за более чем 100-летнюю историю обращения НПГ в мировой практике не было ни регулируемых, ни </a:t>
            </a:r>
            <a:r>
              <a:rPr kumimoji="0" lang="ru-RU" altLang="en-US" dirty="0" err="1" smtClean="0">
                <a:cs typeface="Arial" charset="0"/>
              </a:rPr>
              <a:t>либерализованных</a:t>
            </a:r>
            <a:r>
              <a:rPr kumimoji="0" lang="ru-RU" altLang="en-US" dirty="0" smtClean="0">
                <a:cs typeface="Arial" charset="0"/>
              </a:rPr>
              <a:t> рынков НПГ, а основным методом координации деятельности по производству НПГ с деятельностью по его утилизации было внутрифирменное управление?</a:t>
            </a:r>
          </a:p>
          <a:p>
            <a:pPr marL="711200" indent="-342900" eaLnBrk="1" hangingPunct="1">
              <a:lnSpc>
                <a:spcPct val="114000"/>
              </a:lnSpc>
              <a:spcBef>
                <a:spcPts val="600"/>
              </a:spcBef>
              <a:buFontTx/>
              <a:buChar char="-"/>
              <a:defRPr/>
            </a:pPr>
            <a:r>
              <a:rPr kumimoji="0" lang="ru-RU" altLang="en-US" dirty="0" smtClean="0">
                <a:cs typeface="Arial" charset="0"/>
              </a:rPr>
              <a:t>Отношение общества к бизнесу с вредными отходами </a:t>
            </a:r>
          </a:p>
          <a:p>
            <a:pPr marL="711200" indent="-342900" eaLnBrk="1" hangingPunct="1">
              <a:lnSpc>
                <a:spcPct val="114000"/>
              </a:lnSpc>
              <a:spcBef>
                <a:spcPts val="600"/>
              </a:spcBef>
              <a:buFontTx/>
              <a:buChar char="-"/>
              <a:defRPr/>
            </a:pPr>
            <a:r>
              <a:rPr kumimoji="0" lang="ru-RU" altLang="en-US" dirty="0" smtClean="0">
                <a:cs typeface="Arial" charset="0"/>
              </a:rPr>
              <a:t>Интересы общества </a:t>
            </a:r>
            <a:r>
              <a:rPr kumimoji="0" lang="en-US" altLang="en-US" dirty="0" smtClean="0">
                <a:cs typeface="Arial" charset="0"/>
              </a:rPr>
              <a:t>VS </a:t>
            </a:r>
            <a:r>
              <a:rPr kumimoji="0" lang="ru-RU" altLang="en-US" dirty="0" smtClean="0">
                <a:cs typeface="Arial" charset="0"/>
              </a:rPr>
              <a:t>интересы бизнеса</a:t>
            </a:r>
          </a:p>
          <a:p>
            <a:pPr marL="711200" indent="-342900" eaLnBrk="1" hangingPunct="1">
              <a:lnSpc>
                <a:spcPct val="114000"/>
              </a:lnSpc>
              <a:spcBef>
                <a:spcPts val="600"/>
              </a:spcBef>
              <a:buFontTx/>
              <a:buChar char="-"/>
              <a:defRPr/>
            </a:pPr>
            <a:r>
              <a:rPr kumimoji="0" lang="ru-RU" altLang="en-US" dirty="0" smtClean="0">
                <a:cs typeface="Arial" charset="0"/>
              </a:rPr>
              <a:t>Интересы роста экономики </a:t>
            </a:r>
            <a:r>
              <a:rPr kumimoji="0" lang="en-US" altLang="en-US" dirty="0" smtClean="0">
                <a:cs typeface="Arial" charset="0"/>
              </a:rPr>
              <a:t>VS </a:t>
            </a:r>
            <a:r>
              <a:rPr kumimoji="0" lang="ru-RU" altLang="en-US" dirty="0" smtClean="0">
                <a:cs typeface="Arial" charset="0"/>
              </a:rPr>
              <a:t>защита окружающей среды в государственной и рыночной экономиках</a:t>
            </a:r>
          </a:p>
        </p:txBody>
      </p:sp>
      <p:sp>
        <p:nvSpPr>
          <p:cNvPr id="3075" name="Text Box 3"/>
          <p:cNvSpPr txBox="1">
            <a:spLocks noChangeArrowheads="1"/>
          </p:cNvSpPr>
          <p:nvPr/>
        </p:nvSpPr>
        <p:spPr bwMode="auto">
          <a:xfrm>
            <a:off x="8820150" y="6461125"/>
            <a:ext cx="323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5</a:t>
            </a:r>
            <a:endParaRPr kumimoji="1" lang="ru-RU" altLang="en-US" sz="2000" dirty="0">
              <a:latin typeface="Times New Roman" pitchFamily="18" charset="0"/>
            </a:endParaRPr>
          </a:p>
        </p:txBody>
      </p:sp>
    </p:spTree>
    <p:extLst>
      <p:ext uri="{BB962C8B-B14F-4D97-AF65-F5344CB8AC3E}">
        <p14:creationId xmlns:p14="http://schemas.microsoft.com/office/powerpoint/2010/main" val="145766059"/>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7010" name="Rectangle 2"/>
          <p:cNvSpPr>
            <a:spLocks noGrp="1" noChangeArrowheads="1"/>
          </p:cNvSpPr>
          <p:nvPr>
            <p:ph type="ctrTitle"/>
          </p:nvPr>
        </p:nvSpPr>
        <p:spPr>
          <a:xfrm>
            <a:off x="0" y="0"/>
            <a:ext cx="9144000" cy="908720"/>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008000"/>
                </a:solidFill>
                <a:miter lim="800000"/>
                <a:headEnd/>
                <a:tailEnd/>
              </a14:hiddenLine>
            </a:ext>
          </a:extLst>
        </p:spPr>
        <p:txBody>
          <a:bodyPr lIns="92075" tIns="36000" rIns="92075" bIns="46038"/>
          <a:lstStyle/>
          <a:p>
            <a:pPr marL="342900" indent="-342900" eaLnBrk="1" hangingPunct="1">
              <a:lnSpc>
                <a:spcPct val="114000"/>
              </a:lnSpc>
              <a:spcBef>
                <a:spcPts val="1200"/>
              </a:spcBef>
              <a:defRPr/>
            </a:pPr>
            <a:r>
              <a:rPr lang="ru-RU" altLang="en-US" sz="2800" dirty="0">
                <a:cs typeface="Arial" charset="0"/>
              </a:rPr>
              <a:t>Почему в Западной Сибири появились рынки НПГ?</a:t>
            </a:r>
          </a:p>
        </p:txBody>
      </p:sp>
      <p:sp>
        <p:nvSpPr>
          <p:cNvPr id="427013" name="Text Box 5"/>
          <p:cNvSpPr txBox="1">
            <a:spLocks noChangeArrowheads="1"/>
          </p:cNvSpPr>
          <p:nvPr/>
        </p:nvSpPr>
        <p:spPr bwMode="auto">
          <a:xfrm>
            <a:off x="44239" y="1628800"/>
            <a:ext cx="9115276" cy="4266168"/>
          </a:xfrm>
          <a:prstGeom prst="rect">
            <a:avLst/>
          </a:prstGeom>
          <a:noFill/>
          <a:ln>
            <a:noFill/>
          </a:ln>
          <a:effectLst/>
          <a:extLst/>
        </p:spPr>
        <p:txBody>
          <a:bodyPr wrap="square">
            <a:spAutoFit/>
          </a:bodyPr>
          <a:lstStyle>
            <a:lvl1pPr marL="457200" indent="-457200" eaLnBrk="0" hangingPunct="0">
              <a:defRPr kumimoji="1" sz="2400">
                <a:solidFill>
                  <a:schemeClr val="tx1"/>
                </a:solidFill>
                <a:latin typeface="Arial" charset="0"/>
              </a:defRPr>
            </a:lvl1pPr>
            <a:lvl2pPr marL="998538" indent="-457200" eaLnBrk="0" hangingPunct="0">
              <a:defRPr kumimoji="1" sz="2400">
                <a:solidFill>
                  <a:schemeClr val="tx1"/>
                </a:solidFill>
                <a:latin typeface="Times New Roman" pitchFamily="18" charset="0"/>
              </a:defRPr>
            </a:lvl2pPr>
            <a:lvl3pPr marL="1371600" indent="-457200" eaLnBrk="0" hangingPunct="0">
              <a:defRPr kumimoji="1" sz="2400">
                <a:solidFill>
                  <a:schemeClr val="tx1"/>
                </a:solidFill>
                <a:latin typeface="Times New Roman" pitchFamily="18" charset="0"/>
              </a:defRPr>
            </a:lvl3pPr>
            <a:lvl4pPr marL="1828800" indent="-457200" eaLnBrk="0" hangingPunct="0">
              <a:defRPr kumimoji="1" sz="2400">
                <a:solidFill>
                  <a:schemeClr val="tx1"/>
                </a:solidFill>
                <a:latin typeface="Times New Roman" pitchFamily="18" charset="0"/>
              </a:defRPr>
            </a:lvl4pPr>
            <a:lvl5pPr marL="2286000" indent="-457200" eaLnBrk="0" hangingPunct="0">
              <a:defRPr kumimoji="1" sz="2400">
                <a:solidFill>
                  <a:schemeClr val="tx1"/>
                </a:solidFill>
                <a:latin typeface="Times New Roman" pitchFamily="18" charset="0"/>
              </a:defRPr>
            </a:lvl5pPr>
            <a:lvl6pPr marL="2743200" indent="-457200" eaLnBrk="0" fontAlgn="base" hangingPunct="0">
              <a:spcBef>
                <a:spcPct val="0"/>
              </a:spcBef>
              <a:spcAft>
                <a:spcPct val="0"/>
              </a:spcAft>
              <a:defRPr kumimoji="1" sz="2400">
                <a:solidFill>
                  <a:schemeClr val="tx1"/>
                </a:solidFill>
                <a:latin typeface="Times New Roman" pitchFamily="18" charset="0"/>
              </a:defRPr>
            </a:lvl6pPr>
            <a:lvl7pPr marL="3200400" indent="-457200" eaLnBrk="0" fontAlgn="base" hangingPunct="0">
              <a:spcBef>
                <a:spcPct val="0"/>
              </a:spcBef>
              <a:spcAft>
                <a:spcPct val="0"/>
              </a:spcAft>
              <a:defRPr kumimoji="1" sz="2400">
                <a:solidFill>
                  <a:schemeClr val="tx1"/>
                </a:solidFill>
                <a:latin typeface="Times New Roman" pitchFamily="18" charset="0"/>
              </a:defRPr>
            </a:lvl7pPr>
            <a:lvl8pPr marL="3657600" indent="-457200" eaLnBrk="0" fontAlgn="base" hangingPunct="0">
              <a:spcBef>
                <a:spcPct val="0"/>
              </a:spcBef>
              <a:spcAft>
                <a:spcPct val="0"/>
              </a:spcAft>
              <a:defRPr kumimoji="1" sz="2400">
                <a:solidFill>
                  <a:schemeClr val="tx1"/>
                </a:solidFill>
                <a:latin typeface="Times New Roman" pitchFamily="18" charset="0"/>
              </a:defRPr>
            </a:lvl8pPr>
            <a:lvl9pPr marL="4114800" indent="-457200" eaLnBrk="0" fontAlgn="base" hangingPunct="0">
              <a:spcBef>
                <a:spcPct val="0"/>
              </a:spcBef>
              <a:spcAft>
                <a:spcPct val="0"/>
              </a:spcAft>
              <a:defRPr kumimoji="1" sz="2400">
                <a:solidFill>
                  <a:schemeClr val="tx1"/>
                </a:solidFill>
                <a:latin typeface="Times New Roman" pitchFamily="18" charset="0"/>
              </a:defRPr>
            </a:lvl9pPr>
          </a:lstStyle>
          <a:p>
            <a:pPr marL="342900" indent="-342900" eaLnBrk="1" hangingPunct="1">
              <a:lnSpc>
                <a:spcPct val="114000"/>
              </a:lnSpc>
              <a:spcBef>
                <a:spcPts val="600"/>
              </a:spcBef>
              <a:buFontTx/>
              <a:buChar char="-"/>
              <a:defRPr/>
            </a:pPr>
            <a:r>
              <a:rPr kumimoji="0" lang="ru-RU" altLang="en-US" dirty="0" smtClean="0">
                <a:cs typeface="Arial" charset="0"/>
              </a:rPr>
              <a:t>Западная Сибирь как пещера Алладина с нефтью</a:t>
            </a:r>
          </a:p>
          <a:p>
            <a:pPr marL="342900" indent="-342900" eaLnBrk="1" hangingPunct="1">
              <a:lnSpc>
                <a:spcPct val="114000"/>
              </a:lnSpc>
              <a:spcBef>
                <a:spcPts val="600"/>
              </a:spcBef>
              <a:buFontTx/>
              <a:buChar char="-"/>
              <a:defRPr/>
            </a:pPr>
            <a:r>
              <a:rPr kumimoji="0" lang="ru-RU" altLang="en-US" dirty="0" smtClean="0">
                <a:cs typeface="Arial" charset="0"/>
              </a:rPr>
              <a:t>НПГ как малоценный отход добычи нефти, но не в Западной Сибири</a:t>
            </a:r>
          </a:p>
          <a:p>
            <a:pPr marL="342900" indent="-342900" eaLnBrk="1" hangingPunct="1">
              <a:lnSpc>
                <a:spcPct val="114000"/>
              </a:lnSpc>
              <a:spcBef>
                <a:spcPts val="600"/>
              </a:spcBef>
              <a:buFontTx/>
              <a:buChar char="-"/>
              <a:defRPr/>
            </a:pPr>
            <a:r>
              <a:rPr kumimoji="0" lang="ru-RU" altLang="en-US" dirty="0" smtClean="0">
                <a:cs typeface="Arial" charset="0"/>
              </a:rPr>
              <a:t>НПГ как сырье для химической промышленности</a:t>
            </a:r>
          </a:p>
          <a:p>
            <a:pPr marL="342900" indent="-342900" eaLnBrk="1" hangingPunct="1">
              <a:lnSpc>
                <a:spcPct val="114000"/>
              </a:lnSpc>
              <a:spcBef>
                <a:spcPts val="600"/>
              </a:spcBef>
              <a:buFontTx/>
              <a:buChar char="-"/>
              <a:defRPr/>
            </a:pPr>
            <a:r>
              <a:rPr kumimoji="0" lang="ru-RU" altLang="en-US" dirty="0" smtClean="0">
                <a:cs typeface="Arial" charset="0"/>
              </a:rPr>
              <a:t>Оптимизация переработки НПГ </a:t>
            </a:r>
            <a:r>
              <a:rPr kumimoji="0" lang="ru-RU" altLang="en-US" dirty="0" smtClean="0">
                <a:cs typeface="Arial" charset="0"/>
                <a:sym typeface="Wingdings"/>
              </a:rPr>
              <a:t> двухэтапная переработка</a:t>
            </a:r>
          </a:p>
          <a:p>
            <a:pPr marL="342900" indent="-342900" eaLnBrk="1" hangingPunct="1">
              <a:lnSpc>
                <a:spcPct val="114000"/>
              </a:lnSpc>
              <a:spcBef>
                <a:spcPts val="600"/>
              </a:spcBef>
              <a:buFontTx/>
              <a:buChar char="-"/>
              <a:defRPr/>
            </a:pPr>
            <a:r>
              <a:rPr kumimoji="0" lang="ru-RU" altLang="en-US" dirty="0" smtClean="0">
                <a:cs typeface="Arial" charset="0"/>
              </a:rPr>
              <a:t>Ценности нефти и НПГ при приватизации в России</a:t>
            </a:r>
          </a:p>
          <a:p>
            <a:pPr marL="342900" indent="-342900" eaLnBrk="1" hangingPunct="1">
              <a:lnSpc>
                <a:spcPct val="114000"/>
              </a:lnSpc>
              <a:spcBef>
                <a:spcPts val="600"/>
              </a:spcBef>
              <a:buFontTx/>
              <a:buChar char="-"/>
              <a:defRPr/>
            </a:pPr>
            <a:r>
              <a:rPr kumimoji="0" lang="ru-RU" altLang="en-US" dirty="0" smtClean="0">
                <a:cs typeface="Arial" charset="0"/>
              </a:rPr>
              <a:t>Роль топ-руководителей промышленных предприятий при приватизации</a:t>
            </a:r>
          </a:p>
        </p:txBody>
      </p:sp>
      <p:sp>
        <p:nvSpPr>
          <p:cNvPr id="3075" name="Text Box 3"/>
          <p:cNvSpPr txBox="1">
            <a:spLocks noChangeArrowheads="1"/>
          </p:cNvSpPr>
          <p:nvPr/>
        </p:nvSpPr>
        <p:spPr bwMode="auto">
          <a:xfrm>
            <a:off x="8820150" y="6461125"/>
            <a:ext cx="323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kumimoji="1" lang="ru-RU" altLang="en-US" sz="2000" dirty="0" smtClean="0">
                <a:latin typeface="Times New Roman" pitchFamily="18" charset="0"/>
              </a:rPr>
              <a:t>6</a:t>
            </a:r>
            <a:endParaRPr kumimoji="1" lang="ru-RU" altLang="en-US" sz="2000" dirty="0">
              <a:latin typeface="Times New Roman" pitchFamily="18" charset="0"/>
            </a:endParaRPr>
          </a:p>
        </p:txBody>
      </p:sp>
      <p:sp>
        <p:nvSpPr>
          <p:cNvPr id="3077" name="Line 4"/>
          <p:cNvSpPr>
            <a:spLocks noChangeShapeType="1"/>
          </p:cNvSpPr>
          <p:nvPr/>
        </p:nvSpPr>
        <p:spPr bwMode="auto">
          <a:xfrm>
            <a:off x="28823" y="90872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51488099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7010">
                                            <p:txEl>
                                              <p:charRg st="4294967295" end="4294967295"/>
                                            </p:txEl>
                                          </p:spTgt>
                                        </p:tgtEl>
                                        <p:attrNameLst>
                                          <p:attrName>style.visibility</p:attrName>
                                        </p:attrNameLst>
                                      </p:cBhvr>
                                      <p:to>
                                        <p:strVal val="visible"/>
                                      </p:to>
                                    </p:set>
                                    <p:animEffect transition="in" filter="wipe(left)">
                                      <p:cBhvr>
                                        <p:cTn id="7" dur="500"/>
                                        <p:tgtEl>
                                          <p:spTgt spid="427010">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idx="4294967295"/>
          </p:nvPr>
        </p:nvSpPr>
        <p:spPr>
          <a:xfrm>
            <a:off x="0" y="0"/>
            <a:ext cx="9144000" cy="476672"/>
          </a:xfrm>
        </p:spPr>
        <p:txBody>
          <a:bodyPr/>
          <a:lstStyle/>
          <a:p>
            <a:pPr>
              <a:spcBef>
                <a:spcPts val="1200"/>
              </a:spcBef>
            </a:pPr>
            <a:r>
              <a:rPr lang="ru-RU" altLang="ru-RU" sz="2800" dirty="0" smtClean="0"/>
              <a:t>Особенности рынков НПГ</a:t>
            </a:r>
          </a:p>
        </p:txBody>
      </p:sp>
      <p:sp>
        <p:nvSpPr>
          <p:cNvPr id="4100" name="Line 6"/>
          <p:cNvSpPr>
            <a:spLocks noChangeShapeType="1"/>
          </p:cNvSpPr>
          <p:nvPr/>
        </p:nvSpPr>
        <p:spPr bwMode="auto">
          <a:xfrm>
            <a:off x="0" y="476672"/>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1" name="Text Box 4"/>
          <p:cNvSpPr txBox="1">
            <a:spLocks noChangeArrowheads="1"/>
          </p:cNvSpPr>
          <p:nvPr/>
        </p:nvSpPr>
        <p:spPr bwMode="auto">
          <a:xfrm>
            <a:off x="8541419" y="6491288"/>
            <a:ext cx="539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ru-RU" altLang="ru-RU" sz="1800" dirty="0" smtClean="0"/>
              <a:t>7</a:t>
            </a:r>
            <a:endParaRPr lang="ru-RU" altLang="ru-RU" sz="1800" dirty="0"/>
          </a:p>
        </p:txBody>
      </p:sp>
      <p:sp>
        <p:nvSpPr>
          <p:cNvPr id="5" name="TextBox 4"/>
          <p:cNvSpPr txBox="1"/>
          <p:nvPr/>
        </p:nvSpPr>
        <p:spPr>
          <a:xfrm>
            <a:off x="-6490" y="642223"/>
            <a:ext cx="9143999" cy="6032421"/>
          </a:xfrm>
          <a:prstGeom prst="rect">
            <a:avLst/>
          </a:prstGeom>
          <a:noFill/>
        </p:spPr>
        <p:txBody>
          <a:bodyPr wrap="square" rtlCol="0">
            <a:spAutoFit/>
          </a:bodyPr>
          <a:lstStyle/>
          <a:p>
            <a:pPr marL="361950" indent="-361950">
              <a:spcBef>
                <a:spcPts val="1200"/>
              </a:spcBef>
            </a:pPr>
            <a:r>
              <a:rPr lang="ru-RU" altLang="en-US" sz="2400" dirty="0">
                <a:cs typeface="Arial" charset="0"/>
              </a:rPr>
              <a:t>- 	</a:t>
            </a:r>
            <a:r>
              <a:rPr lang="ru-RU" altLang="en-US" sz="2400" dirty="0" smtClean="0">
                <a:cs typeface="Arial" charset="0"/>
              </a:rPr>
              <a:t>Почему рынки </a:t>
            </a:r>
            <a:r>
              <a:rPr lang="ru-RU" altLang="en-US" sz="2400" dirty="0">
                <a:cs typeface="Arial" charset="0"/>
              </a:rPr>
              <a:t>НПГ – </a:t>
            </a:r>
            <a:r>
              <a:rPr lang="ru-RU" altLang="en-US" sz="2400" dirty="0" smtClean="0">
                <a:cs typeface="Arial" charset="0"/>
              </a:rPr>
              <a:t>монопольно-</a:t>
            </a:r>
            <a:r>
              <a:rPr lang="ru-RU" altLang="en-US" sz="2400" dirty="0" err="1" smtClean="0">
                <a:cs typeface="Arial" charset="0"/>
              </a:rPr>
              <a:t>монопсонические</a:t>
            </a:r>
            <a:r>
              <a:rPr lang="ru-RU" altLang="en-US" sz="2400" dirty="0" smtClean="0">
                <a:cs typeface="Arial" charset="0"/>
              </a:rPr>
              <a:t>?</a:t>
            </a:r>
            <a:endParaRPr lang="ru-RU" altLang="en-US" sz="2400" dirty="0">
              <a:cs typeface="Arial" charset="0"/>
            </a:endParaRPr>
          </a:p>
          <a:p>
            <a:pPr marL="342900" indent="-342900">
              <a:spcBef>
                <a:spcPts val="1200"/>
              </a:spcBef>
              <a:buFontTx/>
              <a:buChar char="-"/>
            </a:pPr>
            <a:r>
              <a:rPr lang="ru-RU" altLang="en-US" sz="2400" dirty="0">
                <a:cs typeface="Arial" charset="0"/>
              </a:rPr>
              <a:t>НПГ </a:t>
            </a:r>
            <a:r>
              <a:rPr lang="ru-RU" altLang="en-US" sz="2400" dirty="0" smtClean="0">
                <a:cs typeface="Arial" charset="0"/>
              </a:rPr>
              <a:t>– продукт совместной добычи </a:t>
            </a:r>
            <a:r>
              <a:rPr lang="ru-RU" altLang="en-US" sz="2400" dirty="0">
                <a:cs typeface="Arial" charset="0"/>
              </a:rPr>
              <a:t>нефти и НПГ</a:t>
            </a:r>
          </a:p>
          <a:p>
            <a:pPr marL="342900" indent="-342900">
              <a:spcBef>
                <a:spcPts val="1200"/>
              </a:spcBef>
              <a:buFontTx/>
              <a:buChar char="-"/>
            </a:pPr>
            <a:r>
              <a:rPr lang="ru-RU" altLang="en-US" sz="2400" dirty="0">
                <a:cs typeface="Arial" charset="0"/>
              </a:rPr>
              <a:t>Объемы добычи нефти и производимого НПГ жестко связаны друг с другом на каждом рынке</a:t>
            </a:r>
            <a:endParaRPr lang="en-US" sz="2400" dirty="0"/>
          </a:p>
          <a:p>
            <a:pPr marL="361950" indent="-361950">
              <a:spcBef>
                <a:spcPts val="1200"/>
              </a:spcBef>
              <a:buFontTx/>
              <a:buChar char="-"/>
            </a:pPr>
            <a:r>
              <a:rPr lang="ru-RU" altLang="en-US" sz="2400" dirty="0" smtClean="0">
                <a:cs typeface="Arial" charset="0"/>
              </a:rPr>
              <a:t>Поскольку к моменту появления в Западной Сибири рынков НПГ в мировой практике не было и экономические институты координации отсутствовали, теорий, а тем более эмпирических исследований и моделей таких рынков не существовало: не было экономических объектов – не было и теорий их функционирования</a:t>
            </a:r>
          </a:p>
          <a:p>
            <a:pPr marL="361950" indent="-361950">
              <a:spcBef>
                <a:spcPts val="1200"/>
              </a:spcBef>
              <a:buFontTx/>
              <a:buChar char="-"/>
            </a:pPr>
            <a:r>
              <a:rPr lang="ru-RU" altLang="en-US" sz="2400" dirty="0" smtClean="0">
                <a:cs typeface="Arial" charset="0"/>
              </a:rPr>
              <a:t>Неоткуда было заимствовать институты координации</a:t>
            </a:r>
          </a:p>
          <a:p>
            <a:pPr marL="361950" indent="-361950">
              <a:spcBef>
                <a:spcPts val="1200"/>
              </a:spcBef>
              <a:buFontTx/>
              <a:buChar char="-"/>
            </a:pPr>
            <a:r>
              <a:rPr lang="ru-RU" altLang="en-US" sz="2400" dirty="0" smtClean="0">
                <a:cs typeface="Arial" charset="0"/>
              </a:rPr>
              <a:t>С целью снижения риска работы двух важных отраслей экономики в качестве института координации было выбрано государственное ценовое регулирование</a:t>
            </a:r>
          </a:p>
        </p:txBody>
      </p:sp>
    </p:spTree>
    <p:extLst>
      <p:ext uri="{BB962C8B-B14F-4D97-AF65-F5344CB8AC3E}">
        <p14:creationId xmlns:p14="http://schemas.microsoft.com/office/powerpoint/2010/main" val="1174788011"/>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idx="4294967295"/>
          </p:nvPr>
        </p:nvSpPr>
        <p:spPr>
          <a:xfrm>
            <a:off x="0" y="0"/>
            <a:ext cx="9144000" cy="908720"/>
          </a:xfrm>
        </p:spPr>
        <p:txBody>
          <a:bodyPr/>
          <a:lstStyle/>
          <a:p>
            <a:pPr eaLnBrk="1" hangingPunct="1">
              <a:spcBef>
                <a:spcPts val="300"/>
              </a:spcBef>
              <a:defRPr/>
            </a:pPr>
            <a:r>
              <a:rPr lang="ru-RU" altLang="en-US" sz="2800" dirty="0" smtClean="0">
                <a:cs typeface="Arial" charset="0"/>
              </a:rPr>
              <a:t>Первый этап госрегулирования (1995-1999) –сотрудничество сторон</a:t>
            </a:r>
            <a:endParaRPr lang="ru-RU" altLang="en-US" sz="2800" dirty="0">
              <a:cs typeface="Arial" charset="0"/>
            </a:endParaRPr>
          </a:p>
        </p:txBody>
      </p:sp>
      <p:sp>
        <p:nvSpPr>
          <p:cNvPr id="4100" name="Line 6"/>
          <p:cNvSpPr>
            <a:spLocks noChangeShapeType="1"/>
          </p:cNvSpPr>
          <p:nvPr/>
        </p:nvSpPr>
        <p:spPr bwMode="auto">
          <a:xfrm>
            <a:off x="-139528" y="980728"/>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1" name="Text Box 4"/>
          <p:cNvSpPr txBox="1">
            <a:spLocks noChangeArrowheads="1"/>
          </p:cNvSpPr>
          <p:nvPr/>
        </p:nvSpPr>
        <p:spPr bwMode="auto">
          <a:xfrm>
            <a:off x="8604250" y="6470732"/>
            <a:ext cx="539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ru-RU" altLang="ru-RU" sz="1800" dirty="0" smtClean="0"/>
              <a:t>8</a:t>
            </a:r>
            <a:endParaRPr lang="ru-RU" altLang="ru-RU" sz="1800" dirty="0"/>
          </a:p>
        </p:txBody>
      </p:sp>
      <p:sp>
        <p:nvSpPr>
          <p:cNvPr id="5" name="TextBox 4"/>
          <p:cNvSpPr txBox="1"/>
          <p:nvPr/>
        </p:nvSpPr>
        <p:spPr>
          <a:xfrm>
            <a:off x="0" y="1124744"/>
            <a:ext cx="9139133" cy="5293757"/>
          </a:xfrm>
          <a:prstGeom prst="rect">
            <a:avLst/>
          </a:prstGeom>
          <a:noFill/>
        </p:spPr>
        <p:txBody>
          <a:bodyPr wrap="square" rtlCol="0">
            <a:spAutoFit/>
          </a:bodyPr>
          <a:lstStyle/>
          <a:p>
            <a:pPr marL="342900" indent="-342900">
              <a:spcBef>
                <a:spcPts val="1200"/>
              </a:spcBef>
              <a:buFontTx/>
              <a:buChar char="-"/>
            </a:pPr>
            <a:r>
              <a:rPr lang="ru-RU" altLang="en-US" sz="2400" dirty="0" smtClean="0">
                <a:cs typeface="Arial" charset="0"/>
              </a:rPr>
              <a:t>В отсутствие обоснованного экономической теорией метода координации деятельности сторон рынка – установление цен, приемлемых для обеих сторон</a:t>
            </a:r>
          </a:p>
          <a:p>
            <a:pPr marL="342900" indent="-342900">
              <a:spcBef>
                <a:spcPts val="1200"/>
              </a:spcBef>
              <a:buFontTx/>
              <a:buChar char="-"/>
            </a:pPr>
            <a:r>
              <a:rPr lang="ru-RU" altLang="en-US" sz="2400" dirty="0" smtClean="0">
                <a:cs typeface="Arial" charset="0"/>
              </a:rPr>
              <a:t>Трансформационный спад начала 1990-х годов  и цена НПГ для </a:t>
            </a:r>
            <a:r>
              <a:rPr lang="ru-RU" altLang="en-US" sz="2400" dirty="0" err="1" smtClean="0">
                <a:cs typeface="Arial" charset="0"/>
              </a:rPr>
              <a:t>газохимических</a:t>
            </a:r>
            <a:r>
              <a:rPr lang="ru-RU" altLang="en-US" sz="2400" dirty="0" smtClean="0">
                <a:cs typeface="Arial" charset="0"/>
              </a:rPr>
              <a:t> предприятий, использовавших НПГ как сырье</a:t>
            </a:r>
          </a:p>
          <a:p>
            <a:pPr marL="342900" indent="-342900">
              <a:spcBef>
                <a:spcPts val="1200"/>
              </a:spcBef>
              <a:buFontTx/>
              <a:buChar char="-"/>
            </a:pPr>
            <a:r>
              <a:rPr lang="ru-RU" altLang="en-US" sz="2400" dirty="0" smtClean="0">
                <a:cs typeface="Arial" charset="0"/>
              </a:rPr>
              <a:t>НПГ для нефтяных компаний как малоценный отход (ПНГ, а не НПГ)</a:t>
            </a:r>
          </a:p>
          <a:p>
            <a:pPr marL="342900" indent="-342900">
              <a:spcBef>
                <a:spcPts val="1200"/>
              </a:spcBef>
              <a:buFontTx/>
              <a:buChar char="-"/>
            </a:pPr>
            <a:r>
              <a:rPr lang="ru-RU" altLang="en-US" sz="2400" dirty="0" smtClean="0">
                <a:cs typeface="Arial" charset="0"/>
              </a:rPr>
              <a:t>Контекст: мягкая рентная политика государства</a:t>
            </a:r>
          </a:p>
          <a:p>
            <a:pPr marL="342900" indent="-342900">
              <a:spcBef>
                <a:spcPts val="1200"/>
              </a:spcBef>
              <a:buFontTx/>
              <a:buChar char="-"/>
            </a:pPr>
            <a:r>
              <a:rPr lang="ru-RU" altLang="en-US" sz="2400" dirty="0" smtClean="0">
                <a:cs typeface="Arial" charset="0"/>
              </a:rPr>
              <a:t>Регулируемая цена – 100 -150 руб./1000 м</a:t>
            </a:r>
            <a:r>
              <a:rPr lang="ru-RU" altLang="en-US" sz="2400" baseline="30000" dirty="0" smtClean="0">
                <a:cs typeface="Arial" charset="0"/>
              </a:rPr>
              <a:t>3</a:t>
            </a:r>
            <a:r>
              <a:rPr lang="ru-RU" altLang="en-US" sz="2400" dirty="0" smtClean="0">
                <a:cs typeface="Arial" charset="0"/>
              </a:rPr>
              <a:t> </a:t>
            </a:r>
          </a:p>
          <a:p>
            <a:pPr marL="342900" indent="-342900">
              <a:spcBef>
                <a:spcPts val="1200"/>
              </a:spcBef>
              <a:buFontTx/>
              <a:buChar char="-"/>
            </a:pPr>
            <a:r>
              <a:rPr lang="ru-RU" altLang="en-US" sz="2400" dirty="0" smtClean="0">
                <a:cs typeface="Arial" charset="0"/>
              </a:rPr>
              <a:t>Экономический вклад НПГ в стоимости добываемой нефти – доли процента создал мотив для конфронтации сторон </a:t>
            </a:r>
          </a:p>
        </p:txBody>
      </p:sp>
    </p:spTree>
    <p:extLst>
      <p:ext uri="{BB962C8B-B14F-4D97-AF65-F5344CB8AC3E}">
        <p14:creationId xmlns:p14="http://schemas.microsoft.com/office/powerpoint/2010/main" val="161965980"/>
      </p:ext>
    </p:extLst>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idx="4294967295"/>
          </p:nvPr>
        </p:nvSpPr>
        <p:spPr>
          <a:xfrm>
            <a:off x="0" y="0"/>
            <a:ext cx="9144000" cy="908720"/>
          </a:xfrm>
        </p:spPr>
        <p:txBody>
          <a:bodyPr/>
          <a:lstStyle/>
          <a:p>
            <a:pPr eaLnBrk="1" hangingPunct="1">
              <a:spcBef>
                <a:spcPts val="300"/>
              </a:spcBef>
              <a:defRPr/>
            </a:pPr>
            <a:r>
              <a:rPr lang="ru-RU" altLang="en-US" sz="2800" dirty="0" smtClean="0">
                <a:cs typeface="Arial" charset="0"/>
              </a:rPr>
              <a:t>Второй этап госрегулирования (2000-2001) –конфронтация сторон рынков</a:t>
            </a:r>
            <a:endParaRPr lang="ru-RU" altLang="en-US" sz="2800" dirty="0">
              <a:cs typeface="Arial" charset="0"/>
            </a:endParaRPr>
          </a:p>
        </p:txBody>
      </p:sp>
      <p:sp>
        <p:nvSpPr>
          <p:cNvPr id="4100" name="Line 6"/>
          <p:cNvSpPr>
            <a:spLocks noChangeShapeType="1"/>
          </p:cNvSpPr>
          <p:nvPr/>
        </p:nvSpPr>
        <p:spPr bwMode="auto">
          <a:xfrm>
            <a:off x="-139528" y="980728"/>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1" name="Text Box 4"/>
          <p:cNvSpPr txBox="1">
            <a:spLocks noChangeArrowheads="1"/>
          </p:cNvSpPr>
          <p:nvPr/>
        </p:nvSpPr>
        <p:spPr bwMode="auto">
          <a:xfrm>
            <a:off x="8604250" y="6470732"/>
            <a:ext cx="539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ru-RU" altLang="ru-RU" sz="1800" dirty="0" smtClean="0"/>
              <a:t>9</a:t>
            </a:r>
            <a:endParaRPr lang="ru-RU" altLang="ru-RU" sz="1800" dirty="0"/>
          </a:p>
        </p:txBody>
      </p:sp>
      <p:sp>
        <p:nvSpPr>
          <p:cNvPr id="5" name="TextBox 4"/>
          <p:cNvSpPr txBox="1"/>
          <p:nvPr/>
        </p:nvSpPr>
        <p:spPr>
          <a:xfrm>
            <a:off x="0" y="1196752"/>
            <a:ext cx="9144000" cy="4185761"/>
          </a:xfrm>
          <a:prstGeom prst="rect">
            <a:avLst/>
          </a:prstGeom>
          <a:noFill/>
        </p:spPr>
        <p:txBody>
          <a:bodyPr wrap="square" rtlCol="0">
            <a:spAutoFit/>
          </a:bodyPr>
          <a:lstStyle/>
          <a:p>
            <a:pPr marL="342900" indent="-342900">
              <a:spcBef>
                <a:spcPts val="1200"/>
              </a:spcBef>
              <a:buFontTx/>
              <a:buChar char="-"/>
            </a:pPr>
            <a:r>
              <a:rPr lang="ru-RU" altLang="en-US" sz="2400" dirty="0">
                <a:cs typeface="Arial" charset="0"/>
              </a:rPr>
              <a:t>Цена регулятора и «себестоимость» добычи нефти</a:t>
            </a:r>
          </a:p>
          <a:p>
            <a:pPr marL="342900" indent="-342900">
              <a:spcBef>
                <a:spcPts val="1200"/>
              </a:spcBef>
              <a:buFontTx/>
              <a:buChar char="-"/>
            </a:pPr>
            <a:r>
              <a:rPr lang="ru-RU" altLang="en-US" sz="2400" dirty="0" smtClean="0">
                <a:cs typeface="Arial" charset="0"/>
              </a:rPr>
              <a:t>Регулятор под противоречивым давлением могущественных компаний</a:t>
            </a:r>
          </a:p>
          <a:p>
            <a:pPr marL="342900" indent="-342900">
              <a:spcBef>
                <a:spcPts val="1200"/>
              </a:spcBef>
              <a:buFontTx/>
              <a:buChar char="-"/>
            </a:pPr>
            <a:r>
              <a:rPr lang="ru-RU" altLang="en-US" sz="2400" dirty="0" smtClean="0">
                <a:cs typeface="Arial" charset="0"/>
              </a:rPr>
              <a:t>Проблема разработки нового института</a:t>
            </a:r>
          </a:p>
          <a:p>
            <a:pPr marL="342900" indent="-342900">
              <a:spcBef>
                <a:spcPts val="1200"/>
              </a:spcBef>
              <a:buFontTx/>
              <a:buChar char="-"/>
            </a:pPr>
            <a:r>
              <a:rPr lang="ru-RU" altLang="en-US" sz="2400" dirty="0" smtClean="0">
                <a:cs typeface="Arial" charset="0"/>
              </a:rPr>
              <a:t>Повышение регулируемой цены и угрозы прекращения сепарации НПГ с последующим банкротством системы химических предприятий</a:t>
            </a:r>
          </a:p>
          <a:p>
            <a:pPr marL="342900" indent="-342900">
              <a:spcBef>
                <a:spcPts val="1200"/>
              </a:spcBef>
              <a:buFontTx/>
              <a:buChar char="-"/>
            </a:pPr>
            <a:r>
              <a:rPr lang="ru-RU" altLang="en-US" sz="2400" dirty="0" smtClean="0">
                <a:cs typeface="Arial" charset="0"/>
              </a:rPr>
              <a:t>Кризис доверия сторон рынка друг к другу и к регулятору</a:t>
            </a:r>
          </a:p>
          <a:p>
            <a:pPr marL="342900" indent="-342900">
              <a:spcBef>
                <a:spcPts val="1200"/>
              </a:spcBef>
              <a:buFontTx/>
              <a:buChar char="-"/>
            </a:pPr>
            <a:r>
              <a:rPr lang="ru-RU" altLang="en-US" sz="2400" dirty="0" smtClean="0">
                <a:cs typeface="Arial" charset="0"/>
              </a:rPr>
              <a:t>Поиск «палочки-</a:t>
            </a:r>
            <a:r>
              <a:rPr lang="ru-RU" altLang="en-US" sz="2400" dirty="0" err="1" smtClean="0">
                <a:cs typeface="Arial" charset="0"/>
              </a:rPr>
              <a:t>выручалки</a:t>
            </a:r>
            <a:r>
              <a:rPr lang="ru-RU" altLang="en-US" sz="2400" dirty="0" smtClean="0">
                <a:cs typeface="Arial" charset="0"/>
              </a:rPr>
              <a:t>»</a:t>
            </a:r>
          </a:p>
        </p:txBody>
      </p:sp>
    </p:spTree>
    <p:extLst>
      <p:ext uri="{BB962C8B-B14F-4D97-AF65-F5344CB8AC3E}">
        <p14:creationId xmlns:p14="http://schemas.microsoft.com/office/powerpoint/2010/main" val="3980483700"/>
      </p:ext>
    </p:extLst>
  </p:cSld>
  <p:clrMapOvr>
    <a:masterClrMapping/>
  </p:clrMapOvr>
  <p:transition spd="med">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RANCHTO" val="262"/>
  <p:tag name="HOTSPOTTYPE" val="DefinedInNavigator"/>
  <p:tag name="DEFINEDINNAVIGATOR" val="True"/>
</p:tagLst>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18073</TotalTime>
  <Words>2035</Words>
  <Application>Microsoft Office PowerPoint</Application>
  <PresentationFormat>Экран (4:3)</PresentationFormat>
  <Paragraphs>256</Paragraphs>
  <Slides>37</Slides>
  <Notes>29</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37</vt:i4>
      </vt:variant>
    </vt:vector>
  </HeadingPairs>
  <TitlesOfParts>
    <vt:vector size="39" baseType="lpstr">
      <vt:lpstr>Оформление по умолчанию</vt:lpstr>
      <vt:lpstr>Формула</vt:lpstr>
      <vt:lpstr>ОБЩЕСТВЕННАЯ ЭФФЕКТИВНОСТЬ  РЕГУЛИРУЕМОГО И ЛИБЕРАЛИЗОВАННОГО МОНОПОЛЬНО-МОНОПСОНИЧЕСКИХ РЫНКОВ  НЕФТЯНОГО ПОПУТНОГО ГАЗА (НПГ)</vt:lpstr>
      <vt:lpstr>Мотивы и цель доклада</vt:lpstr>
      <vt:lpstr>Мировая практика обращения с НПГ</vt:lpstr>
      <vt:lpstr>Презентация PowerPoint</vt:lpstr>
      <vt:lpstr>Презентация PowerPoint</vt:lpstr>
      <vt:lpstr>Почему в Западной Сибири появились рынки НПГ?</vt:lpstr>
      <vt:lpstr>Особенности рынков НПГ</vt:lpstr>
      <vt:lpstr>Первый этап госрегулирования (1995-1999) –сотрудничество сторон</vt:lpstr>
      <vt:lpstr>Второй этап госрегулирования (2000-2001) –конфронтация сторон рынков</vt:lpstr>
      <vt:lpstr>Поиск обоснованного алгоритма - 1</vt:lpstr>
      <vt:lpstr>Поиск обоснованного алгоритма - 2</vt:lpstr>
      <vt:lpstr>Цены самоокупаемости переработки НПГ как промежуточный институт горегулирования</vt:lpstr>
      <vt:lpstr>Проблемы с приемлемостью промежуточного института - 1</vt:lpstr>
      <vt:lpstr>Проблемы с приемлемостью промежуточного института - 2</vt:lpstr>
      <vt:lpstr>Проблемы с приемлемостью промежуточного института - 3</vt:lpstr>
      <vt:lpstr>Почему регулятор, обязанность которого при ценовом регулировании защищать интересы общества отказался в развилке 2009 г. от введения ООЦ, предпочтя либерализацию с риском некооперативного поведения сторон рынка?</vt:lpstr>
      <vt:lpstr>Некооперативное поведение на либерализованном рынке</vt:lpstr>
      <vt:lpstr>Можно ли предложить приемлемый алгоритм для координации деятельности сторон рынка?</vt:lpstr>
      <vt:lpstr>- Задача определения ООЦ в общем виде была решена О.А. Эйсмонтом </vt:lpstr>
      <vt:lpstr> Деятельность участников рынка НПГ</vt:lpstr>
      <vt:lpstr>Максимизация  общественного благосостояния</vt:lpstr>
      <vt:lpstr>- Оказалось, что предельные издержки производства НПГ зависят от того, каков оптимальный план использования НПГ, то есть от того, является ли оптимальным переработка всего количества НПГ, или в интересах общества  выгоднее сжигать часть НПГ в факеле. - Использование полученного алгоритма требует слишком большого объема данных и  практически нереализуемо - Алгоритм определения ООЦ в общем виде оказался слишком сложным, непрозрачным и неприемлемым ни для сторон рынка, ни для регулятора - Кроме того, в нем не учтено монопольно-монопсоническое строение рынков НПГ </vt:lpstr>
      <vt:lpstr>Какие свойства следует использовать? - ООЦ продукта генерируется эмпирически конкурентным рынком (на рынке НПГ его создать нельзя и придется ограничиться его моделью, то есть виртуальным рынком) и равна предельным издержкам производства продукта  - Чтобы найти предельные издержки производства НПГ, надо найти частную производную функции издержек нефтяной компании по объему производства НПГ  - По определению частной производной при приращении объема НПГ прирост издержек должен зависеть только от прироста производства НПГ </vt:lpstr>
      <vt:lpstr>Презентация PowerPoint</vt:lpstr>
      <vt:lpstr> </vt:lpstr>
      <vt:lpstr> </vt:lpstr>
      <vt:lpstr>      предельные издержки производства НПГ, оказываются отрицательными. Это означает, что при выполнении этого условия нефтяная компания, продающая НПГ по предельным издержкам, должна заплатить покупателю при продаже НПГ.   </vt:lpstr>
      <vt:lpstr>Предельные издержки производства НПГ, если мощность производства НПГ выше мощности его сепарации</vt:lpstr>
      <vt:lpstr>Презентация PowerPoint</vt:lpstr>
      <vt:lpstr>Презентация PowerPoint</vt:lpstr>
      <vt:lpstr>Презентация PowerPoint</vt:lpstr>
      <vt:lpstr> </vt:lpstr>
      <vt:lpstr>             </vt:lpstr>
      <vt:lpstr>Презентация PowerPoint</vt:lpstr>
      <vt:lpstr>Общественно оптимальная цена НПГ в случае, когда мощность по переработке больше мощности производства НПГ</vt:lpstr>
      <vt:lpstr>Основные результаты</vt:lpstr>
      <vt:lpstr>СПАСИБО!</vt:lpstr>
    </vt:vector>
  </TitlesOfParts>
  <Company>ЦЭМИ</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для семинара в МШЭ. 2022</dc:title>
  <dc:subject>ОБщественная эффективность рынков НПГ</dc:subject>
  <dc:creator>Чернавский</dc:creator>
  <dc:description>Доклад, сделанный на семинаре в МШЭ МГУ 10.03.2022</dc:description>
  <cp:lastModifiedBy>Sergei</cp:lastModifiedBy>
  <cp:revision>292</cp:revision>
  <cp:lastPrinted>2003-02-10T09:11:43Z</cp:lastPrinted>
  <dcterms:created xsi:type="dcterms:W3CDTF">2001-02-08T14:50:06Z</dcterms:created>
  <dcterms:modified xsi:type="dcterms:W3CDTF">2022-03-10T12:06:57Z</dcterms:modified>
</cp:coreProperties>
</file>