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6256000" cy="9144000"/>
  <p:notesSz cx="16256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232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02300" y="3340100"/>
            <a:ext cx="254000" cy="5803900"/>
          </a:xfrm>
          <a:custGeom>
            <a:avLst/>
            <a:gdLst/>
            <a:ahLst/>
            <a:cxnLst/>
            <a:rect l="l" t="t" r="r" b="b"/>
            <a:pathLst>
              <a:path w="254000" h="5803900">
                <a:moveTo>
                  <a:pt x="0" y="5803900"/>
                </a:moveTo>
                <a:lnTo>
                  <a:pt x="254000" y="5803900"/>
                </a:lnTo>
                <a:lnTo>
                  <a:pt x="254000" y="0"/>
                </a:lnTo>
                <a:lnTo>
                  <a:pt x="0" y="0"/>
                </a:lnTo>
                <a:lnTo>
                  <a:pt x="0" y="58039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292" y="1684356"/>
            <a:ext cx="15091414" cy="1468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>
                <a:solidFill>
                  <a:srgbClr val="2F2F2F"/>
                </a:solidFill>
                <a:latin typeface="Akrobat"/>
                <a:cs typeface="Akrob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1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>
                <a:solidFill>
                  <a:srgbClr val="2E2E2E"/>
                </a:solidFill>
                <a:latin typeface="Akrobat Bold"/>
                <a:cs typeface="Akroba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>
                <a:solidFill>
                  <a:srgbClr val="2F2F2F"/>
                </a:solidFill>
                <a:latin typeface="Akrobat"/>
                <a:cs typeface="Akrob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>
                <a:solidFill>
                  <a:srgbClr val="2E2E2E"/>
                </a:solidFill>
                <a:latin typeface="Akrobat Bold"/>
                <a:cs typeface="Akroba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39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>
                <a:solidFill>
                  <a:srgbClr val="2E2E2E"/>
                </a:solidFill>
                <a:latin typeface="Akrobat Bold"/>
                <a:cs typeface="Akroba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3413" y="497054"/>
            <a:ext cx="13309173" cy="842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>
                <a:solidFill>
                  <a:srgbClr val="2E2E2E"/>
                </a:solidFill>
                <a:latin typeface="Akrobat Bold"/>
                <a:cs typeface="Akroba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8309" y="2353311"/>
            <a:ext cx="14699381" cy="4998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>
                <a:solidFill>
                  <a:srgbClr val="2F2F2F"/>
                </a:solidFill>
                <a:latin typeface="Akrobat"/>
                <a:cs typeface="Akrob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1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e.msu.ru/" TargetMode="External"/><Relationship Id="rId2" Type="http://schemas.openxmlformats.org/officeDocument/2006/relationships/hyperlink" Target="mailto:mail@mse-msu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6402" y="902035"/>
            <a:ext cx="8926830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b="0" spc="-55" dirty="0">
                <a:solidFill>
                  <a:srgbClr val="2F2F2F"/>
                </a:solidFill>
                <a:latin typeface="Akrobat"/>
                <a:cs typeface="Akrobat"/>
              </a:rPr>
              <a:t>TH</a:t>
            </a:r>
            <a:r>
              <a:rPr sz="5200" b="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5200" b="0" spc="-10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5200" b="0" spc="-55" dirty="0">
                <a:solidFill>
                  <a:srgbClr val="2F2F2F"/>
                </a:solidFill>
                <a:latin typeface="Akrobat"/>
                <a:cs typeface="Akrobat"/>
              </a:rPr>
              <a:t>MOSCO</a:t>
            </a:r>
            <a:r>
              <a:rPr sz="5200" b="0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5200" b="0" spc="-10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5200" b="0" spc="-55" dirty="0">
                <a:solidFill>
                  <a:srgbClr val="2F2F2F"/>
                </a:solidFill>
                <a:latin typeface="Akrobat"/>
                <a:cs typeface="Akrobat"/>
              </a:rPr>
              <a:t>SCHOO</a:t>
            </a:r>
            <a:r>
              <a:rPr sz="5200" b="0" dirty="0">
                <a:solidFill>
                  <a:srgbClr val="2F2F2F"/>
                </a:solidFill>
                <a:latin typeface="Akrobat"/>
                <a:cs typeface="Akrobat"/>
              </a:rPr>
              <a:t>L</a:t>
            </a:r>
            <a:r>
              <a:rPr sz="5200" b="0" spc="-10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5200" b="0" spc="-5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200" b="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200" b="0" spc="-10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5200" b="0" spc="-55" dirty="0">
                <a:solidFill>
                  <a:srgbClr val="2F2F2F"/>
                </a:solidFill>
                <a:latin typeface="Akrobat"/>
                <a:cs typeface="Akrobat"/>
              </a:rPr>
              <a:t>ECONOMICS</a:t>
            </a:r>
            <a:endParaRPr sz="5200">
              <a:latin typeface="Akrobat"/>
              <a:cs typeface="Akrob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582292" y="1684356"/>
            <a:ext cx="1554670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86805">
              <a:lnSpc>
                <a:spcPct val="100000"/>
              </a:lnSpc>
            </a:pPr>
            <a:r>
              <a:rPr b="0" spc="-70" dirty="0"/>
              <a:t>o</a:t>
            </a:r>
            <a:r>
              <a:rPr b="0" dirty="0"/>
              <a:t>f</a:t>
            </a:r>
            <a:r>
              <a:rPr b="0" spc="-100" dirty="0"/>
              <a:t> </a:t>
            </a:r>
            <a:r>
              <a:rPr b="0" spc="-50" dirty="0"/>
              <a:t>the</a:t>
            </a:r>
          </a:p>
          <a:p>
            <a:pPr marL="6186805">
              <a:lnSpc>
                <a:spcPct val="100000"/>
              </a:lnSpc>
            </a:pPr>
            <a:r>
              <a:rPr b="0" spc="-50" dirty="0"/>
              <a:t>M</a:t>
            </a:r>
            <a:r>
              <a:rPr b="0" spc="-290" dirty="0"/>
              <a:t>.</a:t>
            </a:r>
            <a:r>
              <a:rPr b="0" spc="-340" dirty="0"/>
              <a:t>V</a:t>
            </a:r>
            <a:r>
              <a:rPr b="0" dirty="0"/>
              <a:t>.</a:t>
            </a:r>
            <a:r>
              <a:rPr b="0" spc="-100" dirty="0"/>
              <a:t> </a:t>
            </a:r>
            <a:r>
              <a:rPr b="0" spc="-50" dirty="0"/>
              <a:t>Lomonos</a:t>
            </a:r>
            <a:r>
              <a:rPr b="0" spc="-150" dirty="0"/>
              <a:t>o</a:t>
            </a:r>
            <a:r>
              <a:rPr b="0" dirty="0"/>
              <a:t>v</a:t>
            </a:r>
            <a:r>
              <a:rPr b="0" spc="-100" dirty="0"/>
              <a:t> </a:t>
            </a:r>
            <a:r>
              <a:rPr b="0" spc="-50" dirty="0"/>
              <a:t>Mosc</a:t>
            </a:r>
            <a:r>
              <a:rPr b="0" spc="-150" dirty="0"/>
              <a:t>o</a:t>
            </a:r>
            <a:r>
              <a:rPr b="0" dirty="0"/>
              <a:t>w</a:t>
            </a:r>
            <a:r>
              <a:rPr b="0" spc="-100" dirty="0"/>
              <a:t> </a:t>
            </a:r>
            <a:r>
              <a:rPr b="0" spc="-95" dirty="0"/>
              <a:t>S</a:t>
            </a:r>
            <a:r>
              <a:rPr b="0" spc="-50" dirty="0"/>
              <a:t>ta</a:t>
            </a:r>
            <a:r>
              <a:rPr b="0" spc="-40" dirty="0"/>
              <a:t>t</a:t>
            </a:r>
            <a:r>
              <a:rPr b="0" dirty="0"/>
              <a:t>e</a:t>
            </a:r>
            <a:r>
              <a:rPr b="0" spc="-100" dirty="0"/>
              <a:t> </a:t>
            </a:r>
            <a:r>
              <a:rPr b="0" spc="-50" dirty="0"/>
              <a:t>University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7023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04273" y="5391920"/>
            <a:ext cx="1669414" cy="1449070"/>
          </a:xfrm>
          <a:custGeom>
            <a:avLst/>
            <a:gdLst/>
            <a:ahLst/>
            <a:cxnLst/>
            <a:rect l="l" t="t" r="r" b="b"/>
            <a:pathLst>
              <a:path w="1669415" h="1449070">
                <a:moveTo>
                  <a:pt x="37553" y="970254"/>
                </a:moveTo>
                <a:lnTo>
                  <a:pt x="0" y="970254"/>
                </a:lnTo>
                <a:lnTo>
                  <a:pt x="0" y="1120673"/>
                </a:lnTo>
                <a:lnTo>
                  <a:pt x="143563" y="1122304"/>
                </a:lnTo>
                <a:lnTo>
                  <a:pt x="409018" y="1128403"/>
                </a:lnTo>
                <a:lnTo>
                  <a:pt x="531226" y="1133088"/>
                </a:lnTo>
                <a:lnTo>
                  <a:pt x="646631" y="1139006"/>
                </a:lnTo>
                <a:lnTo>
                  <a:pt x="755391" y="1146265"/>
                </a:lnTo>
                <a:lnTo>
                  <a:pt x="857665" y="1154973"/>
                </a:lnTo>
                <a:lnTo>
                  <a:pt x="953610" y="1165238"/>
                </a:lnTo>
                <a:lnTo>
                  <a:pt x="1043384" y="1177167"/>
                </a:lnTo>
                <a:lnTo>
                  <a:pt x="1127145" y="1190869"/>
                </a:lnTo>
                <a:lnTo>
                  <a:pt x="1205052" y="1206451"/>
                </a:lnTo>
                <a:lnTo>
                  <a:pt x="1277262" y="1224020"/>
                </a:lnTo>
                <a:lnTo>
                  <a:pt x="1343933" y="1243685"/>
                </a:lnTo>
                <a:lnTo>
                  <a:pt x="1405223" y="1265554"/>
                </a:lnTo>
                <a:lnTo>
                  <a:pt x="1461291" y="1289733"/>
                </a:lnTo>
                <a:lnTo>
                  <a:pt x="1512294" y="1316332"/>
                </a:lnTo>
                <a:lnTo>
                  <a:pt x="1558390" y="1345457"/>
                </a:lnTo>
                <a:lnTo>
                  <a:pt x="1599737" y="1377216"/>
                </a:lnTo>
                <a:lnTo>
                  <a:pt x="1636494" y="1411718"/>
                </a:lnTo>
                <a:lnTo>
                  <a:pt x="1668818" y="1449070"/>
                </a:lnTo>
                <a:lnTo>
                  <a:pt x="1668818" y="1049515"/>
                </a:lnTo>
                <a:lnTo>
                  <a:pt x="304558" y="1049515"/>
                </a:lnTo>
                <a:lnTo>
                  <a:pt x="304558" y="1016152"/>
                </a:lnTo>
                <a:lnTo>
                  <a:pt x="180835" y="1016152"/>
                </a:lnTo>
                <a:lnTo>
                  <a:pt x="180835" y="995616"/>
                </a:lnTo>
                <a:lnTo>
                  <a:pt x="37553" y="995616"/>
                </a:lnTo>
                <a:lnTo>
                  <a:pt x="37553" y="970254"/>
                </a:lnTo>
                <a:close/>
              </a:path>
              <a:path w="1669415" h="1449070">
                <a:moveTo>
                  <a:pt x="567397" y="991107"/>
                </a:moveTo>
                <a:lnTo>
                  <a:pt x="508990" y="991107"/>
                </a:lnTo>
                <a:lnTo>
                  <a:pt x="508990" y="1049515"/>
                </a:lnTo>
                <a:lnTo>
                  <a:pt x="567397" y="1049515"/>
                </a:lnTo>
                <a:lnTo>
                  <a:pt x="567397" y="991107"/>
                </a:lnTo>
                <a:close/>
              </a:path>
              <a:path w="1669415" h="1449070">
                <a:moveTo>
                  <a:pt x="1022934" y="745743"/>
                </a:moveTo>
                <a:lnTo>
                  <a:pt x="645883" y="745743"/>
                </a:lnTo>
                <a:lnTo>
                  <a:pt x="645883" y="765759"/>
                </a:lnTo>
                <a:lnTo>
                  <a:pt x="608596" y="765822"/>
                </a:lnTo>
                <a:lnTo>
                  <a:pt x="608596" y="1049515"/>
                </a:lnTo>
                <a:lnTo>
                  <a:pt x="1060221" y="1049515"/>
                </a:lnTo>
                <a:lnTo>
                  <a:pt x="1060221" y="765822"/>
                </a:lnTo>
                <a:lnTo>
                  <a:pt x="1005459" y="765822"/>
                </a:lnTo>
                <a:lnTo>
                  <a:pt x="1022934" y="765759"/>
                </a:lnTo>
                <a:lnTo>
                  <a:pt x="1022934" y="745743"/>
                </a:lnTo>
                <a:close/>
              </a:path>
              <a:path w="1669415" h="1449070">
                <a:moveTo>
                  <a:pt x="1159827" y="991107"/>
                </a:moveTo>
                <a:lnTo>
                  <a:pt x="1101420" y="991107"/>
                </a:lnTo>
                <a:lnTo>
                  <a:pt x="1101420" y="1049515"/>
                </a:lnTo>
                <a:lnTo>
                  <a:pt x="1159827" y="1049515"/>
                </a:lnTo>
                <a:lnTo>
                  <a:pt x="1159827" y="991107"/>
                </a:lnTo>
                <a:close/>
              </a:path>
              <a:path w="1669415" h="1449070">
                <a:moveTo>
                  <a:pt x="1612099" y="849261"/>
                </a:moveTo>
                <a:lnTo>
                  <a:pt x="1487982" y="849261"/>
                </a:lnTo>
                <a:lnTo>
                  <a:pt x="1487982" y="1016152"/>
                </a:lnTo>
                <a:lnTo>
                  <a:pt x="1364259" y="1016152"/>
                </a:lnTo>
                <a:lnTo>
                  <a:pt x="1364259" y="1049515"/>
                </a:lnTo>
                <a:lnTo>
                  <a:pt x="1668818" y="1049515"/>
                </a:lnTo>
                <a:lnTo>
                  <a:pt x="1668818" y="995616"/>
                </a:lnTo>
                <a:lnTo>
                  <a:pt x="1612099" y="995616"/>
                </a:lnTo>
                <a:lnTo>
                  <a:pt x="1612099" y="849261"/>
                </a:lnTo>
                <a:close/>
              </a:path>
              <a:path w="1669415" h="1449070">
                <a:moveTo>
                  <a:pt x="293433" y="961212"/>
                </a:moveTo>
                <a:lnTo>
                  <a:pt x="209994" y="961212"/>
                </a:lnTo>
                <a:lnTo>
                  <a:pt x="209994" y="1016152"/>
                </a:lnTo>
                <a:lnTo>
                  <a:pt x="293433" y="1016152"/>
                </a:lnTo>
                <a:lnTo>
                  <a:pt x="293433" y="961212"/>
                </a:lnTo>
                <a:close/>
              </a:path>
              <a:path w="1669415" h="1449070">
                <a:moveTo>
                  <a:pt x="1458823" y="961212"/>
                </a:moveTo>
                <a:lnTo>
                  <a:pt x="1375384" y="961212"/>
                </a:lnTo>
                <a:lnTo>
                  <a:pt x="1375384" y="1016152"/>
                </a:lnTo>
                <a:lnTo>
                  <a:pt x="1458823" y="1016152"/>
                </a:lnTo>
                <a:lnTo>
                  <a:pt x="1458823" y="961212"/>
                </a:lnTo>
                <a:close/>
              </a:path>
              <a:path w="1669415" h="1449070">
                <a:moveTo>
                  <a:pt x="180835" y="849261"/>
                </a:moveTo>
                <a:lnTo>
                  <a:pt x="56718" y="849261"/>
                </a:lnTo>
                <a:lnTo>
                  <a:pt x="56718" y="995616"/>
                </a:lnTo>
                <a:lnTo>
                  <a:pt x="180835" y="995616"/>
                </a:lnTo>
                <a:lnTo>
                  <a:pt x="180835" y="849261"/>
                </a:lnTo>
                <a:close/>
              </a:path>
              <a:path w="1669415" h="1449070">
                <a:moveTo>
                  <a:pt x="1668818" y="970254"/>
                </a:moveTo>
                <a:lnTo>
                  <a:pt x="1631264" y="970254"/>
                </a:lnTo>
                <a:lnTo>
                  <a:pt x="1631264" y="995616"/>
                </a:lnTo>
                <a:lnTo>
                  <a:pt x="1668818" y="995616"/>
                </a:lnTo>
                <a:lnTo>
                  <a:pt x="1668818" y="970254"/>
                </a:lnTo>
                <a:close/>
              </a:path>
              <a:path w="1669415" h="1449070">
                <a:moveTo>
                  <a:pt x="546531" y="971562"/>
                </a:moveTo>
                <a:lnTo>
                  <a:pt x="529844" y="971562"/>
                </a:lnTo>
                <a:lnTo>
                  <a:pt x="529844" y="991107"/>
                </a:lnTo>
                <a:lnTo>
                  <a:pt x="546531" y="991107"/>
                </a:lnTo>
                <a:lnTo>
                  <a:pt x="546531" y="971562"/>
                </a:lnTo>
                <a:close/>
              </a:path>
              <a:path w="1669415" h="1449070">
                <a:moveTo>
                  <a:pt x="1138961" y="971562"/>
                </a:moveTo>
                <a:lnTo>
                  <a:pt x="1122273" y="971562"/>
                </a:lnTo>
                <a:lnTo>
                  <a:pt x="1122273" y="991107"/>
                </a:lnTo>
                <a:lnTo>
                  <a:pt x="1138961" y="991107"/>
                </a:lnTo>
                <a:lnTo>
                  <a:pt x="1138961" y="971562"/>
                </a:lnTo>
                <a:close/>
              </a:path>
              <a:path w="1669415" h="1449070">
                <a:moveTo>
                  <a:pt x="274828" y="911148"/>
                </a:moveTo>
                <a:lnTo>
                  <a:pt x="228587" y="911148"/>
                </a:lnTo>
                <a:lnTo>
                  <a:pt x="228587" y="961212"/>
                </a:lnTo>
                <a:lnTo>
                  <a:pt x="274828" y="961212"/>
                </a:lnTo>
                <a:lnTo>
                  <a:pt x="274828" y="911148"/>
                </a:lnTo>
                <a:close/>
              </a:path>
              <a:path w="1669415" h="1449070">
                <a:moveTo>
                  <a:pt x="1440218" y="911148"/>
                </a:moveTo>
                <a:lnTo>
                  <a:pt x="1393977" y="911148"/>
                </a:lnTo>
                <a:lnTo>
                  <a:pt x="1393977" y="961212"/>
                </a:lnTo>
                <a:lnTo>
                  <a:pt x="1440218" y="961212"/>
                </a:lnTo>
                <a:lnTo>
                  <a:pt x="1440218" y="911148"/>
                </a:lnTo>
                <a:close/>
              </a:path>
              <a:path w="1669415" h="1449070">
                <a:moveTo>
                  <a:pt x="262661" y="878293"/>
                </a:moveTo>
                <a:lnTo>
                  <a:pt x="240766" y="878293"/>
                </a:lnTo>
                <a:lnTo>
                  <a:pt x="240766" y="911148"/>
                </a:lnTo>
                <a:lnTo>
                  <a:pt x="262661" y="911148"/>
                </a:lnTo>
                <a:lnTo>
                  <a:pt x="262661" y="878293"/>
                </a:lnTo>
                <a:close/>
              </a:path>
              <a:path w="1669415" h="1449070">
                <a:moveTo>
                  <a:pt x="1428051" y="878293"/>
                </a:moveTo>
                <a:lnTo>
                  <a:pt x="1406144" y="878293"/>
                </a:lnTo>
                <a:lnTo>
                  <a:pt x="1406144" y="911148"/>
                </a:lnTo>
                <a:lnTo>
                  <a:pt x="1428051" y="911148"/>
                </a:lnTo>
                <a:lnTo>
                  <a:pt x="1428051" y="878293"/>
                </a:lnTo>
                <a:close/>
              </a:path>
              <a:path w="1669415" h="1449070">
                <a:moveTo>
                  <a:pt x="147980" y="782510"/>
                </a:moveTo>
                <a:lnTo>
                  <a:pt x="89560" y="782510"/>
                </a:lnTo>
                <a:lnTo>
                  <a:pt x="89560" y="849261"/>
                </a:lnTo>
                <a:lnTo>
                  <a:pt x="147980" y="849261"/>
                </a:lnTo>
                <a:lnTo>
                  <a:pt x="147980" y="782510"/>
                </a:lnTo>
                <a:close/>
              </a:path>
              <a:path w="1669415" h="1449070">
                <a:moveTo>
                  <a:pt x="1579245" y="782510"/>
                </a:moveTo>
                <a:lnTo>
                  <a:pt x="1520837" y="782510"/>
                </a:lnTo>
                <a:lnTo>
                  <a:pt x="1520837" y="849261"/>
                </a:lnTo>
                <a:lnTo>
                  <a:pt x="1579245" y="849261"/>
                </a:lnTo>
                <a:lnTo>
                  <a:pt x="1579245" y="782510"/>
                </a:lnTo>
                <a:close/>
              </a:path>
              <a:path w="1669415" h="1449070">
                <a:moveTo>
                  <a:pt x="131292" y="763866"/>
                </a:moveTo>
                <a:lnTo>
                  <a:pt x="106248" y="763866"/>
                </a:lnTo>
                <a:lnTo>
                  <a:pt x="106248" y="782510"/>
                </a:lnTo>
                <a:lnTo>
                  <a:pt x="131292" y="782510"/>
                </a:lnTo>
                <a:lnTo>
                  <a:pt x="131292" y="763866"/>
                </a:lnTo>
                <a:close/>
              </a:path>
              <a:path w="1669415" h="1449070">
                <a:moveTo>
                  <a:pt x="1562557" y="763866"/>
                </a:moveTo>
                <a:lnTo>
                  <a:pt x="1537525" y="763866"/>
                </a:lnTo>
                <a:lnTo>
                  <a:pt x="1537525" y="782510"/>
                </a:lnTo>
                <a:lnTo>
                  <a:pt x="1562557" y="782510"/>
                </a:lnTo>
                <a:lnTo>
                  <a:pt x="1562557" y="763866"/>
                </a:lnTo>
                <a:close/>
              </a:path>
              <a:path w="1669415" h="1449070">
                <a:moveTo>
                  <a:pt x="143802" y="747179"/>
                </a:moveTo>
                <a:lnTo>
                  <a:pt x="93738" y="747179"/>
                </a:lnTo>
                <a:lnTo>
                  <a:pt x="93738" y="763866"/>
                </a:lnTo>
                <a:lnTo>
                  <a:pt x="143802" y="763866"/>
                </a:lnTo>
                <a:lnTo>
                  <a:pt x="143802" y="747179"/>
                </a:lnTo>
                <a:close/>
              </a:path>
              <a:path w="1669415" h="1449070">
                <a:moveTo>
                  <a:pt x="1575066" y="747179"/>
                </a:moveTo>
                <a:lnTo>
                  <a:pt x="1525016" y="747179"/>
                </a:lnTo>
                <a:lnTo>
                  <a:pt x="1525016" y="763866"/>
                </a:lnTo>
                <a:lnTo>
                  <a:pt x="1575066" y="763866"/>
                </a:lnTo>
                <a:lnTo>
                  <a:pt x="1575066" y="747179"/>
                </a:lnTo>
                <a:close/>
              </a:path>
              <a:path w="1669415" h="1449070">
                <a:moveTo>
                  <a:pt x="1005459" y="721232"/>
                </a:moveTo>
                <a:lnTo>
                  <a:pt x="663346" y="721232"/>
                </a:lnTo>
                <a:lnTo>
                  <a:pt x="663346" y="745743"/>
                </a:lnTo>
                <a:lnTo>
                  <a:pt x="1005459" y="745743"/>
                </a:lnTo>
                <a:lnTo>
                  <a:pt x="1005459" y="721232"/>
                </a:lnTo>
                <a:close/>
              </a:path>
              <a:path w="1669415" h="1449070">
                <a:moveTo>
                  <a:pt x="700900" y="670382"/>
                </a:moveTo>
                <a:lnTo>
                  <a:pt x="675868" y="670382"/>
                </a:lnTo>
                <a:lnTo>
                  <a:pt x="675868" y="721232"/>
                </a:lnTo>
                <a:lnTo>
                  <a:pt x="700900" y="721232"/>
                </a:lnTo>
                <a:lnTo>
                  <a:pt x="700900" y="670382"/>
                </a:lnTo>
                <a:close/>
              </a:path>
              <a:path w="1669415" h="1449070">
                <a:moveTo>
                  <a:pt x="955395" y="507098"/>
                </a:moveTo>
                <a:lnTo>
                  <a:pt x="713422" y="507098"/>
                </a:lnTo>
                <a:lnTo>
                  <a:pt x="713422" y="721232"/>
                </a:lnTo>
                <a:lnTo>
                  <a:pt x="955395" y="721232"/>
                </a:lnTo>
                <a:lnTo>
                  <a:pt x="955395" y="507098"/>
                </a:lnTo>
                <a:close/>
              </a:path>
              <a:path w="1669415" h="1449070">
                <a:moveTo>
                  <a:pt x="992949" y="670382"/>
                </a:moveTo>
                <a:lnTo>
                  <a:pt x="967905" y="670382"/>
                </a:lnTo>
                <a:lnTo>
                  <a:pt x="967905" y="721232"/>
                </a:lnTo>
                <a:lnTo>
                  <a:pt x="992949" y="721232"/>
                </a:lnTo>
                <a:lnTo>
                  <a:pt x="992949" y="670382"/>
                </a:lnTo>
                <a:close/>
              </a:path>
              <a:path w="1669415" h="1449070">
                <a:moveTo>
                  <a:pt x="922019" y="459524"/>
                </a:moveTo>
                <a:lnTo>
                  <a:pt x="746798" y="459524"/>
                </a:lnTo>
                <a:lnTo>
                  <a:pt x="746798" y="507098"/>
                </a:lnTo>
                <a:lnTo>
                  <a:pt x="922019" y="507098"/>
                </a:lnTo>
                <a:lnTo>
                  <a:pt x="922019" y="459524"/>
                </a:lnTo>
                <a:close/>
              </a:path>
              <a:path w="1669415" h="1449070">
                <a:moveTo>
                  <a:pt x="904633" y="358012"/>
                </a:moveTo>
                <a:lnTo>
                  <a:pt x="764171" y="358012"/>
                </a:lnTo>
                <a:lnTo>
                  <a:pt x="764171" y="459524"/>
                </a:lnTo>
                <a:lnTo>
                  <a:pt x="904633" y="459524"/>
                </a:lnTo>
                <a:lnTo>
                  <a:pt x="904633" y="358012"/>
                </a:lnTo>
                <a:close/>
              </a:path>
              <a:path w="1669415" h="1449070">
                <a:moveTo>
                  <a:pt x="888288" y="287083"/>
                </a:moveTo>
                <a:lnTo>
                  <a:pt x="780516" y="287083"/>
                </a:lnTo>
                <a:lnTo>
                  <a:pt x="780516" y="358012"/>
                </a:lnTo>
                <a:lnTo>
                  <a:pt x="888288" y="358012"/>
                </a:lnTo>
                <a:lnTo>
                  <a:pt x="888288" y="287083"/>
                </a:lnTo>
                <a:close/>
              </a:path>
              <a:path w="1669415" h="1449070">
                <a:moveTo>
                  <a:pt x="856310" y="170433"/>
                </a:moveTo>
                <a:lnTo>
                  <a:pt x="812507" y="170433"/>
                </a:lnTo>
                <a:lnTo>
                  <a:pt x="812507" y="287083"/>
                </a:lnTo>
                <a:lnTo>
                  <a:pt x="856310" y="287083"/>
                </a:lnTo>
                <a:lnTo>
                  <a:pt x="856310" y="170433"/>
                </a:lnTo>
                <a:close/>
              </a:path>
              <a:path w="1669415" h="1449070">
                <a:moveTo>
                  <a:pt x="849337" y="31546"/>
                </a:moveTo>
                <a:lnTo>
                  <a:pt x="819480" y="31546"/>
                </a:lnTo>
                <a:lnTo>
                  <a:pt x="819480" y="170433"/>
                </a:lnTo>
                <a:lnTo>
                  <a:pt x="849337" y="170433"/>
                </a:lnTo>
                <a:lnTo>
                  <a:pt x="849337" y="31546"/>
                </a:lnTo>
                <a:close/>
              </a:path>
              <a:path w="1669415" h="1449070">
                <a:moveTo>
                  <a:pt x="856703" y="23202"/>
                </a:moveTo>
                <a:lnTo>
                  <a:pt x="812114" y="23202"/>
                </a:lnTo>
                <a:lnTo>
                  <a:pt x="812114" y="31546"/>
                </a:lnTo>
                <a:lnTo>
                  <a:pt x="856703" y="31546"/>
                </a:lnTo>
                <a:lnTo>
                  <a:pt x="856703" y="23202"/>
                </a:lnTo>
                <a:close/>
              </a:path>
              <a:path w="1669415" h="1449070">
                <a:moveTo>
                  <a:pt x="864260" y="0"/>
                </a:moveTo>
                <a:lnTo>
                  <a:pt x="804557" y="0"/>
                </a:lnTo>
                <a:lnTo>
                  <a:pt x="804557" y="23202"/>
                </a:lnTo>
                <a:lnTo>
                  <a:pt x="864260" y="23202"/>
                </a:lnTo>
                <a:lnTo>
                  <a:pt x="864260" y="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8773" y="6014269"/>
            <a:ext cx="3059430" cy="2160270"/>
          </a:xfrm>
          <a:custGeom>
            <a:avLst/>
            <a:gdLst/>
            <a:ahLst/>
            <a:cxnLst/>
            <a:rect l="l" t="t" r="r" b="b"/>
            <a:pathLst>
              <a:path w="3059430" h="2160270">
                <a:moveTo>
                  <a:pt x="1824101" y="0"/>
                </a:moveTo>
                <a:lnTo>
                  <a:pt x="194360" y="0"/>
                </a:lnTo>
                <a:lnTo>
                  <a:pt x="178442" y="645"/>
                </a:lnTo>
                <a:lnTo>
                  <a:pt x="132991" y="9924"/>
                </a:lnTo>
                <a:lnTo>
                  <a:pt x="92054" y="29158"/>
                </a:lnTo>
                <a:lnTo>
                  <a:pt x="56989" y="56986"/>
                </a:lnTo>
                <a:lnTo>
                  <a:pt x="29159" y="92047"/>
                </a:lnTo>
                <a:lnTo>
                  <a:pt x="9924" y="132978"/>
                </a:lnTo>
                <a:lnTo>
                  <a:pt x="645" y="178421"/>
                </a:lnTo>
                <a:lnTo>
                  <a:pt x="0" y="194335"/>
                </a:lnTo>
                <a:lnTo>
                  <a:pt x="0" y="1965769"/>
                </a:lnTo>
                <a:lnTo>
                  <a:pt x="5658" y="2012416"/>
                </a:lnTo>
                <a:lnTo>
                  <a:pt x="21725" y="2055004"/>
                </a:lnTo>
                <a:lnTo>
                  <a:pt x="46841" y="2092173"/>
                </a:lnTo>
                <a:lnTo>
                  <a:pt x="79646" y="2122561"/>
                </a:lnTo>
                <a:lnTo>
                  <a:pt x="118777" y="2144809"/>
                </a:lnTo>
                <a:lnTo>
                  <a:pt x="162875" y="2157556"/>
                </a:lnTo>
                <a:lnTo>
                  <a:pt x="194360" y="2160104"/>
                </a:lnTo>
                <a:lnTo>
                  <a:pt x="2864764" y="2160104"/>
                </a:lnTo>
                <a:lnTo>
                  <a:pt x="2911412" y="2154447"/>
                </a:lnTo>
                <a:lnTo>
                  <a:pt x="2954002" y="2138382"/>
                </a:lnTo>
                <a:lnTo>
                  <a:pt x="2978808" y="2123008"/>
                </a:lnTo>
                <a:lnTo>
                  <a:pt x="194360" y="2123008"/>
                </a:lnTo>
                <a:lnTo>
                  <a:pt x="179674" y="2122328"/>
                </a:lnTo>
                <a:lnTo>
                  <a:pt x="138119" y="2112613"/>
                </a:lnTo>
                <a:lnTo>
                  <a:pt x="101597" y="2092663"/>
                </a:lnTo>
                <a:lnTo>
                  <a:pt x="71751" y="2064118"/>
                </a:lnTo>
                <a:lnTo>
                  <a:pt x="50221" y="2028619"/>
                </a:lnTo>
                <a:lnTo>
                  <a:pt x="38648" y="1987805"/>
                </a:lnTo>
                <a:lnTo>
                  <a:pt x="37109" y="194335"/>
                </a:lnTo>
                <a:lnTo>
                  <a:pt x="37789" y="179648"/>
                </a:lnTo>
                <a:lnTo>
                  <a:pt x="47506" y="138094"/>
                </a:lnTo>
                <a:lnTo>
                  <a:pt x="67460" y="101578"/>
                </a:lnTo>
                <a:lnTo>
                  <a:pt x="96011" y="71737"/>
                </a:lnTo>
                <a:lnTo>
                  <a:pt x="131515" y="50213"/>
                </a:lnTo>
                <a:lnTo>
                  <a:pt x="172333" y="38646"/>
                </a:lnTo>
                <a:lnTo>
                  <a:pt x="1824101" y="37109"/>
                </a:lnTo>
                <a:lnTo>
                  <a:pt x="1824101" y="0"/>
                </a:lnTo>
                <a:close/>
              </a:path>
              <a:path w="3059430" h="2160270">
                <a:moveTo>
                  <a:pt x="2864764" y="0"/>
                </a:moveTo>
                <a:lnTo>
                  <a:pt x="2275725" y="0"/>
                </a:lnTo>
                <a:lnTo>
                  <a:pt x="2275725" y="37109"/>
                </a:lnTo>
                <a:lnTo>
                  <a:pt x="2864764" y="37109"/>
                </a:lnTo>
                <a:lnTo>
                  <a:pt x="2879453" y="37789"/>
                </a:lnTo>
                <a:lnTo>
                  <a:pt x="2921013" y="47503"/>
                </a:lnTo>
                <a:lnTo>
                  <a:pt x="2957534" y="67454"/>
                </a:lnTo>
                <a:lnTo>
                  <a:pt x="2987377" y="96000"/>
                </a:lnTo>
                <a:lnTo>
                  <a:pt x="3008901" y="131501"/>
                </a:lnTo>
                <a:lnTo>
                  <a:pt x="3020467" y="172317"/>
                </a:lnTo>
                <a:lnTo>
                  <a:pt x="3022003" y="1965769"/>
                </a:lnTo>
                <a:lnTo>
                  <a:pt x="3021323" y="1980456"/>
                </a:lnTo>
                <a:lnTo>
                  <a:pt x="3011609" y="2022011"/>
                </a:lnTo>
                <a:lnTo>
                  <a:pt x="2991659" y="2058531"/>
                </a:lnTo>
                <a:lnTo>
                  <a:pt x="2963114" y="2088374"/>
                </a:lnTo>
                <a:lnTo>
                  <a:pt x="2927612" y="2109901"/>
                </a:lnTo>
                <a:lnTo>
                  <a:pt x="2886794" y="2121470"/>
                </a:lnTo>
                <a:lnTo>
                  <a:pt x="194360" y="2123008"/>
                </a:lnTo>
                <a:lnTo>
                  <a:pt x="2978808" y="2123008"/>
                </a:lnTo>
                <a:lnTo>
                  <a:pt x="3012271" y="2092173"/>
                </a:lnTo>
                <a:lnTo>
                  <a:pt x="3037387" y="2055004"/>
                </a:lnTo>
                <a:lnTo>
                  <a:pt x="3053454" y="2012416"/>
                </a:lnTo>
                <a:lnTo>
                  <a:pt x="3059112" y="1965769"/>
                </a:lnTo>
                <a:lnTo>
                  <a:pt x="3059112" y="194335"/>
                </a:lnTo>
                <a:lnTo>
                  <a:pt x="3053454" y="147692"/>
                </a:lnTo>
                <a:lnTo>
                  <a:pt x="3037387" y="105105"/>
                </a:lnTo>
                <a:lnTo>
                  <a:pt x="3012271" y="67936"/>
                </a:lnTo>
                <a:lnTo>
                  <a:pt x="2979469" y="37546"/>
                </a:lnTo>
                <a:lnTo>
                  <a:pt x="2940340" y="15296"/>
                </a:lnTo>
                <a:lnTo>
                  <a:pt x="2896246" y="2548"/>
                </a:lnTo>
                <a:lnTo>
                  <a:pt x="2880680" y="645"/>
                </a:lnTo>
                <a:lnTo>
                  <a:pt x="2864764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89336" y="6224523"/>
            <a:ext cx="365125" cy="281305"/>
          </a:xfrm>
          <a:custGeom>
            <a:avLst/>
            <a:gdLst/>
            <a:ahLst/>
            <a:cxnLst/>
            <a:rect l="l" t="t" r="r" b="b"/>
            <a:pathLst>
              <a:path w="365125" h="281304">
                <a:moveTo>
                  <a:pt x="4483" y="0"/>
                </a:moveTo>
                <a:lnTo>
                  <a:pt x="3594" y="0"/>
                </a:lnTo>
                <a:lnTo>
                  <a:pt x="3208" y="749"/>
                </a:lnTo>
                <a:lnTo>
                  <a:pt x="3136" y="4483"/>
                </a:lnTo>
                <a:lnTo>
                  <a:pt x="3594" y="5384"/>
                </a:lnTo>
                <a:lnTo>
                  <a:pt x="6511" y="5436"/>
                </a:lnTo>
                <a:lnTo>
                  <a:pt x="17765" y="8082"/>
                </a:lnTo>
                <a:lnTo>
                  <a:pt x="30039" y="15920"/>
                </a:lnTo>
                <a:lnTo>
                  <a:pt x="37842" y="25082"/>
                </a:lnTo>
                <a:lnTo>
                  <a:pt x="45415" y="37337"/>
                </a:lnTo>
                <a:lnTo>
                  <a:pt x="45859" y="37782"/>
                </a:lnTo>
                <a:lnTo>
                  <a:pt x="41331" y="231963"/>
                </a:lnTo>
                <a:lnTo>
                  <a:pt x="25569" y="267100"/>
                </a:lnTo>
                <a:lnTo>
                  <a:pt x="1346" y="275691"/>
                </a:lnTo>
                <a:lnTo>
                  <a:pt x="444" y="275691"/>
                </a:lnTo>
                <a:lnTo>
                  <a:pt x="0" y="276580"/>
                </a:lnTo>
                <a:lnTo>
                  <a:pt x="0" y="280174"/>
                </a:lnTo>
                <a:lnTo>
                  <a:pt x="444" y="281076"/>
                </a:lnTo>
                <a:lnTo>
                  <a:pt x="9448" y="281076"/>
                </a:lnTo>
                <a:lnTo>
                  <a:pt x="15887" y="280923"/>
                </a:lnTo>
                <a:lnTo>
                  <a:pt x="20675" y="280631"/>
                </a:lnTo>
                <a:lnTo>
                  <a:pt x="49009" y="280174"/>
                </a:lnTo>
                <a:lnTo>
                  <a:pt x="93992" y="280174"/>
                </a:lnTo>
                <a:lnTo>
                  <a:pt x="93992" y="276580"/>
                </a:lnTo>
                <a:lnTo>
                  <a:pt x="93535" y="275691"/>
                </a:lnTo>
                <a:lnTo>
                  <a:pt x="84857" y="275002"/>
                </a:lnTo>
                <a:lnTo>
                  <a:pt x="73069" y="270353"/>
                </a:lnTo>
                <a:lnTo>
                  <a:pt x="63448" y="261072"/>
                </a:lnTo>
                <a:lnTo>
                  <a:pt x="58230" y="250898"/>
                </a:lnTo>
                <a:lnTo>
                  <a:pt x="55223" y="238530"/>
                </a:lnTo>
                <a:lnTo>
                  <a:pt x="54419" y="223964"/>
                </a:lnTo>
                <a:lnTo>
                  <a:pt x="58000" y="61620"/>
                </a:lnTo>
                <a:lnTo>
                  <a:pt x="117058" y="61620"/>
                </a:lnTo>
                <a:lnTo>
                  <a:pt x="96685" y="23393"/>
                </a:lnTo>
                <a:lnTo>
                  <a:pt x="90970" y="13195"/>
                </a:lnTo>
                <a:lnTo>
                  <a:pt x="87083" y="6756"/>
                </a:lnTo>
                <a:lnTo>
                  <a:pt x="82892" y="1346"/>
                </a:lnTo>
                <a:lnTo>
                  <a:pt x="81874" y="888"/>
                </a:lnTo>
                <a:lnTo>
                  <a:pt x="35217" y="888"/>
                </a:lnTo>
                <a:lnTo>
                  <a:pt x="29819" y="749"/>
                </a:lnTo>
                <a:lnTo>
                  <a:pt x="25641" y="444"/>
                </a:lnTo>
                <a:lnTo>
                  <a:pt x="4483" y="0"/>
                </a:lnTo>
                <a:close/>
              </a:path>
              <a:path w="365125" h="281304">
                <a:moveTo>
                  <a:pt x="93992" y="280174"/>
                </a:moveTo>
                <a:lnTo>
                  <a:pt x="49009" y="280174"/>
                </a:lnTo>
                <a:lnTo>
                  <a:pt x="73736" y="280631"/>
                </a:lnTo>
                <a:lnTo>
                  <a:pt x="78257" y="280923"/>
                </a:lnTo>
                <a:lnTo>
                  <a:pt x="84543" y="281076"/>
                </a:lnTo>
                <a:lnTo>
                  <a:pt x="93535" y="281076"/>
                </a:lnTo>
                <a:lnTo>
                  <a:pt x="93992" y="280174"/>
                </a:lnTo>
                <a:close/>
              </a:path>
              <a:path w="365125" h="281304">
                <a:moveTo>
                  <a:pt x="364426" y="275691"/>
                </a:moveTo>
                <a:lnTo>
                  <a:pt x="248234" y="275691"/>
                </a:lnTo>
                <a:lnTo>
                  <a:pt x="247789" y="276580"/>
                </a:lnTo>
                <a:lnTo>
                  <a:pt x="247789" y="280174"/>
                </a:lnTo>
                <a:lnTo>
                  <a:pt x="248234" y="281076"/>
                </a:lnTo>
                <a:lnTo>
                  <a:pt x="259029" y="281076"/>
                </a:lnTo>
                <a:lnTo>
                  <a:pt x="266839" y="280923"/>
                </a:lnTo>
                <a:lnTo>
                  <a:pt x="272516" y="280631"/>
                </a:lnTo>
                <a:lnTo>
                  <a:pt x="306260" y="280174"/>
                </a:lnTo>
                <a:lnTo>
                  <a:pt x="364718" y="280174"/>
                </a:lnTo>
                <a:lnTo>
                  <a:pt x="364718" y="276580"/>
                </a:lnTo>
                <a:lnTo>
                  <a:pt x="364426" y="275691"/>
                </a:lnTo>
                <a:close/>
              </a:path>
              <a:path w="365125" h="281304">
                <a:moveTo>
                  <a:pt x="364718" y="280174"/>
                </a:moveTo>
                <a:lnTo>
                  <a:pt x="306260" y="280174"/>
                </a:lnTo>
                <a:lnTo>
                  <a:pt x="339534" y="280631"/>
                </a:lnTo>
                <a:lnTo>
                  <a:pt x="345516" y="280923"/>
                </a:lnTo>
                <a:lnTo>
                  <a:pt x="353618" y="281076"/>
                </a:lnTo>
                <a:lnTo>
                  <a:pt x="364426" y="281076"/>
                </a:lnTo>
                <a:lnTo>
                  <a:pt x="364718" y="280174"/>
                </a:lnTo>
                <a:close/>
              </a:path>
              <a:path w="365125" h="281304">
                <a:moveTo>
                  <a:pt x="117058" y="61620"/>
                </a:moveTo>
                <a:lnTo>
                  <a:pt x="58000" y="61620"/>
                </a:lnTo>
                <a:lnTo>
                  <a:pt x="171792" y="277926"/>
                </a:lnTo>
                <a:lnTo>
                  <a:pt x="172389" y="279133"/>
                </a:lnTo>
                <a:lnTo>
                  <a:pt x="173596" y="279730"/>
                </a:lnTo>
                <a:lnTo>
                  <a:pt x="177190" y="279730"/>
                </a:lnTo>
                <a:lnTo>
                  <a:pt x="178384" y="279133"/>
                </a:lnTo>
                <a:lnTo>
                  <a:pt x="178981" y="277926"/>
                </a:lnTo>
                <a:lnTo>
                  <a:pt x="209094" y="207327"/>
                </a:lnTo>
                <a:lnTo>
                  <a:pt x="194716" y="207327"/>
                </a:lnTo>
                <a:lnTo>
                  <a:pt x="117058" y="61620"/>
                </a:lnTo>
                <a:close/>
              </a:path>
              <a:path w="365125" h="281304">
                <a:moveTo>
                  <a:pt x="321760" y="60718"/>
                </a:moveTo>
                <a:lnTo>
                  <a:pt x="271627" y="60718"/>
                </a:lnTo>
                <a:lnTo>
                  <a:pt x="281076" y="244640"/>
                </a:lnTo>
                <a:lnTo>
                  <a:pt x="281439" y="250898"/>
                </a:lnTo>
                <a:lnTo>
                  <a:pt x="281520" y="261899"/>
                </a:lnTo>
                <a:lnTo>
                  <a:pt x="279285" y="268185"/>
                </a:lnTo>
                <a:lnTo>
                  <a:pt x="274435" y="271396"/>
                </a:lnTo>
                <a:lnTo>
                  <a:pt x="264680" y="274619"/>
                </a:lnTo>
                <a:lnTo>
                  <a:pt x="249135" y="275691"/>
                </a:lnTo>
                <a:lnTo>
                  <a:pt x="354520" y="275691"/>
                </a:lnTo>
                <a:lnTo>
                  <a:pt x="330935" y="243858"/>
                </a:lnTo>
                <a:lnTo>
                  <a:pt x="321760" y="60718"/>
                </a:lnTo>
                <a:close/>
              </a:path>
              <a:path w="365125" h="281304">
                <a:moveTo>
                  <a:pt x="296367" y="0"/>
                </a:moveTo>
                <a:lnTo>
                  <a:pt x="290360" y="0"/>
                </a:lnTo>
                <a:lnTo>
                  <a:pt x="287731" y="825"/>
                </a:lnTo>
                <a:lnTo>
                  <a:pt x="283844" y="4114"/>
                </a:lnTo>
                <a:lnTo>
                  <a:pt x="281978" y="7061"/>
                </a:lnTo>
                <a:lnTo>
                  <a:pt x="280174" y="11239"/>
                </a:lnTo>
                <a:lnTo>
                  <a:pt x="194716" y="207327"/>
                </a:lnTo>
                <a:lnTo>
                  <a:pt x="209094" y="207327"/>
                </a:lnTo>
                <a:lnTo>
                  <a:pt x="271627" y="60718"/>
                </a:lnTo>
                <a:lnTo>
                  <a:pt x="321760" y="60718"/>
                </a:lnTo>
                <a:lnTo>
                  <a:pt x="323952" y="21277"/>
                </a:lnTo>
                <a:lnTo>
                  <a:pt x="359333" y="5384"/>
                </a:lnTo>
                <a:lnTo>
                  <a:pt x="360235" y="5384"/>
                </a:lnTo>
                <a:lnTo>
                  <a:pt x="360679" y="4483"/>
                </a:lnTo>
                <a:lnTo>
                  <a:pt x="360679" y="888"/>
                </a:lnTo>
                <a:lnTo>
                  <a:pt x="310299" y="888"/>
                </a:lnTo>
                <a:lnTo>
                  <a:pt x="306311" y="749"/>
                </a:lnTo>
                <a:lnTo>
                  <a:pt x="299427" y="152"/>
                </a:lnTo>
                <a:lnTo>
                  <a:pt x="296367" y="0"/>
                </a:lnTo>
                <a:close/>
              </a:path>
              <a:path w="365125" h="281304">
                <a:moveTo>
                  <a:pt x="79895" y="0"/>
                </a:moveTo>
                <a:lnTo>
                  <a:pt x="71793" y="0"/>
                </a:lnTo>
                <a:lnTo>
                  <a:pt x="68351" y="152"/>
                </a:lnTo>
                <a:lnTo>
                  <a:pt x="65658" y="444"/>
                </a:lnTo>
                <a:lnTo>
                  <a:pt x="41821" y="888"/>
                </a:lnTo>
                <a:lnTo>
                  <a:pt x="81874" y="888"/>
                </a:lnTo>
                <a:lnTo>
                  <a:pt x="79895" y="0"/>
                </a:lnTo>
                <a:close/>
              </a:path>
              <a:path w="365125" h="281304">
                <a:moveTo>
                  <a:pt x="360235" y="0"/>
                </a:moveTo>
                <a:lnTo>
                  <a:pt x="351523" y="0"/>
                </a:lnTo>
                <a:lnTo>
                  <a:pt x="345516" y="152"/>
                </a:lnTo>
                <a:lnTo>
                  <a:pt x="341325" y="444"/>
                </a:lnTo>
                <a:lnTo>
                  <a:pt x="314794" y="888"/>
                </a:lnTo>
                <a:lnTo>
                  <a:pt x="360679" y="888"/>
                </a:lnTo>
                <a:lnTo>
                  <a:pt x="36023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85980" y="6219583"/>
            <a:ext cx="174625" cy="291465"/>
          </a:xfrm>
          <a:custGeom>
            <a:avLst/>
            <a:gdLst/>
            <a:ahLst/>
            <a:cxnLst/>
            <a:rect l="l" t="t" r="r" b="b"/>
            <a:pathLst>
              <a:path w="174625" h="291465">
                <a:moveTo>
                  <a:pt x="3759" y="190752"/>
                </a:moveTo>
                <a:lnTo>
                  <a:pt x="749" y="191057"/>
                </a:lnTo>
                <a:lnTo>
                  <a:pt x="0" y="191730"/>
                </a:lnTo>
                <a:lnTo>
                  <a:pt x="45" y="195754"/>
                </a:lnTo>
                <a:lnTo>
                  <a:pt x="1291" y="260680"/>
                </a:lnTo>
                <a:lnTo>
                  <a:pt x="1371" y="267282"/>
                </a:lnTo>
                <a:lnTo>
                  <a:pt x="43275" y="287600"/>
                </a:lnTo>
                <a:lnTo>
                  <a:pt x="81451" y="291354"/>
                </a:lnTo>
                <a:lnTo>
                  <a:pt x="93903" y="290445"/>
                </a:lnTo>
                <a:lnTo>
                  <a:pt x="106132" y="288275"/>
                </a:lnTo>
                <a:lnTo>
                  <a:pt x="118399" y="284718"/>
                </a:lnTo>
                <a:lnTo>
                  <a:pt x="130810" y="279710"/>
                </a:lnTo>
                <a:lnTo>
                  <a:pt x="82371" y="279710"/>
                </a:lnTo>
                <a:lnTo>
                  <a:pt x="71711" y="276869"/>
                </a:lnTo>
                <a:lnTo>
                  <a:pt x="39701" y="252335"/>
                </a:lnTo>
                <a:lnTo>
                  <a:pt x="17702" y="217498"/>
                </a:lnTo>
                <a:lnTo>
                  <a:pt x="4660" y="191273"/>
                </a:lnTo>
                <a:lnTo>
                  <a:pt x="3759" y="190752"/>
                </a:lnTo>
                <a:close/>
              </a:path>
              <a:path w="174625" h="291465">
                <a:moveTo>
                  <a:pt x="97368" y="0"/>
                </a:moveTo>
                <a:lnTo>
                  <a:pt x="47474" y="9907"/>
                </a:lnTo>
                <a:lnTo>
                  <a:pt x="11131" y="41347"/>
                </a:lnTo>
                <a:lnTo>
                  <a:pt x="4160" y="81612"/>
                </a:lnTo>
                <a:lnTo>
                  <a:pt x="6961" y="94123"/>
                </a:lnTo>
                <a:lnTo>
                  <a:pt x="37958" y="133326"/>
                </a:lnTo>
                <a:lnTo>
                  <a:pt x="71808" y="156659"/>
                </a:lnTo>
                <a:lnTo>
                  <a:pt x="83108" y="164397"/>
                </a:lnTo>
                <a:lnTo>
                  <a:pt x="117104" y="195754"/>
                </a:lnTo>
                <a:lnTo>
                  <a:pt x="129894" y="231903"/>
                </a:lnTo>
                <a:lnTo>
                  <a:pt x="129974" y="249350"/>
                </a:lnTo>
                <a:lnTo>
                  <a:pt x="126092" y="261727"/>
                </a:lnTo>
                <a:lnTo>
                  <a:pt x="119127" y="270548"/>
                </a:lnTo>
                <a:lnTo>
                  <a:pt x="110383" y="275884"/>
                </a:lnTo>
                <a:lnTo>
                  <a:pt x="98655" y="278973"/>
                </a:lnTo>
                <a:lnTo>
                  <a:pt x="82371" y="279710"/>
                </a:lnTo>
                <a:lnTo>
                  <a:pt x="130810" y="279710"/>
                </a:lnTo>
                <a:lnTo>
                  <a:pt x="167780" y="243621"/>
                </a:lnTo>
                <a:lnTo>
                  <a:pt x="174628" y="204183"/>
                </a:lnTo>
                <a:lnTo>
                  <a:pt x="172502" y="193223"/>
                </a:lnTo>
                <a:lnTo>
                  <a:pt x="151765" y="157690"/>
                </a:lnTo>
                <a:lnTo>
                  <a:pt x="114657" y="129376"/>
                </a:lnTo>
                <a:lnTo>
                  <a:pt x="100587" y="120172"/>
                </a:lnTo>
                <a:lnTo>
                  <a:pt x="89983" y="112955"/>
                </a:lnTo>
                <a:lnTo>
                  <a:pt x="53289" y="79157"/>
                </a:lnTo>
                <a:lnTo>
                  <a:pt x="45948" y="39945"/>
                </a:lnTo>
                <a:lnTo>
                  <a:pt x="50403" y="28313"/>
                </a:lnTo>
                <a:lnTo>
                  <a:pt x="59177" y="18007"/>
                </a:lnTo>
                <a:lnTo>
                  <a:pt x="67755" y="13573"/>
                </a:lnTo>
                <a:lnTo>
                  <a:pt x="80051" y="11177"/>
                </a:lnTo>
                <a:lnTo>
                  <a:pt x="158504" y="11002"/>
                </a:lnTo>
                <a:lnTo>
                  <a:pt x="150379" y="7837"/>
                </a:lnTo>
                <a:lnTo>
                  <a:pt x="139294" y="4943"/>
                </a:lnTo>
                <a:lnTo>
                  <a:pt x="122731" y="1758"/>
                </a:lnTo>
                <a:lnTo>
                  <a:pt x="110167" y="439"/>
                </a:lnTo>
                <a:lnTo>
                  <a:pt x="97368" y="0"/>
                </a:lnTo>
                <a:close/>
              </a:path>
              <a:path w="174625" h="291465">
                <a:moveTo>
                  <a:pt x="158504" y="11002"/>
                </a:moveTo>
                <a:lnTo>
                  <a:pt x="97913" y="11002"/>
                </a:lnTo>
                <a:lnTo>
                  <a:pt x="109715" y="14969"/>
                </a:lnTo>
                <a:lnTo>
                  <a:pt x="120388" y="22082"/>
                </a:lnTo>
                <a:lnTo>
                  <a:pt x="143024" y="53379"/>
                </a:lnTo>
                <a:lnTo>
                  <a:pt x="158153" y="87234"/>
                </a:lnTo>
                <a:lnTo>
                  <a:pt x="159054" y="87463"/>
                </a:lnTo>
                <a:lnTo>
                  <a:pt x="162039" y="86561"/>
                </a:lnTo>
                <a:lnTo>
                  <a:pt x="162814" y="85888"/>
                </a:lnTo>
                <a:lnTo>
                  <a:pt x="162814" y="16787"/>
                </a:lnTo>
                <a:lnTo>
                  <a:pt x="162369" y="15060"/>
                </a:lnTo>
                <a:lnTo>
                  <a:pt x="160553" y="12368"/>
                </a:lnTo>
                <a:lnTo>
                  <a:pt x="158750" y="11098"/>
                </a:lnTo>
                <a:lnTo>
                  <a:pt x="158504" y="1100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86111" y="6224531"/>
            <a:ext cx="297815" cy="287655"/>
          </a:xfrm>
          <a:custGeom>
            <a:avLst/>
            <a:gdLst/>
            <a:ahLst/>
            <a:cxnLst/>
            <a:rect l="l" t="t" r="r" b="b"/>
            <a:pathLst>
              <a:path w="297815" h="287654">
                <a:moveTo>
                  <a:pt x="105829" y="5372"/>
                </a:moveTo>
                <a:lnTo>
                  <a:pt x="10642" y="5372"/>
                </a:lnTo>
                <a:lnTo>
                  <a:pt x="17494" y="6240"/>
                </a:lnTo>
                <a:lnTo>
                  <a:pt x="26149" y="9525"/>
                </a:lnTo>
                <a:lnTo>
                  <a:pt x="29146" y="12433"/>
                </a:lnTo>
                <a:lnTo>
                  <a:pt x="32435" y="20840"/>
                </a:lnTo>
                <a:lnTo>
                  <a:pt x="33261" y="27419"/>
                </a:lnTo>
                <a:lnTo>
                  <a:pt x="33334" y="57543"/>
                </a:lnTo>
                <a:lnTo>
                  <a:pt x="33804" y="193676"/>
                </a:lnTo>
                <a:lnTo>
                  <a:pt x="50359" y="241979"/>
                </a:lnTo>
                <a:lnTo>
                  <a:pt x="88971" y="275187"/>
                </a:lnTo>
                <a:lnTo>
                  <a:pt x="136516" y="286833"/>
                </a:lnTo>
                <a:lnTo>
                  <a:pt x="151435" y="287292"/>
                </a:lnTo>
                <a:lnTo>
                  <a:pt x="163506" y="286466"/>
                </a:lnTo>
                <a:lnTo>
                  <a:pt x="175412" y="284536"/>
                </a:lnTo>
                <a:lnTo>
                  <a:pt x="187435" y="281343"/>
                </a:lnTo>
                <a:lnTo>
                  <a:pt x="199856" y="276728"/>
                </a:lnTo>
                <a:lnTo>
                  <a:pt x="212948" y="270538"/>
                </a:lnTo>
                <a:lnTo>
                  <a:pt x="157862" y="270534"/>
                </a:lnTo>
                <a:lnTo>
                  <a:pt x="144762" y="268835"/>
                </a:lnTo>
                <a:lnTo>
                  <a:pt x="101445" y="241310"/>
                </a:lnTo>
                <a:lnTo>
                  <a:pt x="85219" y="196439"/>
                </a:lnTo>
                <a:lnTo>
                  <a:pt x="83184" y="165925"/>
                </a:lnTo>
                <a:lnTo>
                  <a:pt x="83296" y="27419"/>
                </a:lnTo>
                <a:lnTo>
                  <a:pt x="84010" y="21666"/>
                </a:lnTo>
                <a:lnTo>
                  <a:pt x="87299" y="12966"/>
                </a:lnTo>
                <a:lnTo>
                  <a:pt x="90322" y="9893"/>
                </a:lnTo>
                <a:lnTo>
                  <a:pt x="98996" y="6299"/>
                </a:lnTo>
                <a:lnTo>
                  <a:pt x="105829" y="5372"/>
                </a:lnTo>
                <a:close/>
              </a:path>
              <a:path w="297815" h="287654">
                <a:moveTo>
                  <a:pt x="201320" y="0"/>
                </a:moveTo>
                <a:lnTo>
                  <a:pt x="201137" y="532"/>
                </a:lnTo>
                <a:lnTo>
                  <a:pt x="201015" y="4483"/>
                </a:lnTo>
                <a:lnTo>
                  <a:pt x="201320" y="5372"/>
                </a:lnTo>
                <a:lnTo>
                  <a:pt x="211227" y="6240"/>
                </a:lnTo>
                <a:lnTo>
                  <a:pt x="223213" y="10827"/>
                </a:lnTo>
                <a:lnTo>
                  <a:pt x="243738" y="57543"/>
                </a:lnTo>
                <a:lnTo>
                  <a:pt x="243474" y="165925"/>
                </a:lnTo>
                <a:lnTo>
                  <a:pt x="241760" y="206672"/>
                </a:lnTo>
                <a:lnTo>
                  <a:pt x="219349" y="251307"/>
                </a:lnTo>
                <a:lnTo>
                  <a:pt x="174012" y="269843"/>
                </a:lnTo>
                <a:lnTo>
                  <a:pt x="157888" y="270538"/>
                </a:lnTo>
                <a:lnTo>
                  <a:pt x="212955" y="270534"/>
                </a:lnTo>
                <a:lnTo>
                  <a:pt x="247971" y="232590"/>
                </a:lnTo>
                <a:lnTo>
                  <a:pt x="259029" y="182587"/>
                </a:lnTo>
                <a:lnTo>
                  <a:pt x="259260" y="50528"/>
                </a:lnTo>
                <a:lnTo>
                  <a:pt x="261177" y="38113"/>
                </a:lnTo>
                <a:lnTo>
                  <a:pt x="265458" y="26434"/>
                </a:lnTo>
                <a:lnTo>
                  <a:pt x="272615" y="14888"/>
                </a:lnTo>
                <a:lnTo>
                  <a:pt x="283181" y="7754"/>
                </a:lnTo>
                <a:lnTo>
                  <a:pt x="296354" y="5372"/>
                </a:lnTo>
                <a:lnTo>
                  <a:pt x="296951" y="5372"/>
                </a:lnTo>
                <a:lnTo>
                  <a:pt x="297256" y="4483"/>
                </a:lnTo>
                <a:lnTo>
                  <a:pt x="297256" y="1341"/>
                </a:lnTo>
                <a:lnTo>
                  <a:pt x="249359" y="1341"/>
                </a:lnTo>
                <a:lnTo>
                  <a:pt x="237867" y="1083"/>
                </a:lnTo>
                <a:lnTo>
                  <a:pt x="223507" y="444"/>
                </a:lnTo>
                <a:lnTo>
                  <a:pt x="201320" y="0"/>
                </a:lnTo>
                <a:close/>
              </a:path>
              <a:path w="297815" h="287654">
                <a:moveTo>
                  <a:pt x="1333" y="0"/>
                </a:moveTo>
                <a:lnTo>
                  <a:pt x="444" y="0"/>
                </a:lnTo>
                <a:lnTo>
                  <a:pt x="0" y="889"/>
                </a:lnTo>
                <a:lnTo>
                  <a:pt x="0" y="4483"/>
                </a:lnTo>
                <a:lnTo>
                  <a:pt x="444" y="5372"/>
                </a:lnTo>
                <a:lnTo>
                  <a:pt x="116027" y="5372"/>
                </a:lnTo>
                <a:lnTo>
                  <a:pt x="116484" y="4483"/>
                </a:lnTo>
                <a:lnTo>
                  <a:pt x="116484" y="1299"/>
                </a:lnTo>
                <a:lnTo>
                  <a:pt x="52076" y="1299"/>
                </a:lnTo>
                <a:lnTo>
                  <a:pt x="39912" y="1005"/>
                </a:lnTo>
                <a:lnTo>
                  <a:pt x="25184" y="444"/>
                </a:lnTo>
                <a:lnTo>
                  <a:pt x="1333" y="0"/>
                </a:lnTo>
                <a:close/>
              </a:path>
              <a:path w="297815" h="287654">
                <a:moveTo>
                  <a:pt x="296951" y="0"/>
                </a:moveTo>
                <a:lnTo>
                  <a:pt x="296354" y="0"/>
                </a:lnTo>
                <a:lnTo>
                  <a:pt x="274538" y="506"/>
                </a:lnTo>
                <a:lnTo>
                  <a:pt x="260738" y="1134"/>
                </a:lnTo>
                <a:lnTo>
                  <a:pt x="249359" y="1341"/>
                </a:lnTo>
                <a:lnTo>
                  <a:pt x="297256" y="1341"/>
                </a:lnTo>
                <a:lnTo>
                  <a:pt x="297134" y="532"/>
                </a:lnTo>
                <a:lnTo>
                  <a:pt x="296951" y="0"/>
                </a:lnTo>
                <a:close/>
              </a:path>
              <a:path w="297815" h="287654">
                <a:moveTo>
                  <a:pt x="116027" y="0"/>
                </a:moveTo>
                <a:lnTo>
                  <a:pt x="115125" y="0"/>
                </a:lnTo>
                <a:lnTo>
                  <a:pt x="90119" y="532"/>
                </a:lnTo>
                <a:lnTo>
                  <a:pt x="77682" y="980"/>
                </a:lnTo>
                <a:lnTo>
                  <a:pt x="65377" y="1240"/>
                </a:lnTo>
                <a:lnTo>
                  <a:pt x="52076" y="1299"/>
                </a:lnTo>
                <a:lnTo>
                  <a:pt x="116484" y="1299"/>
                </a:lnTo>
                <a:lnTo>
                  <a:pt x="116484" y="889"/>
                </a:lnTo>
                <a:lnTo>
                  <a:pt x="116027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81244" y="6694722"/>
            <a:ext cx="1025010" cy="161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2042" y="7803813"/>
            <a:ext cx="1247490" cy="161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12225" y="7803813"/>
            <a:ext cx="1322238" cy="162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87511" y="6995031"/>
            <a:ext cx="956944" cy="670560"/>
          </a:xfrm>
          <a:custGeom>
            <a:avLst/>
            <a:gdLst/>
            <a:ahLst/>
            <a:cxnLst/>
            <a:rect l="l" t="t" r="r" b="b"/>
            <a:pathLst>
              <a:path w="956944" h="670559">
                <a:moveTo>
                  <a:pt x="11798" y="0"/>
                </a:moveTo>
                <a:lnTo>
                  <a:pt x="9461" y="0"/>
                </a:lnTo>
                <a:lnTo>
                  <a:pt x="8378" y="1968"/>
                </a:lnTo>
                <a:lnTo>
                  <a:pt x="8280" y="10731"/>
                </a:lnTo>
                <a:lnTo>
                  <a:pt x="9461" y="12865"/>
                </a:lnTo>
                <a:lnTo>
                  <a:pt x="18760" y="13080"/>
                </a:lnTo>
                <a:lnTo>
                  <a:pt x="30212" y="14502"/>
                </a:lnTo>
                <a:lnTo>
                  <a:pt x="78420" y="37617"/>
                </a:lnTo>
                <a:lnTo>
                  <a:pt x="111222" y="76341"/>
                </a:lnTo>
                <a:lnTo>
                  <a:pt x="119189" y="89027"/>
                </a:lnTo>
                <a:lnTo>
                  <a:pt x="120357" y="90106"/>
                </a:lnTo>
                <a:lnTo>
                  <a:pt x="109723" y="534344"/>
                </a:lnTo>
                <a:lnTo>
                  <a:pt x="104724" y="573862"/>
                </a:lnTo>
                <a:lnTo>
                  <a:pt x="83416" y="619326"/>
                </a:lnTo>
                <a:lnTo>
                  <a:pt x="54935" y="645194"/>
                </a:lnTo>
                <a:lnTo>
                  <a:pt x="17780" y="656699"/>
                </a:lnTo>
                <a:lnTo>
                  <a:pt x="3543" y="657466"/>
                </a:lnTo>
                <a:lnTo>
                  <a:pt x="1206" y="657466"/>
                </a:lnTo>
                <a:lnTo>
                  <a:pt x="0" y="659612"/>
                </a:lnTo>
                <a:lnTo>
                  <a:pt x="0" y="668197"/>
                </a:lnTo>
                <a:lnTo>
                  <a:pt x="1206" y="670344"/>
                </a:lnTo>
                <a:lnTo>
                  <a:pt x="18633" y="670277"/>
                </a:lnTo>
                <a:lnTo>
                  <a:pt x="32146" y="670076"/>
                </a:lnTo>
                <a:lnTo>
                  <a:pt x="44032" y="669738"/>
                </a:lnTo>
                <a:lnTo>
                  <a:pt x="54292" y="669264"/>
                </a:lnTo>
                <a:lnTo>
                  <a:pt x="128612" y="668197"/>
                </a:lnTo>
                <a:lnTo>
                  <a:pt x="246595" y="668197"/>
                </a:lnTo>
                <a:lnTo>
                  <a:pt x="246595" y="659612"/>
                </a:lnTo>
                <a:lnTo>
                  <a:pt x="245414" y="657466"/>
                </a:lnTo>
                <a:lnTo>
                  <a:pt x="232109" y="657019"/>
                </a:lnTo>
                <a:lnTo>
                  <a:pt x="219022" y="655125"/>
                </a:lnTo>
                <a:lnTo>
                  <a:pt x="174524" y="631204"/>
                </a:lnTo>
                <a:lnTo>
                  <a:pt x="149499" y="589085"/>
                </a:lnTo>
                <a:lnTo>
                  <a:pt x="142952" y="549227"/>
                </a:lnTo>
                <a:lnTo>
                  <a:pt x="142773" y="534123"/>
                </a:lnTo>
                <a:lnTo>
                  <a:pt x="152196" y="146939"/>
                </a:lnTo>
                <a:lnTo>
                  <a:pt x="306924" y="146939"/>
                </a:lnTo>
                <a:lnTo>
                  <a:pt x="248782" y="47862"/>
                </a:lnTo>
                <a:lnTo>
                  <a:pt x="226667" y="14502"/>
                </a:lnTo>
                <a:lnTo>
                  <a:pt x="211839" y="2135"/>
                </a:lnTo>
                <a:lnTo>
                  <a:pt x="104474" y="2135"/>
                </a:lnTo>
                <a:lnTo>
                  <a:pt x="90380" y="1977"/>
                </a:lnTo>
                <a:lnTo>
                  <a:pt x="77972" y="1627"/>
                </a:lnTo>
                <a:lnTo>
                  <a:pt x="67259" y="1079"/>
                </a:lnTo>
                <a:lnTo>
                  <a:pt x="11798" y="0"/>
                </a:lnTo>
                <a:close/>
              </a:path>
              <a:path w="956944" h="670559">
                <a:moveTo>
                  <a:pt x="246595" y="668197"/>
                </a:moveTo>
                <a:lnTo>
                  <a:pt x="128612" y="668197"/>
                </a:lnTo>
                <a:lnTo>
                  <a:pt x="214117" y="670062"/>
                </a:lnTo>
                <a:lnTo>
                  <a:pt x="227653" y="670273"/>
                </a:lnTo>
                <a:lnTo>
                  <a:pt x="245414" y="670344"/>
                </a:lnTo>
                <a:lnTo>
                  <a:pt x="246595" y="668197"/>
                </a:lnTo>
                <a:close/>
              </a:path>
              <a:path w="956944" h="670559">
                <a:moveTo>
                  <a:pt x="843232" y="144792"/>
                </a:moveTo>
                <a:lnTo>
                  <a:pt x="712609" y="144792"/>
                </a:lnTo>
                <a:lnTo>
                  <a:pt x="737374" y="583463"/>
                </a:lnTo>
                <a:lnTo>
                  <a:pt x="737438" y="617300"/>
                </a:lnTo>
                <a:lnTo>
                  <a:pt x="709812" y="651504"/>
                </a:lnTo>
                <a:lnTo>
                  <a:pt x="670982" y="657093"/>
                </a:lnTo>
                <a:lnTo>
                  <a:pt x="653605" y="657466"/>
                </a:lnTo>
                <a:lnTo>
                  <a:pt x="651268" y="657466"/>
                </a:lnTo>
                <a:lnTo>
                  <a:pt x="650087" y="659612"/>
                </a:lnTo>
                <a:lnTo>
                  <a:pt x="650087" y="668197"/>
                </a:lnTo>
                <a:lnTo>
                  <a:pt x="651268" y="670344"/>
                </a:lnTo>
                <a:lnTo>
                  <a:pt x="680774" y="670189"/>
                </a:lnTo>
                <a:lnTo>
                  <a:pt x="693590" y="669974"/>
                </a:lnTo>
                <a:lnTo>
                  <a:pt x="704993" y="669666"/>
                </a:lnTo>
                <a:lnTo>
                  <a:pt x="714984" y="669264"/>
                </a:lnTo>
                <a:lnTo>
                  <a:pt x="803465" y="668197"/>
                </a:lnTo>
                <a:lnTo>
                  <a:pt x="956830" y="668197"/>
                </a:lnTo>
                <a:lnTo>
                  <a:pt x="956830" y="659612"/>
                </a:lnTo>
                <a:lnTo>
                  <a:pt x="956030" y="657466"/>
                </a:lnTo>
                <a:lnTo>
                  <a:pt x="949932" y="657445"/>
                </a:lnTo>
                <a:lnTo>
                  <a:pt x="934432" y="656994"/>
                </a:lnTo>
                <a:lnTo>
                  <a:pt x="890302" y="647082"/>
                </a:lnTo>
                <a:lnTo>
                  <a:pt x="871893" y="613004"/>
                </a:lnTo>
                <a:lnTo>
                  <a:pt x="868349" y="583463"/>
                </a:lnTo>
                <a:lnTo>
                  <a:pt x="843232" y="144792"/>
                </a:lnTo>
                <a:close/>
              </a:path>
              <a:path w="956944" h="670559">
                <a:moveTo>
                  <a:pt x="956830" y="668197"/>
                </a:moveTo>
                <a:lnTo>
                  <a:pt x="803465" y="668197"/>
                </a:lnTo>
                <a:lnTo>
                  <a:pt x="890913" y="669271"/>
                </a:lnTo>
                <a:lnTo>
                  <a:pt x="900990" y="669659"/>
                </a:lnTo>
                <a:lnTo>
                  <a:pt x="925096" y="670173"/>
                </a:lnTo>
                <a:lnTo>
                  <a:pt x="956030" y="670344"/>
                </a:lnTo>
                <a:lnTo>
                  <a:pt x="956830" y="668197"/>
                </a:lnTo>
                <a:close/>
              </a:path>
              <a:path w="956944" h="670559">
                <a:moveTo>
                  <a:pt x="306924" y="146939"/>
                </a:moveTo>
                <a:lnTo>
                  <a:pt x="152196" y="146939"/>
                </a:lnTo>
                <a:lnTo>
                  <a:pt x="450684" y="662838"/>
                </a:lnTo>
                <a:lnTo>
                  <a:pt x="452259" y="665708"/>
                </a:lnTo>
                <a:lnTo>
                  <a:pt x="455422" y="667118"/>
                </a:lnTo>
                <a:lnTo>
                  <a:pt x="464845" y="667118"/>
                </a:lnTo>
                <a:lnTo>
                  <a:pt x="467995" y="665708"/>
                </a:lnTo>
                <a:lnTo>
                  <a:pt x="469569" y="662838"/>
                </a:lnTo>
                <a:lnTo>
                  <a:pt x="548569" y="494449"/>
                </a:lnTo>
                <a:lnTo>
                  <a:pt x="510857" y="494449"/>
                </a:lnTo>
                <a:lnTo>
                  <a:pt x="306924" y="146939"/>
                </a:lnTo>
                <a:close/>
              </a:path>
              <a:path w="956944" h="670559">
                <a:moveTo>
                  <a:pt x="777494" y="0"/>
                </a:moveTo>
                <a:lnTo>
                  <a:pt x="735025" y="26809"/>
                </a:lnTo>
                <a:lnTo>
                  <a:pt x="510857" y="494449"/>
                </a:lnTo>
                <a:lnTo>
                  <a:pt x="548569" y="494449"/>
                </a:lnTo>
                <a:lnTo>
                  <a:pt x="712609" y="144792"/>
                </a:lnTo>
                <a:lnTo>
                  <a:pt x="843232" y="144792"/>
                </a:lnTo>
                <a:lnTo>
                  <a:pt x="839866" y="86004"/>
                </a:lnTo>
                <a:lnTo>
                  <a:pt x="841182" y="72625"/>
                </a:lnTo>
                <a:lnTo>
                  <a:pt x="844379" y="60448"/>
                </a:lnTo>
                <a:lnTo>
                  <a:pt x="875635" y="24866"/>
                </a:lnTo>
                <a:lnTo>
                  <a:pt x="926370" y="13345"/>
                </a:lnTo>
                <a:lnTo>
                  <a:pt x="942670" y="12865"/>
                </a:lnTo>
                <a:lnTo>
                  <a:pt x="945032" y="12865"/>
                </a:lnTo>
                <a:lnTo>
                  <a:pt x="946200" y="10731"/>
                </a:lnTo>
                <a:lnTo>
                  <a:pt x="946180" y="2109"/>
                </a:lnTo>
                <a:lnTo>
                  <a:pt x="819356" y="2109"/>
                </a:lnTo>
                <a:lnTo>
                  <a:pt x="806290" y="1775"/>
                </a:lnTo>
                <a:lnTo>
                  <a:pt x="794613" y="1079"/>
                </a:lnTo>
                <a:lnTo>
                  <a:pt x="785558" y="381"/>
                </a:lnTo>
                <a:lnTo>
                  <a:pt x="777494" y="0"/>
                </a:lnTo>
                <a:close/>
              </a:path>
              <a:path w="956944" h="670559">
                <a:moveTo>
                  <a:pt x="197267" y="4"/>
                </a:moveTo>
                <a:lnTo>
                  <a:pt x="183470" y="314"/>
                </a:lnTo>
                <a:lnTo>
                  <a:pt x="172250" y="1079"/>
                </a:lnTo>
                <a:lnTo>
                  <a:pt x="104474" y="2135"/>
                </a:lnTo>
                <a:lnTo>
                  <a:pt x="211839" y="2135"/>
                </a:lnTo>
                <a:lnTo>
                  <a:pt x="197267" y="4"/>
                </a:lnTo>
                <a:close/>
              </a:path>
              <a:path w="956944" h="670559">
                <a:moveTo>
                  <a:pt x="945032" y="0"/>
                </a:moveTo>
                <a:lnTo>
                  <a:pt x="931358" y="42"/>
                </a:lnTo>
                <a:lnTo>
                  <a:pt x="917342" y="237"/>
                </a:lnTo>
                <a:lnTo>
                  <a:pt x="905382" y="585"/>
                </a:lnTo>
                <a:lnTo>
                  <a:pt x="895477" y="1079"/>
                </a:lnTo>
                <a:lnTo>
                  <a:pt x="819356" y="2109"/>
                </a:lnTo>
                <a:lnTo>
                  <a:pt x="946180" y="2109"/>
                </a:lnTo>
                <a:lnTo>
                  <a:pt x="945032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93548" y="6983355"/>
            <a:ext cx="459105" cy="694690"/>
          </a:xfrm>
          <a:custGeom>
            <a:avLst/>
            <a:gdLst/>
            <a:ahLst/>
            <a:cxnLst/>
            <a:rect l="l" t="t" r="r" b="b"/>
            <a:pathLst>
              <a:path w="459105" h="694690">
                <a:moveTo>
                  <a:pt x="9829" y="455930"/>
                </a:moveTo>
                <a:lnTo>
                  <a:pt x="1943" y="455930"/>
                </a:lnTo>
                <a:lnTo>
                  <a:pt x="0" y="457200"/>
                </a:lnTo>
                <a:lnTo>
                  <a:pt x="0" y="462280"/>
                </a:lnTo>
                <a:lnTo>
                  <a:pt x="3437" y="627380"/>
                </a:lnTo>
                <a:lnTo>
                  <a:pt x="3543" y="637540"/>
                </a:lnTo>
                <a:lnTo>
                  <a:pt x="23787" y="657860"/>
                </a:lnTo>
                <a:lnTo>
                  <a:pt x="32073" y="662940"/>
                </a:lnTo>
                <a:lnTo>
                  <a:pt x="42108" y="666750"/>
                </a:lnTo>
                <a:lnTo>
                  <a:pt x="54037" y="670560"/>
                </a:lnTo>
                <a:lnTo>
                  <a:pt x="68003" y="675640"/>
                </a:lnTo>
                <a:lnTo>
                  <a:pt x="84152" y="679450"/>
                </a:lnTo>
                <a:lnTo>
                  <a:pt x="102629" y="684530"/>
                </a:lnTo>
                <a:lnTo>
                  <a:pt x="114368" y="687070"/>
                </a:lnTo>
                <a:lnTo>
                  <a:pt x="126158" y="688340"/>
                </a:lnTo>
                <a:lnTo>
                  <a:pt x="138079" y="690880"/>
                </a:lnTo>
                <a:lnTo>
                  <a:pt x="175447" y="694690"/>
                </a:lnTo>
                <a:lnTo>
                  <a:pt x="229733" y="694690"/>
                </a:lnTo>
                <a:lnTo>
                  <a:pt x="267257" y="690880"/>
                </a:lnTo>
                <a:lnTo>
                  <a:pt x="279571" y="688340"/>
                </a:lnTo>
                <a:lnTo>
                  <a:pt x="291838" y="684530"/>
                </a:lnTo>
                <a:lnTo>
                  <a:pt x="304087" y="681990"/>
                </a:lnTo>
                <a:lnTo>
                  <a:pt x="316346" y="678180"/>
                </a:lnTo>
                <a:lnTo>
                  <a:pt x="341017" y="668020"/>
                </a:lnTo>
                <a:lnTo>
                  <a:pt x="222421" y="668020"/>
                </a:lnTo>
                <a:lnTo>
                  <a:pt x="209854" y="666750"/>
                </a:lnTo>
                <a:lnTo>
                  <a:pt x="150682" y="643890"/>
                </a:lnTo>
                <a:lnTo>
                  <a:pt x="120673" y="619760"/>
                </a:lnTo>
                <a:lnTo>
                  <a:pt x="86900" y="581660"/>
                </a:lnTo>
                <a:lnTo>
                  <a:pt x="78961" y="571500"/>
                </a:lnTo>
                <a:lnTo>
                  <a:pt x="71143" y="560070"/>
                </a:lnTo>
                <a:lnTo>
                  <a:pt x="65433" y="551180"/>
                </a:lnTo>
                <a:lnTo>
                  <a:pt x="59535" y="541020"/>
                </a:lnTo>
                <a:lnTo>
                  <a:pt x="53448" y="530860"/>
                </a:lnTo>
                <a:lnTo>
                  <a:pt x="47173" y="520700"/>
                </a:lnTo>
                <a:lnTo>
                  <a:pt x="40709" y="509270"/>
                </a:lnTo>
                <a:lnTo>
                  <a:pt x="34056" y="497840"/>
                </a:lnTo>
                <a:lnTo>
                  <a:pt x="27215" y="485140"/>
                </a:lnTo>
                <a:lnTo>
                  <a:pt x="20185" y="472440"/>
                </a:lnTo>
                <a:lnTo>
                  <a:pt x="12966" y="459740"/>
                </a:lnTo>
                <a:lnTo>
                  <a:pt x="12166" y="457200"/>
                </a:lnTo>
                <a:lnTo>
                  <a:pt x="9829" y="455930"/>
                </a:lnTo>
                <a:close/>
              </a:path>
              <a:path w="459105" h="694690">
                <a:moveTo>
                  <a:pt x="247983" y="0"/>
                </a:moveTo>
                <a:lnTo>
                  <a:pt x="197562" y="5080"/>
                </a:lnTo>
                <a:lnTo>
                  <a:pt x="135356" y="20320"/>
                </a:lnTo>
                <a:lnTo>
                  <a:pt x="90008" y="41910"/>
                </a:lnTo>
                <a:lnTo>
                  <a:pt x="59424" y="64770"/>
                </a:lnTo>
                <a:lnTo>
                  <a:pt x="32873" y="92710"/>
                </a:lnTo>
                <a:lnTo>
                  <a:pt x="13782" y="138430"/>
                </a:lnTo>
                <a:lnTo>
                  <a:pt x="9607" y="181610"/>
                </a:lnTo>
                <a:lnTo>
                  <a:pt x="10756" y="194310"/>
                </a:lnTo>
                <a:lnTo>
                  <a:pt x="20776" y="231140"/>
                </a:lnTo>
                <a:lnTo>
                  <a:pt x="40782" y="264160"/>
                </a:lnTo>
                <a:lnTo>
                  <a:pt x="75849" y="300990"/>
                </a:lnTo>
                <a:lnTo>
                  <a:pt x="93115" y="313690"/>
                </a:lnTo>
                <a:lnTo>
                  <a:pt x="101070" y="320040"/>
                </a:lnTo>
                <a:lnTo>
                  <a:pt x="109792" y="325120"/>
                </a:lnTo>
                <a:lnTo>
                  <a:pt x="119351" y="331470"/>
                </a:lnTo>
                <a:lnTo>
                  <a:pt x="129819" y="339090"/>
                </a:lnTo>
                <a:lnTo>
                  <a:pt x="141266" y="345440"/>
                </a:lnTo>
                <a:lnTo>
                  <a:pt x="153763" y="353060"/>
                </a:lnTo>
                <a:lnTo>
                  <a:pt x="167382" y="361950"/>
                </a:lnTo>
                <a:lnTo>
                  <a:pt x="194769" y="378460"/>
                </a:lnTo>
                <a:lnTo>
                  <a:pt x="206708" y="386080"/>
                </a:lnTo>
                <a:lnTo>
                  <a:pt x="218024" y="392430"/>
                </a:lnTo>
                <a:lnTo>
                  <a:pt x="228729" y="400050"/>
                </a:lnTo>
                <a:lnTo>
                  <a:pt x="265697" y="425450"/>
                </a:lnTo>
                <a:lnTo>
                  <a:pt x="300150" y="458470"/>
                </a:lnTo>
                <a:lnTo>
                  <a:pt x="324900" y="491490"/>
                </a:lnTo>
                <a:lnTo>
                  <a:pt x="339809" y="535940"/>
                </a:lnTo>
                <a:lnTo>
                  <a:pt x="342791" y="580390"/>
                </a:lnTo>
                <a:lnTo>
                  <a:pt x="340931" y="595630"/>
                </a:lnTo>
                <a:lnTo>
                  <a:pt x="319077" y="640080"/>
                </a:lnTo>
                <a:lnTo>
                  <a:pt x="280118" y="661670"/>
                </a:lnTo>
                <a:lnTo>
                  <a:pt x="239356" y="668020"/>
                </a:lnTo>
                <a:lnTo>
                  <a:pt x="341017" y="668020"/>
                </a:lnTo>
                <a:lnTo>
                  <a:pt x="384811" y="643890"/>
                </a:lnTo>
                <a:lnTo>
                  <a:pt x="394647" y="635000"/>
                </a:lnTo>
                <a:lnTo>
                  <a:pt x="404102" y="627380"/>
                </a:lnTo>
                <a:lnTo>
                  <a:pt x="430502" y="596900"/>
                </a:lnTo>
                <a:lnTo>
                  <a:pt x="451816" y="552450"/>
                </a:lnTo>
                <a:lnTo>
                  <a:pt x="458444" y="514350"/>
                </a:lnTo>
                <a:lnTo>
                  <a:pt x="458796" y="501650"/>
                </a:lnTo>
                <a:lnTo>
                  <a:pt x="458783" y="497840"/>
                </a:lnTo>
                <a:lnTo>
                  <a:pt x="449534" y="450850"/>
                </a:lnTo>
                <a:lnTo>
                  <a:pt x="431080" y="415290"/>
                </a:lnTo>
                <a:lnTo>
                  <a:pt x="399384" y="378460"/>
                </a:lnTo>
                <a:lnTo>
                  <a:pt x="367581" y="351790"/>
                </a:lnTo>
                <a:lnTo>
                  <a:pt x="359676" y="346710"/>
                </a:lnTo>
                <a:lnTo>
                  <a:pt x="351151" y="340360"/>
                </a:lnTo>
                <a:lnTo>
                  <a:pt x="341933" y="335280"/>
                </a:lnTo>
                <a:lnTo>
                  <a:pt x="331952" y="327660"/>
                </a:lnTo>
                <a:lnTo>
                  <a:pt x="321134" y="321310"/>
                </a:lnTo>
                <a:lnTo>
                  <a:pt x="309409" y="313690"/>
                </a:lnTo>
                <a:lnTo>
                  <a:pt x="296705" y="306070"/>
                </a:lnTo>
                <a:lnTo>
                  <a:pt x="282948" y="298450"/>
                </a:lnTo>
                <a:lnTo>
                  <a:pt x="268069" y="289560"/>
                </a:lnTo>
                <a:lnTo>
                  <a:pt x="256705" y="283210"/>
                </a:lnTo>
                <a:lnTo>
                  <a:pt x="245741" y="275590"/>
                </a:lnTo>
                <a:lnTo>
                  <a:pt x="235095" y="269240"/>
                </a:lnTo>
                <a:lnTo>
                  <a:pt x="224689" y="262890"/>
                </a:lnTo>
                <a:lnTo>
                  <a:pt x="214443" y="255270"/>
                </a:lnTo>
                <a:lnTo>
                  <a:pt x="194107" y="242570"/>
                </a:lnTo>
                <a:lnTo>
                  <a:pt x="183859" y="234950"/>
                </a:lnTo>
                <a:lnTo>
                  <a:pt x="173902" y="226060"/>
                </a:lnTo>
                <a:lnTo>
                  <a:pt x="164516" y="218440"/>
                </a:lnTo>
                <a:lnTo>
                  <a:pt x="155703" y="208280"/>
                </a:lnTo>
                <a:lnTo>
                  <a:pt x="147464" y="199390"/>
                </a:lnTo>
                <a:lnTo>
                  <a:pt x="139801" y="189230"/>
                </a:lnTo>
                <a:lnTo>
                  <a:pt x="139107" y="187960"/>
                </a:lnTo>
                <a:lnTo>
                  <a:pt x="132646" y="177800"/>
                </a:lnTo>
                <a:lnTo>
                  <a:pt x="127367" y="167640"/>
                </a:lnTo>
                <a:lnTo>
                  <a:pt x="123271" y="156210"/>
                </a:lnTo>
                <a:lnTo>
                  <a:pt x="120359" y="143510"/>
                </a:lnTo>
                <a:lnTo>
                  <a:pt x="118633" y="129540"/>
                </a:lnTo>
                <a:lnTo>
                  <a:pt x="118094" y="115570"/>
                </a:lnTo>
                <a:lnTo>
                  <a:pt x="119430" y="101600"/>
                </a:lnTo>
                <a:lnTo>
                  <a:pt x="141092" y="55880"/>
                </a:lnTo>
                <a:lnTo>
                  <a:pt x="180188" y="31750"/>
                </a:lnTo>
                <a:lnTo>
                  <a:pt x="237906" y="24130"/>
                </a:lnTo>
                <a:lnTo>
                  <a:pt x="408937" y="24130"/>
                </a:lnTo>
                <a:lnTo>
                  <a:pt x="401403" y="21590"/>
                </a:lnTo>
                <a:lnTo>
                  <a:pt x="391121" y="17780"/>
                </a:lnTo>
                <a:lnTo>
                  <a:pt x="379660" y="15240"/>
                </a:lnTo>
                <a:lnTo>
                  <a:pt x="366899" y="12700"/>
                </a:lnTo>
                <a:lnTo>
                  <a:pt x="352720" y="10160"/>
                </a:lnTo>
                <a:lnTo>
                  <a:pt x="337004" y="6350"/>
                </a:lnTo>
                <a:lnTo>
                  <a:pt x="289232" y="1270"/>
                </a:lnTo>
                <a:lnTo>
                  <a:pt x="262528" y="1270"/>
                </a:lnTo>
                <a:lnTo>
                  <a:pt x="247983" y="0"/>
                </a:lnTo>
                <a:close/>
              </a:path>
              <a:path w="459105" h="694690">
                <a:moveTo>
                  <a:pt x="408937" y="24130"/>
                </a:moveTo>
                <a:lnTo>
                  <a:pt x="237906" y="24130"/>
                </a:lnTo>
                <a:lnTo>
                  <a:pt x="251345" y="25400"/>
                </a:lnTo>
                <a:lnTo>
                  <a:pt x="264193" y="27940"/>
                </a:lnTo>
                <a:lnTo>
                  <a:pt x="310178" y="48260"/>
                </a:lnTo>
                <a:lnTo>
                  <a:pt x="339703" y="76200"/>
                </a:lnTo>
                <a:lnTo>
                  <a:pt x="367857" y="115570"/>
                </a:lnTo>
                <a:lnTo>
                  <a:pt x="374444" y="127000"/>
                </a:lnTo>
                <a:lnTo>
                  <a:pt x="380850" y="137160"/>
                </a:lnTo>
                <a:lnTo>
                  <a:pt x="387075" y="149860"/>
                </a:lnTo>
                <a:lnTo>
                  <a:pt x="393121" y="161290"/>
                </a:lnTo>
                <a:lnTo>
                  <a:pt x="398986" y="173990"/>
                </a:lnTo>
                <a:lnTo>
                  <a:pt x="404672" y="186690"/>
                </a:lnTo>
                <a:lnTo>
                  <a:pt x="414096" y="207010"/>
                </a:lnTo>
                <a:lnTo>
                  <a:pt x="414870" y="208280"/>
                </a:lnTo>
                <a:lnTo>
                  <a:pt x="417245" y="209550"/>
                </a:lnTo>
                <a:lnTo>
                  <a:pt x="425119" y="207010"/>
                </a:lnTo>
                <a:lnTo>
                  <a:pt x="427088" y="205740"/>
                </a:lnTo>
                <a:lnTo>
                  <a:pt x="427088" y="40640"/>
                </a:lnTo>
                <a:lnTo>
                  <a:pt x="425894" y="36830"/>
                </a:lnTo>
                <a:lnTo>
                  <a:pt x="421182" y="30480"/>
                </a:lnTo>
                <a:lnTo>
                  <a:pt x="416471" y="26670"/>
                </a:lnTo>
                <a:lnTo>
                  <a:pt x="408937" y="2413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94637" y="6995028"/>
            <a:ext cx="554990" cy="670560"/>
          </a:xfrm>
          <a:custGeom>
            <a:avLst/>
            <a:gdLst/>
            <a:ahLst/>
            <a:cxnLst/>
            <a:rect l="l" t="t" r="r" b="b"/>
            <a:pathLst>
              <a:path w="554990" h="670559">
                <a:moveTo>
                  <a:pt x="511606" y="0"/>
                </a:moveTo>
                <a:lnTo>
                  <a:pt x="1168" y="0"/>
                </a:lnTo>
                <a:lnTo>
                  <a:pt x="0" y="2146"/>
                </a:lnTo>
                <a:lnTo>
                  <a:pt x="0" y="10731"/>
                </a:lnTo>
                <a:lnTo>
                  <a:pt x="1168" y="12877"/>
                </a:lnTo>
                <a:lnTo>
                  <a:pt x="5797" y="12883"/>
                </a:lnTo>
                <a:lnTo>
                  <a:pt x="19145" y="13233"/>
                </a:lnTo>
                <a:lnTo>
                  <a:pt x="68158" y="23834"/>
                </a:lnTo>
                <a:lnTo>
                  <a:pt x="86885" y="70926"/>
                </a:lnTo>
                <a:lnTo>
                  <a:pt x="87264" y="588943"/>
                </a:lnTo>
                <a:lnTo>
                  <a:pt x="86603" y="602328"/>
                </a:lnTo>
                <a:lnTo>
                  <a:pt x="68990" y="646835"/>
                </a:lnTo>
                <a:lnTo>
                  <a:pt x="19836" y="657195"/>
                </a:lnTo>
                <a:lnTo>
                  <a:pt x="3543" y="657478"/>
                </a:lnTo>
                <a:lnTo>
                  <a:pt x="1168" y="657478"/>
                </a:lnTo>
                <a:lnTo>
                  <a:pt x="0" y="659612"/>
                </a:lnTo>
                <a:lnTo>
                  <a:pt x="0" y="668197"/>
                </a:lnTo>
                <a:lnTo>
                  <a:pt x="1168" y="670344"/>
                </a:lnTo>
                <a:lnTo>
                  <a:pt x="532079" y="670344"/>
                </a:lnTo>
                <a:lnTo>
                  <a:pt x="536790" y="669099"/>
                </a:lnTo>
                <a:lnTo>
                  <a:pt x="541502" y="664082"/>
                </a:lnTo>
                <a:lnTo>
                  <a:pt x="542696" y="659993"/>
                </a:lnTo>
                <a:lnTo>
                  <a:pt x="542782" y="642410"/>
                </a:lnTo>
                <a:lnTo>
                  <a:pt x="542826" y="640321"/>
                </a:lnTo>
                <a:lnTo>
                  <a:pt x="272308" y="640321"/>
                </a:lnTo>
                <a:lnTo>
                  <a:pt x="226450" y="618466"/>
                </a:lnTo>
                <a:lnTo>
                  <a:pt x="218262" y="579170"/>
                </a:lnTo>
                <a:lnTo>
                  <a:pt x="218262" y="336803"/>
                </a:lnTo>
                <a:lnTo>
                  <a:pt x="469898" y="336803"/>
                </a:lnTo>
                <a:lnTo>
                  <a:pt x="469557" y="321754"/>
                </a:lnTo>
                <a:lnTo>
                  <a:pt x="469738" y="306743"/>
                </a:lnTo>
                <a:lnTo>
                  <a:pt x="218262" y="306743"/>
                </a:lnTo>
                <a:lnTo>
                  <a:pt x="218986" y="76591"/>
                </a:lnTo>
                <a:lnTo>
                  <a:pt x="245993" y="38109"/>
                </a:lnTo>
                <a:lnTo>
                  <a:pt x="286689" y="31102"/>
                </a:lnTo>
                <a:lnTo>
                  <a:pt x="515922" y="31102"/>
                </a:lnTo>
                <a:lnTo>
                  <a:pt x="515677" y="16253"/>
                </a:lnTo>
                <a:lnTo>
                  <a:pt x="515569" y="3225"/>
                </a:lnTo>
                <a:lnTo>
                  <a:pt x="511606" y="0"/>
                </a:lnTo>
                <a:close/>
              </a:path>
              <a:path w="554990" h="670559">
                <a:moveTo>
                  <a:pt x="547420" y="497674"/>
                </a:moveTo>
                <a:lnTo>
                  <a:pt x="541896" y="497674"/>
                </a:lnTo>
                <a:lnTo>
                  <a:pt x="540334" y="498398"/>
                </a:lnTo>
                <a:lnTo>
                  <a:pt x="539019" y="503373"/>
                </a:lnTo>
                <a:lnTo>
                  <a:pt x="533995" y="515759"/>
                </a:lnTo>
                <a:lnTo>
                  <a:pt x="508661" y="559395"/>
                </a:lnTo>
                <a:lnTo>
                  <a:pt x="472757" y="595497"/>
                </a:lnTo>
                <a:lnTo>
                  <a:pt x="440085" y="616185"/>
                </a:lnTo>
                <a:lnTo>
                  <a:pt x="394798" y="631631"/>
                </a:lnTo>
                <a:lnTo>
                  <a:pt x="355435" y="638148"/>
                </a:lnTo>
                <a:lnTo>
                  <a:pt x="311442" y="640321"/>
                </a:lnTo>
                <a:lnTo>
                  <a:pt x="542826" y="640321"/>
                </a:lnTo>
                <a:lnTo>
                  <a:pt x="544755" y="594236"/>
                </a:lnTo>
                <a:lnTo>
                  <a:pt x="547948" y="555930"/>
                </a:lnTo>
                <a:lnTo>
                  <a:pt x="552626" y="515661"/>
                </a:lnTo>
                <a:lnTo>
                  <a:pt x="554494" y="501954"/>
                </a:lnTo>
                <a:lnTo>
                  <a:pt x="554494" y="501268"/>
                </a:lnTo>
                <a:lnTo>
                  <a:pt x="553504" y="500341"/>
                </a:lnTo>
                <a:lnTo>
                  <a:pt x="551560" y="499262"/>
                </a:lnTo>
                <a:lnTo>
                  <a:pt x="549579" y="498195"/>
                </a:lnTo>
                <a:lnTo>
                  <a:pt x="547420" y="497674"/>
                </a:lnTo>
                <a:close/>
              </a:path>
              <a:path w="554990" h="670559">
                <a:moveTo>
                  <a:pt x="469898" y="336803"/>
                </a:moveTo>
                <a:lnTo>
                  <a:pt x="218262" y="336803"/>
                </a:lnTo>
                <a:lnTo>
                  <a:pt x="327836" y="337029"/>
                </a:lnTo>
                <a:lnTo>
                  <a:pt x="342508" y="337902"/>
                </a:lnTo>
                <a:lnTo>
                  <a:pt x="381813" y="344591"/>
                </a:lnTo>
                <a:lnTo>
                  <a:pt x="423947" y="363497"/>
                </a:lnTo>
                <a:lnTo>
                  <a:pt x="450188" y="392919"/>
                </a:lnTo>
                <a:lnTo>
                  <a:pt x="458939" y="431164"/>
                </a:lnTo>
                <a:lnTo>
                  <a:pt x="458939" y="432600"/>
                </a:lnTo>
                <a:lnTo>
                  <a:pt x="461276" y="433311"/>
                </a:lnTo>
                <a:lnTo>
                  <a:pt x="470725" y="433311"/>
                </a:lnTo>
                <a:lnTo>
                  <a:pt x="473100" y="432600"/>
                </a:lnTo>
                <a:lnTo>
                  <a:pt x="471648" y="388517"/>
                </a:lnTo>
                <a:lnTo>
                  <a:pt x="470725" y="373252"/>
                </a:lnTo>
                <a:lnTo>
                  <a:pt x="469898" y="336803"/>
                </a:lnTo>
                <a:close/>
              </a:path>
              <a:path w="554990" h="670559">
                <a:moveTo>
                  <a:pt x="468566" y="222034"/>
                </a:moveTo>
                <a:lnTo>
                  <a:pt x="459905" y="222034"/>
                </a:lnTo>
                <a:lnTo>
                  <a:pt x="457758" y="223100"/>
                </a:lnTo>
                <a:lnTo>
                  <a:pt x="456981" y="236059"/>
                </a:lnTo>
                <a:lnTo>
                  <a:pt x="453986" y="247981"/>
                </a:lnTo>
                <a:lnTo>
                  <a:pt x="430397" y="278698"/>
                </a:lnTo>
                <a:lnTo>
                  <a:pt x="386064" y="299225"/>
                </a:lnTo>
                <a:lnTo>
                  <a:pt x="346803" y="305541"/>
                </a:lnTo>
                <a:lnTo>
                  <a:pt x="316166" y="306743"/>
                </a:lnTo>
                <a:lnTo>
                  <a:pt x="469738" y="306743"/>
                </a:lnTo>
                <a:lnTo>
                  <a:pt x="470725" y="225247"/>
                </a:lnTo>
                <a:lnTo>
                  <a:pt x="470725" y="223100"/>
                </a:lnTo>
                <a:lnTo>
                  <a:pt x="468566" y="222034"/>
                </a:lnTo>
                <a:close/>
              </a:path>
              <a:path w="554990" h="670559">
                <a:moveTo>
                  <a:pt x="515922" y="31102"/>
                </a:moveTo>
                <a:lnTo>
                  <a:pt x="286689" y="31102"/>
                </a:lnTo>
                <a:lnTo>
                  <a:pt x="326705" y="31133"/>
                </a:lnTo>
                <a:lnTo>
                  <a:pt x="340443" y="31613"/>
                </a:lnTo>
                <a:lnTo>
                  <a:pt x="379010" y="36819"/>
                </a:lnTo>
                <a:lnTo>
                  <a:pt x="425916" y="53737"/>
                </a:lnTo>
                <a:lnTo>
                  <a:pt x="466106" y="83679"/>
                </a:lnTo>
                <a:lnTo>
                  <a:pt x="493877" y="126849"/>
                </a:lnTo>
                <a:lnTo>
                  <a:pt x="503770" y="153377"/>
                </a:lnTo>
                <a:lnTo>
                  <a:pt x="504545" y="155524"/>
                </a:lnTo>
                <a:lnTo>
                  <a:pt x="507085" y="156248"/>
                </a:lnTo>
                <a:lnTo>
                  <a:pt x="515746" y="154825"/>
                </a:lnTo>
                <a:lnTo>
                  <a:pt x="517918" y="153746"/>
                </a:lnTo>
                <a:lnTo>
                  <a:pt x="517918" y="152311"/>
                </a:lnTo>
                <a:lnTo>
                  <a:pt x="515922" y="3110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887" y="2250351"/>
            <a:ext cx="0" cy="1047750"/>
          </a:xfrm>
          <a:custGeom>
            <a:avLst/>
            <a:gdLst/>
            <a:ahLst/>
            <a:cxnLst/>
            <a:rect l="l" t="t" r="r" b="b"/>
            <a:pathLst>
              <a:path h="1047750">
                <a:moveTo>
                  <a:pt x="0" y="1047407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8887" y="3837851"/>
            <a:ext cx="0" cy="1437005"/>
          </a:xfrm>
          <a:custGeom>
            <a:avLst/>
            <a:gdLst/>
            <a:ahLst/>
            <a:cxnLst/>
            <a:rect l="l" t="t" r="r" b="b"/>
            <a:pathLst>
              <a:path h="1437004">
                <a:moveTo>
                  <a:pt x="0" y="1436890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8887" y="5819051"/>
            <a:ext cx="0" cy="1437005"/>
          </a:xfrm>
          <a:custGeom>
            <a:avLst/>
            <a:gdLst/>
            <a:ahLst/>
            <a:cxnLst/>
            <a:rect l="l" t="t" r="r" b="b"/>
            <a:pathLst>
              <a:path h="1437004">
                <a:moveTo>
                  <a:pt x="0" y="1436890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0747" y="1830414"/>
            <a:ext cx="250825" cy="5483225"/>
          </a:xfrm>
          <a:custGeom>
            <a:avLst/>
            <a:gdLst/>
            <a:ahLst/>
            <a:cxnLst/>
            <a:rect l="l" t="t" r="r" b="b"/>
            <a:pathLst>
              <a:path w="250825" h="5483225">
                <a:moveTo>
                  <a:pt x="0" y="5483161"/>
                </a:moveTo>
                <a:lnTo>
                  <a:pt x="250355" y="5483161"/>
                </a:lnTo>
                <a:lnTo>
                  <a:pt x="250355" y="0"/>
                </a:lnTo>
                <a:lnTo>
                  <a:pt x="0" y="0"/>
                </a:lnTo>
                <a:lnTo>
                  <a:pt x="0" y="5483161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02196" y="1762572"/>
            <a:ext cx="11374755" cy="681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74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2018</a:t>
            </a:r>
            <a:endParaRPr sz="2600">
              <a:latin typeface="Akrobat"/>
              <a:cs typeface="Akrobat"/>
            </a:endParaRPr>
          </a:p>
          <a:p>
            <a:pPr marL="1218565" marR="3764279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thirteenth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enth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helor’s 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fourteenth anniversary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</a:t>
            </a:r>
            <a:endParaRPr sz="2600">
              <a:latin typeface="Akrobat"/>
              <a:cs typeface="Akrobat"/>
            </a:endParaRPr>
          </a:p>
          <a:p>
            <a:pPr marL="84074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2019</a:t>
            </a:r>
            <a:endParaRPr sz="2600">
              <a:latin typeface="Akrobat"/>
              <a:cs typeface="Akrobat"/>
            </a:endParaRPr>
          </a:p>
          <a:p>
            <a:pPr marL="1218565" marR="3655060" algn="just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The fourteenth group of Master’s Program graduates The eleventh group of Bachelor’s Program graduates The fifeenth anniversary of MSE MSU</a:t>
            </a:r>
            <a:endParaRPr sz="2600">
              <a:latin typeface="Akrobat"/>
              <a:cs typeface="Akrobat"/>
            </a:endParaRPr>
          </a:p>
          <a:p>
            <a:pPr marL="1218565" algn="just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The first group of English-language Master’s Program graduates</a:t>
            </a:r>
            <a:endParaRPr sz="2600">
              <a:latin typeface="Akrobat"/>
              <a:cs typeface="Akrobat"/>
            </a:endParaRPr>
          </a:p>
          <a:p>
            <a:pPr marL="84074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2020</a:t>
            </a:r>
            <a:endParaRPr sz="2600">
              <a:latin typeface="Akrobat"/>
              <a:cs typeface="Akrobat"/>
            </a:endParaRPr>
          </a:p>
          <a:p>
            <a:pPr marL="1218565" marR="3908425" algn="just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The fifteenth group of Master’s Program graduates The twelve group of Bachelor’s Program graduates The sixteenth anniversary of MSE MSU</a:t>
            </a:r>
            <a:endParaRPr sz="2600">
              <a:latin typeface="Akrobat"/>
              <a:cs typeface="Akrobat"/>
            </a:endParaRPr>
          </a:p>
          <a:p>
            <a:pPr marL="12700" indent="1205865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The new Master’s programme «Open Economy in the Modern World» was approved</a:t>
            </a:r>
            <a:endParaRPr sz="2600">
              <a:latin typeface="Akrobat"/>
              <a:cs typeface="Akrobat"/>
            </a:endParaRPr>
          </a:p>
          <a:p>
            <a:pPr>
              <a:lnSpc>
                <a:spcPts val="3600"/>
              </a:lnSpc>
              <a:spcBef>
                <a:spcPts val="38"/>
              </a:spcBef>
            </a:pPr>
            <a:endParaRPr sz="3600"/>
          </a:p>
          <a:p>
            <a:pPr marL="12700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In the period from 2004 till 2020 a total number of MSE MSU’s graduates was 1307,</a:t>
            </a:r>
            <a:endParaRPr sz="260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among them: Bachelor’s Program graduates - 806 and Master’s Program graduates - 501.</a:t>
            </a:r>
            <a:endParaRPr sz="2600">
              <a:latin typeface="Akrobat"/>
              <a:cs typeface="Akrob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9021" y="499436"/>
            <a:ext cx="8261984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9020" algn="l"/>
                <a:tab pos="2456815" algn="l"/>
                <a:tab pos="4301490" algn="l"/>
                <a:tab pos="4966970" algn="l"/>
              </a:tabLst>
            </a:pPr>
            <a:r>
              <a:rPr sz="5400" b="0" spc="-190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he	main	stages	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	d</a:t>
            </a:r>
            <a:r>
              <a:rPr sz="5400" b="0" spc="-1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velopment</a:t>
            </a:r>
            <a:endParaRPr sz="540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7332122"/>
            <a:ext cx="6877050" cy="169545"/>
          </a:xfrm>
          <a:custGeom>
            <a:avLst/>
            <a:gdLst/>
            <a:ahLst/>
            <a:cxnLst/>
            <a:rect l="l" t="t" r="r" b="b"/>
            <a:pathLst>
              <a:path w="6877050" h="169545">
                <a:moveTo>
                  <a:pt x="0" y="169354"/>
                </a:moveTo>
                <a:lnTo>
                  <a:pt x="6876834" y="169354"/>
                </a:lnTo>
                <a:lnTo>
                  <a:pt x="6876834" y="0"/>
                </a:lnTo>
                <a:lnTo>
                  <a:pt x="0" y="0"/>
                </a:lnTo>
                <a:lnTo>
                  <a:pt x="0" y="169354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5919961"/>
            <a:ext cx="392112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1900" algn="l"/>
                <a:tab pos="2497455" algn="l"/>
              </a:tabLst>
            </a:pP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M</a:t>
            </a:r>
            <a:r>
              <a:rPr sz="5400" b="0" spc="-4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	MSU	</a:t>
            </a:r>
            <a:r>
              <a:rPr sz="5400" b="0" spc="-48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od</a:t>
            </a:r>
            <a:r>
              <a:rPr sz="5400" b="0" spc="-8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075" rIns="0" bIns="0" rtlCol="0">
            <a:spAutoFit/>
          </a:bodyPr>
          <a:lstStyle/>
          <a:p>
            <a:pPr marL="7047865">
              <a:lnSpc>
                <a:spcPct val="100000"/>
              </a:lnSpc>
            </a:pPr>
            <a:r>
              <a:rPr spc="-15" dirty="0"/>
              <a:t>S</a:t>
            </a:r>
            <a:r>
              <a:rPr dirty="0"/>
              <a:t>tudents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09000" y="1487045"/>
            <a:ext cx="4838700" cy="253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0" spc="-20" dirty="0">
                <a:solidFill>
                  <a:srgbClr val="2E2E2E"/>
                </a:solidFill>
                <a:latin typeface="Akrobat"/>
                <a:cs typeface="Akrobat"/>
              </a:rPr>
              <a:t>B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330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helor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courses: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287</a:t>
            </a:r>
            <a:endParaRPr sz="3300">
              <a:latin typeface="Akrobat"/>
              <a:cs typeface="Akrobat"/>
            </a:endParaRPr>
          </a:p>
          <a:p>
            <a:pPr marL="12700" marR="6350">
              <a:lnSpc>
                <a:spcPct val="100699"/>
              </a:lnSpc>
            </a:pP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Master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courses: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120 International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English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Language Master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Degree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Program: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58 PHD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courses: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8</a:t>
            </a:r>
            <a:endParaRPr sz="3300">
              <a:latin typeface="Akrobat"/>
              <a:cs typeface="Akrob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9000" y="4502216"/>
            <a:ext cx="6087110" cy="388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dirty="0">
                <a:solidFill>
                  <a:srgbClr val="2E2E2E"/>
                </a:solidFill>
                <a:latin typeface="Akrobat Bold"/>
                <a:cs typeface="Akrobat Bold"/>
              </a:rPr>
              <a:t>Lectu</a:t>
            </a:r>
            <a:r>
              <a:rPr sz="3300" b="1" spc="-1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3300" b="1" dirty="0">
                <a:solidFill>
                  <a:srgbClr val="2E2E2E"/>
                </a:solidFill>
                <a:latin typeface="Akrobat Bold"/>
                <a:cs typeface="Akrobat Bold"/>
              </a:rPr>
              <a:t>ers</a:t>
            </a:r>
            <a:endParaRPr sz="3300">
              <a:latin typeface="Akrobat Bold"/>
              <a:cs typeface="Akrobat Bold"/>
            </a:endParaRPr>
          </a:p>
          <a:p>
            <a:pPr marL="12700">
              <a:lnSpc>
                <a:spcPct val="100000"/>
              </a:lnSpc>
              <a:spcBef>
                <a:spcPts val="2615"/>
              </a:spcBef>
            </a:pPr>
            <a:r>
              <a:rPr sz="3300" b="0" spc="-29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3300" b="0" spc="-6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tal: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72</a:t>
            </a:r>
            <a:endParaRPr sz="3300">
              <a:latin typeface="Akrobat"/>
              <a:cs typeface="Akrobat"/>
            </a:endParaRPr>
          </a:p>
          <a:p>
            <a:pPr marL="12700" marR="1331595">
              <a:lnSpc>
                <a:spcPct val="100699"/>
              </a:lnSpc>
            </a:pPr>
            <a:r>
              <a:rPr sz="3300" b="0" spc="-6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ull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members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3300" b="0" spc="-2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S: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2 </a:t>
            </a:r>
            <a:r>
              <a:rPr sz="3300" b="0" spc="-8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33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eign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members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3300" b="0" spc="-2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S: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1</a:t>
            </a:r>
            <a:endParaRPr sz="3300">
              <a:latin typeface="Akrobat"/>
              <a:cs typeface="Akrobat"/>
            </a:endParaRPr>
          </a:p>
          <a:p>
            <a:pPr marL="12700" marR="6350">
              <a:lnSpc>
                <a:spcPct val="100699"/>
              </a:lnSpc>
            </a:pP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Cor</a:t>
            </a:r>
            <a:r>
              <a:rPr sz="33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esponding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Members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3300" b="0" spc="-2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S: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2 Doctors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spc="-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330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iences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and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spc="-30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3300" b="0" spc="-1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fessors: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25 </a:t>
            </a:r>
            <a:r>
              <a:rPr sz="3300" b="0" spc="-8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33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eign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33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330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fessors:</a:t>
            </a:r>
            <a:r>
              <a:rPr sz="330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3300" b="0" dirty="0">
                <a:solidFill>
                  <a:srgbClr val="2E2E2E"/>
                </a:solidFill>
                <a:latin typeface="Akrobat"/>
                <a:cs typeface="Akrobat"/>
              </a:rPr>
              <a:t>7</a:t>
            </a:r>
            <a:endParaRPr sz="3300">
              <a:latin typeface="Akrobat"/>
              <a:cs typeface="Akrob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0996" y="787400"/>
            <a:ext cx="6873239" cy="4583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54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2180"/>
            <a:ext cx="1055179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02610" algn="l"/>
                <a:tab pos="5531485" algn="l"/>
                <a:tab pos="6427470" algn="l"/>
                <a:tab pos="8801735" algn="l"/>
              </a:tabLst>
            </a:pPr>
            <a:r>
              <a:rPr sz="5400" b="0" spc="-16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ducational	s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hedule	for	ba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helor	course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700" y="2395884"/>
            <a:ext cx="4825365" cy="5089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b="1" spc="-165" dirty="0">
                <a:solidFill>
                  <a:srgbClr val="C34941"/>
                </a:solidFill>
                <a:latin typeface="Akrobat Black"/>
                <a:cs typeface="Akrobat Black"/>
              </a:rPr>
              <a:t>T</a:t>
            </a:r>
            <a:r>
              <a:rPr sz="2750" b="1" dirty="0">
                <a:solidFill>
                  <a:srgbClr val="C34941"/>
                </a:solidFill>
                <a:latin typeface="Akrobat Black"/>
                <a:cs typeface="Akrobat Black"/>
              </a:rPr>
              <a:t>otal – 3973 hours in </a:t>
            </a:r>
            <a:r>
              <a:rPr sz="2750" b="1" spc="-10" dirty="0">
                <a:solidFill>
                  <a:srgbClr val="C34941"/>
                </a:solidFill>
                <a:latin typeface="Akrobat Black"/>
                <a:cs typeface="Akrobat Black"/>
              </a:rPr>
              <a:t>c</a:t>
            </a:r>
            <a:r>
              <a:rPr sz="2750" b="1" dirty="0">
                <a:solidFill>
                  <a:srgbClr val="C34941"/>
                </a:solidFill>
                <a:latin typeface="Akrobat Black"/>
                <a:cs typeface="Akrobat Black"/>
              </a:rPr>
              <a:t>lass in</a:t>
            </a:r>
            <a:r>
              <a:rPr sz="2750" b="1" spc="-10" dirty="0">
                <a:solidFill>
                  <a:srgbClr val="C34941"/>
                </a:solidFill>
                <a:latin typeface="Akrobat Black"/>
                <a:cs typeface="Akrobat Black"/>
              </a:rPr>
              <a:t>c</a:t>
            </a:r>
            <a:r>
              <a:rPr sz="2750" b="1" dirty="0">
                <a:solidFill>
                  <a:srgbClr val="C34941"/>
                </a:solidFill>
                <a:latin typeface="Akrobat Black"/>
                <a:cs typeface="Akrobat Black"/>
              </a:rPr>
              <a:t>luding</a:t>
            </a:r>
            <a:endParaRPr sz="2750" dirty="0">
              <a:latin typeface="Akrobat Black"/>
              <a:cs typeface="Akrobat Black"/>
            </a:endParaRPr>
          </a:p>
          <a:p>
            <a:pPr>
              <a:lnSpc>
                <a:spcPts val="3300"/>
              </a:lnSpc>
              <a:spcBef>
                <a:spcPts val="56"/>
              </a:spcBef>
            </a:pPr>
            <a:endParaRPr sz="3300" dirty="0"/>
          </a:p>
          <a:p>
            <a:pPr marL="167640" indent="-154940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68275" algn="l"/>
              </a:tabLst>
            </a:pPr>
            <a:r>
              <a:rPr sz="2750" b="0" spc="10" dirty="0">
                <a:solidFill>
                  <a:srgbClr val="2F2F2F"/>
                </a:solidFill>
                <a:latin typeface="Akrobat"/>
                <a:cs typeface="Akrobat"/>
              </a:rPr>
              <a:t>1686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lectu</a:t>
            </a:r>
            <a:r>
              <a:rPr sz="2750" b="0" spc="-2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es</a:t>
            </a:r>
            <a:endParaRPr sz="2750" dirty="0">
              <a:latin typeface="Akrobat"/>
              <a:cs typeface="Akrobat"/>
            </a:endParaRPr>
          </a:p>
          <a:p>
            <a:pPr marL="167640" indent="-154940">
              <a:lnSpc>
                <a:spcPct val="100000"/>
              </a:lnSpc>
              <a:spcBef>
                <a:spcPts val="25"/>
              </a:spcBef>
              <a:buClr>
                <a:srgbClr val="C34941"/>
              </a:buClr>
              <a:buFont typeface="Akrobat Black"/>
              <a:buChar char="•"/>
              <a:tabLst>
                <a:tab pos="168275" algn="l"/>
              </a:tabLst>
            </a:pP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2287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workshops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&amp;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tu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orials</a:t>
            </a:r>
            <a:endParaRPr sz="2750" dirty="0">
              <a:latin typeface="Akrobat"/>
              <a:cs typeface="Akrobat"/>
            </a:endParaRPr>
          </a:p>
          <a:p>
            <a:pPr>
              <a:lnSpc>
                <a:spcPts val="3300"/>
              </a:lnSpc>
              <a:spcBef>
                <a:spcPts val="56"/>
              </a:spcBef>
            </a:pPr>
            <a:endParaRPr sz="3300" dirty="0"/>
          </a:p>
          <a:p>
            <a:pPr marL="12700">
              <a:lnSpc>
                <a:spcPct val="100000"/>
              </a:lnSpc>
            </a:pPr>
            <a:r>
              <a:rPr sz="2750" b="1" dirty="0">
                <a:solidFill>
                  <a:srgbClr val="C34941"/>
                </a:solidFill>
                <a:latin typeface="Akrobat Black"/>
                <a:cs typeface="Akrobat Black"/>
              </a:rPr>
              <a:t>53 courses in</a:t>
            </a:r>
            <a:r>
              <a:rPr sz="2750" b="1" spc="-10" dirty="0">
                <a:solidFill>
                  <a:srgbClr val="C34941"/>
                </a:solidFill>
                <a:latin typeface="Akrobat Black"/>
                <a:cs typeface="Akrobat Black"/>
              </a:rPr>
              <a:t>c</a:t>
            </a:r>
            <a:r>
              <a:rPr sz="2750" b="1" dirty="0">
                <a:solidFill>
                  <a:srgbClr val="C34941"/>
                </a:solidFill>
                <a:latin typeface="Akrobat Black"/>
                <a:cs typeface="Akrobat Black"/>
              </a:rPr>
              <a:t>luding:</a:t>
            </a:r>
            <a:endParaRPr sz="2750" dirty="0">
              <a:latin typeface="Akrobat Black"/>
              <a:cs typeface="Akrobat Black"/>
            </a:endParaRPr>
          </a:p>
          <a:p>
            <a:pPr>
              <a:lnSpc>
                <a:spcPts val="3300"/>
              </a:lnSpc>
              <a:spcBef>
                <a:spcPts val="27"/>
              </a:spcBef>
            </a:pPr>
            <a:endParaRPr sz="3300" dirty="0"/>
          </a:p>
          <a:p>
            <a:pPr marL="12700" marR="888365">
              <a:lnSpc>
                <a:spcPct val="100899"/>
              </a:lnSpc>
              <a:buClr>
                <a:srgbClr val="C34941"/>
              </a:buClr>
              <a:buFont typeface="Akrobat Black"/>
              <a:buChar char="•"/>
              <a:tabLst>
                <a:tab pos="168275" algn="l"/>
              </a:tabLst>
            </a:pPr>
            <a:r>
              <a:rPr lang="ru-RU" sz="2750" b="0" spc="55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spc="55" dirty="0" smtClean="0">
                <a:solidFill>
                  <a:srgbClr val="2F2F2F"/>
                </a:solidFill>
                <a:latin typeface="Akrobat"/>
                <a:cs typeface="Akrobat"/>
              </a:rPr>
              <a:t>9</a:t>
            </a:r>
            <a:r>
              <a:rPr sz="2750" b="0" spc="5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common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humanitarian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and so</a:t>
            </a:r>
            <a:r>
              <a:rPr sz="275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ial-economic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courses</a:t>
            </a:r>
            <a:endParaRPr sz="2750" dirty="0">
              <a:latin typeface="Akrobat"/>
              <a:cs typeface="Akrobat"/>
            </a:endParaRPr>
          </a:p>
          <a:p>
            <a:pPr marL="167640" indent="-154940">
              <a:lnSpc>
                <a:spcPct val="100000"/>
              </a:lnSpc>
              <a:spcBef>
                <a:spcPts val="25"/>
              </a:spcBef>
              <a:buClr>
                <a:srgbClr val="C34941"/>
              </a:buClr>
              <a:buFont typeface="Akrobat Black"/>
              <a:buChar char="•"/>
              <a:tabLst>
                <a:tab pos="168275" algn="l"/>
              </a:tabLst>
            </a:pP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10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common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mathematic</a:t>
            </a:r>
            <a:endParaRPr sz="2750" dirty="0">
              <a:latin typeface="Akrobat"/>
              <a:cs typeface="Akrobat"/>
            </a:endParaRPr>
          </a:p>
          <a:p>
            <a:pPr marL="167640" indent="-154940">
              <a:lnSpc>
                <a:spcPct val="100000"/>
              </a:lnSpc>
              <a:spcBef>
                <a:spcPts val="25"/>
              </a:spcBef>
              <a:buClr>
                <a:srgbClr val="C34941"/>
              </a:buClr>
              <a:buFont typeface="Akrobat Black"/>
              <a:buChar char="•"/>
              <a:tabLst>
                <a:tab pos="168275" algn="l"/>
              </a:tabLst>
            </a:pP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12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common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economic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subjects</a:t>
            </a:r>
            <a:endParaRPr sz="2750" dirty="0">
              <a:latin typeface="Akrobat"/>
              <a:cs typeface="Akrobat"/>
            </a:endParaRPr>
          </a:p>
          <a:p>
            <a:pPr marL="167640" indent="-154940">
              <a:lnSpc>
                <a:spcPct val="100000"/>
              </a:lnSpc>
              <a:spcBef>
                <a:spcPts val="25"/>
              </a:spcBef>
              <a:buClr>
                <a:srgbClr val="C34941"/>
              </a:buClr>
              <a:buFont typeface="Akrobat Black"/>
              <a:buChar char="•"/>
              <a:tabLst>
                <a:tab pos="168275" algn="l"/>
              </a:tabLst>
            </a:pPr>
            <a:r>
              <a:rPr sz="2750" b="0" spc="25" dirty="0">
                <a:solidFill>
                  <a:srgbClr val="2F2F2F"/>
                </a:solidFill>
                <a:latin typeface="Akrobat"/>
                <a:cs typeface="Akrobat"/>
              </a:rPr>
              <a:t>19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7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50" b="0" spc="-1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fessional</a:t>
            </a:r>
            <a:r>
              <a:rPr sz="27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750" b="0" dirty="0">
                <a:solidFill>
                  <a:srgbClr val="2F2F2F"/>
                </a:solidFill>
                <a:latin typeface="Akrobat"/>
                <a:cs typeface="Akrobat"/>
              </a:rPr>
              <a:t>subjects</a:t>
            </a:r>
            <a:endParaRPr sz="2750" dirty="0">
              <a:latin typeface="Akrobat"/>
              <a:cs typeface="Akrob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7272" y="3361819"/>
            <a:ext cx="7451165" cy="495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88513" y="1"/>
            <a:ext cx="5002530" cy="4343400"/>
          </a:xfrm>
          <a:custGeom>
            <a:avLst/>
            <a:gdLst/>
            <a:ahLst/>
            <a:cxnLst/>
            <a:rect l="l" t="t" r="r" b="b"/>
            <a:pathLst>
              <a:path w="5002530" h="4343400">
                <a:moveTo>
                  <a:pt x="112547" y="2908211"/>
                </a:moveTo>
                <a:lnTo>
                  <a:pt x="0" y="2908211"/>
                </a:lnTo>
                <a:lnTo>
                  <a:pt x="0" y="3359073"/>
                </a:lnTo>
                <a:lnTo>
                  <a:pt x="430311" y="3363961"/>
                </a:lnTo>
                <a:lnTo>
                  <a:pt x="1225975" y="3382242"/>
                </a:lnTo>
                <a:lnTo>
                  <a:pt x="1592274" y="3396283"/>
                </a:lnTo>
                <a:lnTo>
                  <a:pt x="1938183" y="3414021"/>
                </a:lnTo>
                <a:lnTo>
                  <a:pt x="2264175" y="3435779"/>
                </a:lnTo>
                <a:lnTo>
                  <a:pt x="2570724" y="3461880"/>
                </a:lnTo>
                <a:lnTo>
                  <a:pt x="2858304" y="3492647"/>
                </a:lnTo>
                <a:lnTo>
                  <a:pt x="3127388" y="3528404"/>
                </a:lnTo>
                <a:lnTo>
                  <a:pt x="3378449" y="3569473"/>
                </a:lnTo>
                <a:lnTo>
                  <a:pt x="3611961" y="3616177"/>
                </a:lnTo>
                <a:lnTo>
                  <a:pt x="3828398" y="3668839"/>
                </a:lnTo>
                <a:lnTo>
                  <a:pt x="4028234" y="3727783"/>
                </a:lnTo>
                <a:lnTo>
                  <a:pt x="4211942" y="3793331"/>
                </a:lnTo>
                <a:lnTo>
                  <a:pt x="4379995" y="3865806"/>
                </a:lnTo>
                <a:lnTo>
                  <a:pt x="4532868" y="3945532"/>
                </a:lnTo>
                <a:lnTo>
                  <a:pt x="4671033" y="4032831"/>
                </a:lnTo>
                <a:lnTo>
                  <a:pt x="4794965" y="4128027"/>
                </a:lnTo>
                <a:lnTo>
                  <a:pt x="4905136" y="4231442"/>
                </a:lnTo>
                <a:lnTo>
                  <a:pt x="5002022" y="4343400"/>
                </a:lnTo>
                <a:lnTo>
                  <a:pt x="5002022" y="3145802"/>
                </a:lnTo>
                <a:lnTo>
                  <a:pt x="912863" y="3145802"/>
                </a:lnTo>
                <a:lnTo>
                  <a:pt x="912863" y="3045764"/>
                </a:lnTo>
                <a:lnTo>
                  <a:pt x="542023" y="3045764"/>
                </a:lnTo>
                <a:lnTo>
                  <a:pt x="542023" y="2984220"/>
                </a:lnTo>
                <a:lnTo>
                  <a:pt x="112547" y="2984220"/>
                </a:lnTo>
                <a:lnTo>
                  <a:pt x="112547" y="2908211"/>
                </a:lnTo>
                <a:close/>
              </a:path>
              <a:path w="5002530" h="4343400">
                <a:moveTo>
                  <a:pt x="1700695" y="2970733"/>
                </a:moveTo>
                <a:lnTo>
                  <a:pt x="1525612" y="2970733"/>
                </a:lnTo>
                <a:lnTo>
                  <a:pt x="1525612" y="3145802"/>
                </a:lnTo>
                <a:lnTo>
                  <a:pt x="1700695" y="3145802"/>
                </a:lnTo>
                <a:lnTo>
                  <a:pt x="1700695" y="2970733"/>
                </a:lnTo>
                <a:close/>
              </a:path>
              <a:path w="5002530" h="4343400">
                <a:moveTo>
                  <a:pt x="3177844" y="2295448"/>
                </a:moveTo>
                <a:lnTo>
                  <a:pt x="1824177" y="2295448"/>
                </a:lnTo>
                <a:lnTo>
                  <a:pt x="1824177" y="3145802"/>
                </a:lnTo>
                <a:lnTo>
                  <a:pt x="3177844" y="3145802"/>
                </a:lnTo>
                <a:lnTo>
                  <a:pt x="3177844" y="2295448"/>
                </a:lnTo>
                <a:close/>
              </a:path>
              <a:path w="5002530" h="4343400">
                <a:moveTo>
                  <a:pt x="3476396" y="2970733"/>
                </a:moveTo>
                <a:lnTo>
                  <a:pt x="3301339" y="2970733"/>
                </a:lnTo>
                <a:lnTo>
                  <a:pt x="3301339" y="3145802"/>
                </a:lnTo>
                <a:lnTo>
                  <a:pt x="3476396" y="3145802"/>
                </a:lnTo>
                <a:lnTo>
                  <a:pt x="3476396" y="2970733"/>
                </a:lnTo>
                <a:close/>
              </a:path>
              <a:path w="5002530" h="4343400">
                <a:moveTo>
                  <a:pt x="4832032" y="2545562"/>
                </a:moveTo>
                <a:lnTo>
                  <a:pt x="4460011" y="2545562"/>
                </a:lnTo>
                <a:lnTo>
                  <a:pt x="4460011" y="3045764"/>
                </a:lnTo>
                <a:lnTo>
                  <a:pt x="4089146" y="3045764"/>
                </a:lnTo>
                <a:lnTo>
                  <a:pt x="4089146" y="3145802"/>
                </a:lnTo>
                <a:lnTo>
                  <a:pt x="5002022" y="3145802"/>
                </a:lnTo>
                <a:lnTo>
                  <a:pt x="5002022" y="2984220"/>
                </a:lnTo>
                <a:lnTo>
                  <a:pt x="4832032" y="2984220"/>
                </a:lnTo>
                <a:lnTo>
                  <a:pt x="4832032" y="2545562"/>
                </a:lnTo>
                <a:close/>
              </a:path>
              <a:path w="5002530" h="4343400">
                <a:moveTo>
                  <a:pt x="879525" y="2881109"/>
                </a:moveTo>
                <a:lnTo>
                  <a:pt x="629424" y="2881109"/>
                </a:lnTo>
                <a:lnTo>
                  <a:pt x="629424" y="3045764"/>
                </a:lnTo>
                <a:lnTo>
                  <a:pt x="879525" y="3045764"/>
                </a:lnTo>
                <a:lnTo>
                  <a:pt x="879525" y="2881109"/>
                </a:lnTo>
                <a:close/>
              </a:path>
              <a:path w="5002530" h="4343400">
                <a:moveTo>
                  <a:pt x="4372597" y="2881109"/>
                </a:moveTo>
                <a:lnTo>
                  <a:pt x="4122483" y="2881109"/>
                </a:lnTo>
                <a:lnTo>
                  <a:pt x="4122483" y="3045764"/>
                </a:lnTo>
                <a:lnTo>
                  <a:pt x="4372597" y="3045764"/>
                </a:lnTo>
                <a:lnTo>
                  <a:pt x="4372597" y="2881109"/>
                </a:lnTo>
                <a:close/>
              </a:path>
              <a:path w="5002530" h="4343400">
                <a:moveTo>
                  <a:pt x="542023" y="2545562"/>
                </a:moveTo>
                <a:lnTo>
                  <a:pt x="169989" y="2545562"/>
                </a:lnTo>
                <a:lnTo>
                  <a:pt x="169989" y="2984220"/>
                </a:lnTo>
                <a:lnTo>
                  <a:pt x="542023" y="2984220"/>
                </a:lnTo>
                <a:lnTo>
                  <a:pt x="542023" y="2545562"/>
                </a:lnTo>
                <a:close/>
              </a:path>
              <a:path w="5002530" h="4343400">
                <a:moveTo>
                  <a:pt x="5002022" y="2908211"/>
                </a:moveTo>
                <a:lnTo>
                  <a:pt x="4889487" y="2908211"/>
                </a:lnTo>
                <a:lnTo>
                  <a:pt x="4889487" y="2984220"/>
                </a:lnTo>
                <a:lnTo>
                  <a:pt x="5002022" y="2984220"/>
                </a:lnTo>
                <a:lnTo>
                  <a:pt x="5002022" y="2908211"/>
                </a:lnTo>
                <a:close/>
              </a:path>
              <a:path w="5002530" h="4343400">
                <a:moveTo>
                  <a:pt x="1638160" y="2912110"/>
                </a:moveTo>
                <a:lnTo>
                  <a:pt x="1588147" y="2912110"/>
                </a:lnTo>
                <a:lnTo>
                  <a:pt x="1588147" y="2970733"/>
                </a:lnTo>
                <a:lnTo>
                  <a:pt x="1638160" y="2970733"/>
                </a:lnTo>
                <a:lnTo>
                  <a:pt x="1638160" y="2912110"/>
                </a:lnTo>
                <a:close/>
              </a:path>
              <a:path w="5002530" h="4343400">
                <a:moveTo>
                  <a:pt x="3413887" y="2912110"/>
                </a:moveTo>
                <a:lnTo>
                  <a:pt x="3363861" y="2912110"/>
                </a:lnTo>
                <a:lnTo>
                  <a:pt x="3363861" y="2970733"/>
                </a:lnTo>
                <a:lnTo>
                  <a:pt x="3413887" y="2970733"/>
                </a:lnTo>
                <a:lnTo>
                  <a:pt x="3413887" y="2912110"/>
                </a:lnTo>
                <a:close/>
              </a:path>
              <a:path w="5002530" h="4343400">
                <a:moveTo>
                  <a:pt x="823772" y="2731046"/>
                </a:moveTo>
                <a:lnTo>
                  <a:pt x="685177" y="2731046"/>
                </a:lnTo>
                <a:lnTo>
                  <a:pt x="685177" y="2881109"/>
                </a:lnTo>
                <a:lnTo>
                  <a:pt x="823772" y="2881109"/>
                </a:lnTo>
                <a:lnTo>
                  <a:pt x="823772" y="2731046"/>
                </a:lnTo>
                <a:close/>
              </a:path>
              <a:path w="5002530" h="4343400">
                <a:moveTo>
                  <a:pt x="4316857" y="2731046"/>
                </a:moveTo>
                <a:lnTo>
                  <a:pt x="4178249" y="2731046"/>
                </a:lnTo>
                <a:lnTo>
                  <a:pt x="4178249" y="2881109"/>
                </a:lnTo>
                <a:lnTo>
                  <a:pt x="4316857" y="2881109"/>
                </a:lnTo>
                <a:lnTo>
                  <a:pt x="4316857" y="2731046"/>
                </a:lnTo>
                <a:close/>
              </a:path>
              <a:path w="5002530" h="4343400">
                <a:moveTo>
                  <a:pt x="787298" y="2632570"/>
                </a:moveTo>
                <a:lnTo>
                  <a:pt x="721652" y="2632570"/>
                </a:lnTo>
                <a:lnTo>
                  <a:pt x="721652" y="2731046"/>
                </a:lnTo>
                <a:lnTo>
                  <a:pt x="787298" y="2731046"/>
                </a:lnTo>
                <a:lnTo>
                  <a:pt x="787298" y="2632570"/>
                </a:lnTo>
                <a:close/>
              </a:path>
              <a:path w="5002530" h="4343400">
                <a:moveTo>
                  <a:pt x="4280382" y="2632570"/>
                </a:moveTo>
                <a:lnTo>
                  <a:pt x="4214723" y="2632570"/>
                </a:lnTo>
                <a:lnTo>
                  <a:pt x="4214723" y="2731046"/>
                </a:lnTo>
                <a:lnTo>
                  <a:pt x="4280382" y="2731046"/>
                </a:lnTo>
                <a:lnTo>
                  <a:pt x="4280382" y="2632570"/>
                </a:lnTo>
                <a:close/>
              </a:path>
              <a:path w="5002530" h="4343400">
                <a:moveTo>
                  <a:pt x="443534" y="2345474"/>
                </a:moveTo>
                <a:lnTo>
                  <a:pt x="268465" y="2345474"/>
                </a:lnTo>
                <a:lnTo>
                  <a:pt x="268465" y="2545562"/>
                </a:lnTo>
                <a:lnTo>
                  <a:pt x="443534" y="2545562"/>
                </a:lnTo>
                <a:lnTo>
                  <a:pt x="443534" y="2345474"/>
                </a:lnTo>
                <a:close/>
              </a:path>
              <a:path w="5002530" h="4343400">
                <a:moveTo>
                  <a:pt x="4733556" y="2345474"/>
                </a:moveTo>
                <a:lnTo>
                  <a:pt x="4558487" y="2345474"/>
                </a:lnTo>
                <a:lnTo>
                  <a:pt x="4558487" y="2545562"/>
                </a:lnTo>
                <a:lnTo>
                  <a:pt x="4733556" y="2545562"/>
                </a:lnTo>
                <a:lnTo>
                  <a:pt x="4733556" y="2345474"/>
                </a:lnTo>
                <a:close/>
              </a:path>
              <a:path w="5002530" h="4343400">
                <a:moveTo>
                  <a:pt x="393522" y="2289594"/>
                </a:moveTo>
                <a:lnTo>
                  <a:pt x="318490" y="2289594"/>
                </a:lnTo>
                <a:lnTo>
                  <a:pt x="318490" y="2345474"/>
                </a:lnTo>
                <a:lnTo>
                  <a:pt x="393522" y="2345474"/>
                </a:lnTo>
                <a:lnTo>
                  <a:pt x="393522" y="2289594"/>
                </a:lnTo>
                <a:close/>
              </a:path>
              <a:path w="5002530" h="4343400">
                <a:moveTo>
                  <a:pt x="4683531" y="2289594"/>
                </a:moveTo>
                <a:lnTo>
                  <a:pt x="4608512" y="2289594"/>
                </a:lnTo>
                <a:lnTo>
                  <a:pt x="4608512" y="2345474"/>
                </a:lnTo>
                <a:lnTo>
                  <a:pt x="4683531" y="2345474"/>
                </a:lnTo>
                <a:lnTo>
                  <a:pt x="4683531" y="2289594"/>
                </a:lnTo>
                <a:close/>
              </a:path>
              <a:path w="5002530" h="4343400">
                <a:moveTo>
                  <a:pt x="3013722" y="2295258"/>
                </a:moveTo>
                <a:lnTo>
                  <a:pt x="1988312" y="2295258"/>
                </a:lnTo>
                <a:lnTo>
                  <a:pt x="1988312" y="2295448"/>
                </a:lnTo>
                <a:lnTo>
                  <a:pt x="3013722" y="2295448"/>
                </a:lnTo>
                <a:lnTo>
                  <a:pt x="3013722" y="2295258"/>
                </a:lnTo>
                <a:close/>
              </a:path>
              <a:path w="5002530" h="4343400">
                <a:moveTo>
                  <a:pt x="3066084" y="2235276"/>
                </a:moveTo>
                <a:lnTo>
                  <a:pt x="1935937" y="2235276"/>
                </a:lnTo>
                <a:lnTo>
                  <a:pt x="1935937" y="2295258"/>
                </a:lnTo>
                <a:lnTo>
                  <a:pt x="3066084" y="2295258"/>
                </a:lnTo>
                <a:lnTo>
                  <a:pt x="3066084" y="2235276"/>
                </a:lnTo>
                <a:close/>
              </a:path>
              <a:path w="5002530" h="4343400">
                <a:moveTo>
                  <a:pt x="431025" y="2239581"/>
                </a:moveTo>
                <a:lnTo>
                  <a:pt x="280974" y="2239581"/>
                </a:lnTo>
                <a:lnTo>
                  <a:pt x="280974" y="2289594"/>
                </a:lnTo>
                <a:lnTo>
                  <a:pt x="431025" y="2289594"/>
                </a:lnTo>
                <a:lnTo>
                  <a:pt x="431025" y="2239581"/>
                </a:lnTo>
                <a:close/>
              </a:path>
              <a:path w="5002530" h="4343400">
                <a:moveTo>
                  <a:pt x="4721047" y="2239581"/>
                </a:moveTo>
                <a:lnTo>
                  <a:pt x="4570984" y="2239581"/>
                </a:lnTo>
                <a:lnTo>
                  <a:pt x="4570984" y="2289594"/>
                </a:lnTo>
                <a:lnTo>
                  <a:pt x="4721047" y="2289594"/>
                </a:lnTo>
                <a:lnTo>
                  <a:pt x="4721047" y="2239581"/>
                </a:lnTo>
                <a:close/>
              </a:path>
              <a:path w="5002530" h="4343400">
                <a:moveTo>
                  <a:pt x="3013722" y="2161806"/>
                </a:moveTo>
                <a:lnTo>
                  <a:pt x="1988312" y="2161806"/>
                </a:lnTo>
                <a:lnTo>
                  <a:pt x="1988312" y="2235276"/>
                </a:lnTo>
                <a:lnTo>
                  <a:pt x="3013722" y="2235276"/>
                </a:lnTo>
                <a:lnTo>
                  <a:pt x="3013722" y="2161806"/>
                </a:lnTo>
                <a:close/>
              </a:path>
              <a:path w="5002530" h="4343400">
                <a:moveTo>
                  <a:pt x="2100846" y="2009406"/>
                </a:moveTo>
                <a:lnTo>
                  <a:pt x="2025815" y="2009406"/>
                </a:lnTo>
                <a:lnTo>
                  <a:pt x="2025815" y="2161806"/>
                </a:lnTo>
                <a:lnTo>
                  <a:pt x="2100846" y="2161806"/>
                </a:lnTo>
                <a:lnTo>
                  <a:pt x="2100846" y="2009406"/>
                </a:lnTo>
                <a:close/>
              </a:path>
              <a:path w="5002530" h="4343400">
                <a:moveTo>
                  <a:pt x="2863659" y="1519948"/>
                </a:moveTo>
                <a:lnTo>
                  <a:pt x="2138362" y="1519948"/>
                </a:lnTo>
                <a:lnTo>
                  <a:pt x="2138362" y="2161806"/>
                </a:lnTo>
                <a:lnTo>
                  <a:pt x="2863659" y="2161806"/>
                </a:lnTo>
                <a:lnTo>
                  <a:pt x="2863659" y="1519948"/>
                </a:lnTo>
                <a:close/>
              </a:path>
              <a:path w="5002530" h="4343400">
                <a:moveTo>
                  <a:pt x="2976206" y="2009406"/>
                </a:moveTo>
                <a:lnTo>
                  <a:pt x="2901175" y="2009406"/>
                </a:lnTo>
                <a:lnTo>
                  <a:pt x="2901175" y="2161806"/>
                </a:lnTo>
                <a:lnTo>
                  <a:pt x="2976206" y="2161806"/>
                </a:lnTo>
                <a:lnTo>
                  <a:pt x="2976206" y="2009406"/>
                </a:lnTo>
                <a:close/>
              </a:path>
              <a:path w="5002530" h="4343400">
                <a:moveTo>
                  <a:pt x="2763608" y="1377378"/>
                </a:moveTo>
                <a:lnTo>
                  <a:pt x="2238400" y="1377378"/>
                </a:lnTo>
                <a:lnTo>
                  <a:pt x="2238400" y="1519948"/>
                </a:lnTo>
                <a:lnTo>
                  <a:pt x="2763608" y="1519948"/>
                </a:lnTo>
                <a:lnTo>
                  <a:pt x="2763608" y="1377378"/>
                </a:lnTo>
                <a:close/>
              </a:path>
              <a:path w="5002530" h="4343400">
                <a:moveTo>
                  <a:pt x="2711513" y="1073086"/>
                </a:moveTo>
                <a:lnTo>
                  <a:pt x="2290508" y="1073086"/>
                </a:lnTo>
                <a:lnTo>
                  <a:pt x="2290508" y="1377378"/>
                </a:lnTo>
                <a:lnTo>
                  <a:pt x="2711513" y="1377378"/>
                </a:lnTo>
                <a:lnTo>
                  <a:pt x="2711513" y="1073086"/>
                </a:lnTo>
                <a:close/>
              </a:path>
              <a:path w="5002530" h="4343400">
                <a:moveTo>
                  <a:pt x="2662529" y="860501"/>
                </a:moveTo>
                <a:lnTo>
                  <a:pt x="2339492" y="860501"/>
                </a:lnTo>
                <a:lnTo>
                  <a:pt x="2339492" y="1073086"/>
                </a:lnTo>
                <a:lnTo>
                  <a:pt x="2662529" y="1073086"/>
                </a:lnTo>
                <a:lnTo>
                  <a:pt x="2662529" y="860501"/>
                </a:lnTo>
                <a:close/>
              </a:path>
              <a:path w="5002530" h="4343400">
                <a:moveTo>
                  <a:pt x="2566670" y="510882"/>
                </a:moveTo>
                <a:lnTo>
                  <a:pt x="2435364" y="510882"/>
                </a:lnTo>
                <a:lnTo>
                  <a:pt x="2435364" y="860501"/>
                </a:lnTo>
                <a:lnTo>
                  <a:pt x="2566670" y="860501"/>
                </a:lnTo>
                <a:lnTo>
                  <a:pt x="2566670" y="510882"/>
                </a:lnTo>
                <a:close/>
              </a:path>
              <a:path w="5002530" h="4343400">
                <a:moveTo>
                  <a:pt x="2545753" y="94564"/>
                </a:moveTo>
                <a:lnTo>
                  <a:pt x="2456268" y="94564"/>
                </a:lnTo>
                <a:lnTo>
                  <a:pt x="2456268" y="510882"/>
                </a:lnTo>
                <a:lnTo>
                  <a:pt x="2545753" y="510882"/>
                </a:lnTo>
                <a:lnTo>
                  <a:pt x="2545753" y="94564"/>
                </a:lnTo>
                <a:close/>
              </a:path>
              <a:path w="5002530" h="4343400">
                <a:moveTo>
                  <a:pt x="2567825" y="69557"/>
                </a:moveTo>
                <a:lnTo>
                  <a:pt x="2434183" y="69557"/>
                </a:lnTo>
                <a:lnTo>
                  <a:pt x="2434183" y="94564"/>
                </a:lnTo>
                <a:lnTo>
                  <a:pt x="2567825" y="94564"/>
                </a:lnTo>
                <a:lnTo>
                  <a:pt x="2567825" y="69557"/>
                </a:lnTo>
                <a:close/>
              </a:path>
              <a:path w="5002530" h="4343400">
                <a:moveTo>
                  <a:pt x="2590507" y="0"/>
                </a:moveTo>
                <a:lnTo>
                  <a:pt x="2411526" y="0"/>
                </a:lnTo>
                <a:lnTo>
                  <a:pt x="2411526" y="69557"/>
                </a:lnTo>
                <a:lnTo>
                  <a:pt x="2590507" y="69557"/>
                </a:lnTo>
                <a:lnTo>
                  <a:pt x="259050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54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2180"/>
            <a:ext cx="1074102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02610" algn="l"/>
                <a:tab pos="5531485" algn="l"/>
                <a:tab pos="6427470" algn="l"/>
                <a:tab pos="8715375" algn="l"/>
              </a:tabLst>
            </a:pPr>
            <a:r>
              <a:rPr sz="5400" b="0" spc="-16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ducational	s</a:t>
            </a:r>
            <a:r>
              <a:rPr sz="5400" b="0" spc="-2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hedule	for	Mas</a:t>
            </a:r>
            <a:r>
              <a:rPr sz="540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er’s	courses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700" y="2395563"/>
            <a:ext cx="4531995" cy="601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ct val="100000"/>
              </a:lnSpc>
            </a:pP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Open</a:t>
            </a:r>
            <a:r>
              <a:rPr sz="2600" b="1" spc="-5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Economy</a:t>
            </a:r>
            <a:r>
              <a:rPr sz="2600" b="1" spc="-5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10" dirty="0">
                <a:solidFill>
                  <a:srgbClr val="C34841"/>
                </a:solidFill>
                <a:latin typeface="Akrobat Black"/>
                <a:cs typeface="Akrobat Black"/>
              </a:rPr>
              <a:t>in</a:t>
            </a:r>
            <a:r>
              <a:rPr sz="2600" b="1" spc="-5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the</a:t>
            </a:r>
            <a:r>
              <a:rPr sz="2600" b="1" spc="-5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Modern</a:t>
            </a:r>
            <a:r>
              <a:rPr sz="2600" b="1" spc="-5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World</a:t>
            </a:r>
            <a:endParaRPr sz="2600" dirty="0">
              <a:latin typeface="Akrobat Black"/>
              <a:cs typeface="Akrobat Black"/>
            </a:endParaRPr>
          </a:p>
          <a:p>
            <a:pPr marL="40640">
              <a:lnSpc>
                <a:spcPts val="3115"/>
              </a:lnSpc>
              <a:spcBef>
                <a:spcPts val="1195"/>
              </a:spcBef>
            </a:pPr>
            <a:r>
              <a:rPr sz="2600" b="1" spc="-2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4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–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1184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hours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class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including:</a:t>
            </a:r>
            <a:endParaRPr sz="2600" dirty="0">
              <a:latin typeface="Akrobat Bold"/>
              <a:cs typeface="Akrobat Bold"/>
            </a:endParaRPr>
          </a:p>
          <a:p>
            <a:pPr marL="18542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86055" algn="l"/>
              </a:tabLst>
            </a:pP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236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lectu</a:t>
            </a:r>
            <a:r>
              <a:rPr sz="2600" b="0" spc="-3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es</a:t>
            </a:r>
            <a:endParaRPr sz="2600" dirty="0">
              <a:latin typeface="Akrobat"/>
              <a:cs typeface="Akrobat"/>
            </a:endParaRPr>
          </a:p>
          <a:p>
            <a:pPr marL="18542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86055" algn="l"/>
              </a:tabLst>
            </a:pPr>
            <a:r>
              <a:rPr sz="2600" b="0" spc="10" dirty="0">
                <a:solidFill>
                  <a:srgbClr val="2E2E2E"/>
                </a:solidFill>
                <a:latin typeface="Akrobat"/>
                <a:cs typeface="Akrobat"/>
              </a:rPr>
              <a:t>948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workshops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&amp;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tu</a:t>
            </a:r>
            <a:endParaRPr sz="2600" dirty="0">
              <a:latin typeface="Akrobat"/>
              <a:cs typeface="Akrobat"/>
            </a:endParaRPr>
          </a:p>
          <a:p>
            <a:pPr marL="40640">
              <a:lnSpc>
                <a:spcPts val="3115"/>
              </a:lnSpc>
            </a:pPr>
            <a:r>
              <a:rPr sz="2600" b="1" dirty="0">
                <a:solidFill>
                  <a:srgbClr val="2E2E2E"/>
                </a:solidFill>
                <a:latin typeface="Akrobat Bold"/>
                <a:cs typeface="Akrobat Bold"/>
              </a:rPr>
              <a:t>26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85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luding:</a:t>
            </a:r>
            <a:endParaRPr sz="2600" dirty="0">
              <a:latin typeface="Akrobat Bold"/>
              <a:cs typeface="Akrobat Bold"/>
            </a:endParaRPr>
          </a:p>
          <a:p>
            <a:pPr marL="18542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86055" algn="l"/>
              </a:tabLst>
            </a:pP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5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common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economic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subjects</a:t>
            </a:r>
            <a:endParaRPr sz="2600" dirty="0">
              <a:latin typeface="Akrobat"/>
              <a:cs typeface="Akrobat"/>
            </a:endParaRPr>
          </a:p>
          <a:p>
            <a:pPr marL="18542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86055" algn="l"/>
                <a:tab pos="543560" algn="l"/>
              </a:tabLst>
            </a:pPr>
            <a:r>
              <a:rPr sz="2600" b="0" spc="-10" dirty="0" smtClean="0">
                <a:solidFill>
                  <a:srgbClr val="2E2E2E"/>
                </a:solidFill>
                <a:latin typeface="Akrobat"/>
                <a:cs typeface="Akrobat"/>
              </a:rPr>
              <a:t>21</a:t>
            </a:r>
            <a:r>
              <a:rPr lang="ru-RU" sz="26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 smtClean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600" b="0" spc="-30" dirty="0" smtClean="0">
                <a:solidFill>
                  <a:srgbClr val="2E2E2E"/>
                </a:solidFill>
                <a:latin typeface="Akrobat"/>
                <a:cs typeface="Akrobat"/>
              </a:rPr>
              <a:t>ro</a:t>
            </a:r>
            <a:r>
              <a:rPr sz="2600" b="0" spc="-10" dirty="0" smtClean="0">
                <a:solidFill>
                  <a:srgbClr val="2E2E2E"/>
                </a:solidFill>
                <a:latin typeface="Akrobat"/>
                <a:cs typeface="Akrobat"/>
              </a:rPr>
              <a:t>fessional</a:t>
            </a:r>
            <a:r>
              <a:rPr sz="2600" b="0" spc="-5" dirty="0" smtClean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subjects</a:t>
            </a:r>
            <a:endParaRPr sz="2600" dirty="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Ec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on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omi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c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45" dirty="0">
                <a:solidFill>
                  <a:srgbClr val="C34841"/>
                </a:solidFill>
                <a:latin typeface="Akrobat Black"/>
                <a:cs typeface="Akrobat Black"/>
              </a:rPr>
              <a:t>a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n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d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f</a:t>
            </a:r>
            <a:r>
              <a:rPr sz="2600" b="1" spc="-30" dirty="0">
                <a:solidFill>
                  <a:srgbClr val="C34841"/>
                </a:solidFill>
                <a:latin typeface="Akrobat Black"/>
                <a:cs typeface="Akrobat Black"/>
              </a:rPr>
              <a:t>in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an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cia</a:t>
            </a:r>
            <a:r>
              <a:rPr sz="2600" b="1" spc="-10" dirty="0">
                <a:solidFill>
                  <a:srgbClr val="C34841"/>
                </a:solidFill>
                <a:latin typeface="Akrobat Black"/>
                <a:cs typeface="Akrobat Black"/>
              </a:rPr>
              <a:t>l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 s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t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ra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te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g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y</a:t>
            </a:r>
            <a:endParaRPr sz="2600" dirty="0">
              <a:latin typeface="Akrobat Black"/>
              <a:cs typeface="Akrobat Black"/>
            </a:endParaRPr>
          </a:p>
          <a:p>
            <a:pPr marL="12700">
              <a:lnSpc>
                <a:spcPts val="3115"/>
              </a:lnSpc>
              <a:spcBef>
                <a:spcPts val="1195"/>
              </a:spcBef>
            </a:pPr>
            <a:r>
              <a:rPr sz="2600" b="1" spc="-2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4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–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1168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hours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lass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luding:</a:t>
            </a:r>
            <a:endParaRPr sz="2600" dirty="0">
              <a:latin typeface="Akrobat Bold"/>
              <a:cs typeface="Akrobat Bold"/>
            </a:endParaRPr>
          </a:p>
          <a:p>
            <a:pPr marL="15748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58115" algn="l"/>
              </a:tabLst>
            </a:pP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250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lectu</a:t>
            </a:r>
            <a:r>
              <a:rPr sz="2600" b="0" spc="-3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es</a:t>
            </a:r>
            <a:endParaRPr sz="2600" dirty="0">
              <a:latin typeface="Akrobat"/>
              <a:cs typeface="Akrobat"/>
            </a:endParaRPr>
          </a:p>
          <a:p>
            <a:pPr marL="15748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58115" algn="l"/>
              </a:tabLst>
            </a:pPr>
            <a:r>
              <a:rPr sz="2600" b="0" spc="10" dirty="0">
                <a:solidFill>
                  <a:srgbClr val="2E2E2E"/>
                </a:solidFill>
                <a:latin typeface="Akrobat"/>
                <a:cs typeface="Akrobat"/>
              </a:rPr>
              <a:t>918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workshops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&amp;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tu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orials</a:t>
            </a:r>
            <a:endParaRPr sz="2600" dirty="0">
              <a:latin typeface="Akrobat"/>
              <a:cs typeface="Akrobat"/>
            </a:endParaRPr>
          </a:p>
          <a:p>
            <a:pPr marL="12700">
              <a:lnSpc>
                <a:spcPts val="3115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30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luding:</a:t>
            </a:r>
            <a:endParaRPr sz="2600" dirty="0">
              <a:latin typeface="Akrobat Bold"/>
              <a:cs typeface="Akrobat Bold"/>
            </a:endParaRPr>
          </a:p>
          <a:p>
            <a:pPr marL="15748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58115" algn="l"/>
              </a:tabLst>
            </a:pP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4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common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economic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subjects</a:t>
            </a:r>
            <a:endParaRPr sz="2600" dirty="0">
              <a:latin typeface="Akrobat"/>
              <a:cs typeface="Akrobat"/>
            </a:endParaRPr>
          </a:p>
          <a:p>
            <a:pPr marL="15748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58115" algn="l"/>
              </a:tabLst>
            </a:pP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26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600" b="0" spc="-3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3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fessional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subjects</a:t>
            </a:r>
            <a:endParaRPr sz="2600" dirty="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5445" y="5468130"/>
            <a:ext cx="4827270" cy="294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Ec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on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o</a:t>
            </a:r>
            <a:r>
              <a:rPr sz="2600" b="1" spc="-45" dirty="0">
                <a:solidFill>
                  <a:srgbClr val="C34841"/>
                </a:solidFill>
                <a:latin typeface="Akrobat Black"/>
                <a:cs typeface="Akrobat Black"/>
              </a:rPr>
              <a:t>m</a:t>
            </a:r>
            <a:r>
              <a:rPr sz="2600" b="1" spc="-30" dirty="0">
                <a:solidFill>
                  <a:srgbClr val="C34841"/>
                </a:solidFill>
                <a:latin typeface="Akrobat Black"/>
                <a:cs typeface="Akrobat Black"/>
              </a:rPr>
              <a:t>ic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s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45" dirty="0">
                <a:solidFill>
                  <a:srgbClr val="C34841"/>
                </a:solidFill>
                <a:latin typeface="Akrobat Black"/>
                <a:cs typeface="Akrobat Black"/>
              </a:rPr>
              <a:t>a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n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d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45" dirty="0">
                <a:solidFill>
                  <a:srgbClr val="C34841"/>
                </a:solidFill>
                <a:latin typeface="Akrobat Black"/>
                <a:cs typeface="Akrobat Black"/>
              </a:rPr>
              <a:t>m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at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hem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atica</a:t>
            </a:r>
            <a:r>
              <a:rPr sz="2600" b="1" spc="-10" dirty="0">
                <a:solidFill>
                  <a:srgbClr val="C34841"/>
                </a:solidFill>
                <a:latin typeface="Akrobat Black"/>
                <a:cs typeface="Akrobat Black"/>
              </a:rPr>
              <a:t>l</a:t>
            </a:r>
            <a:r>
              <a:rPr sz="2600" b="1" spc="-50" dirty="0">
                <a:solidFill>
                  <a:srgbClr val="C34841"/>
                </a:solidFill>
                <a:latin typeface="Akrobat Black"/>
                <a:cs typeface="Akrobat Black"/>
              </a:rPr>
              <a:t> 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me</a:t>
            </a:r>
            <a:r>
              <a:rPr sz="2600" b="1" spc="-30" dirty="0">
                <a:solidFill>
                  <a:srgbClr val="C34841"/>
                </a:solidFill>
                <a:latin typeface="Akrobat Black"/>
                <a:cs typeface="Akrobat Black"/>
              </a:rPr>
              <a:t>t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h</a:t>
            </a:r>
            <a:r>
              <a:rPr sz="2600" b="1" spc="-35" dirty="0">
                <a:solidFill>
                  <a:srgbClr val="C34841"/>
                </a:solidFill>
                <a:latin typeface="Akrobat Black"/>
                <a:cs typeface="Akrobat Black"/>
              </a:rPr>
              <a:t>o</a:t>
            </a:r>
            <a:r>
              <a:rPr sz="2600" b="1" spc="-40" dirty="0">
                <a:solidFill>
                  <a:srgbClr val="C34841"/>
                </a:solidFill>
                <a:latin typeface="Akrobat Black"/>
                <a:cs typeface="Akrobat Black"/>
              </a:rPr>
              <a:t>d</a:t>
            </a:r>
            <a:r>
              <a:rPr sz="2600" b="1" spc="-15" dirty="0">
                <a:solidFill>
                  <a:srgbClr val="C34841"/>
                </a:solidFill>
                <a:latin typeface="Akrobat Black"/>
                <a:cs typeface="Akrobat Black"/>
              </a:rPr>
              <a:t>s</a:t>
            </a:r>
            <a:endParaRPr sz="2600">
              <a:latin typeface="Akrobat Black"/>
              <a:cs typeface="Akrobat Black"/>
            </a:endParaRPr>
          </a:p>
          <a:p>
            <a:pPr marL="12700">
              <a:lnSpc>
                <a:spcPts val="3115"/>
              </a:lnSpc>
              <a:spcBef>
                <a:spcPts val="1195"/>
              </a:spcBef>
            </a:pPr>
            <a:r>
              <a:rPr sz="2600" b="1" spc="-2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4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–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1288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hours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lass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luding:</a:t>
            </a:r>
            <a:endParaRPr sz="2600">
              <a:latin typeface="Akrobat Bold"/>
              <a:cs typeface="Akrobat Bold"/>
            </a:endParaRPr>
          </a:p>
          <a:p>
            <a:pPr marL="15748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58115" algn="l"/>
              </a:tabLst>
            </a:pP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270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lectu</a:t>
            </a:r>
            <a:r>
              <a:rPr sz="2600" b="0" spc="-3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es</a:t>
            </a:r>
            <a:endParaRPr sz="2600">
              <a:latin typeface="Akrobat"/>
              <a:cs typeface="Akrobat"/>
            </a:endParaRPr>
          </a:p>
          <a:p>
            <a:pPr marL="15748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58115" algn="l"/>
              </a:tabLst>
            </a:pP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1018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workshops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&amp;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tu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orials</a:t>
            </a:r>
            <a:endParaRPr sz="2600">
              <a:latin typeface="Akrobat"/>
              <a:cs typeface="Akrobat"/>
            </a:endParaRPr>
          </a:p>
          <a:p>
            <a:pPr marL="12700">
              <a:lnSpc>
                <a:spcPts val="3115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32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luding:</a:t>
            </a:r>
            <a:endParaRPr sz="2600">
              <a:latin typeface="Akrobat Bold"/>
              <a:cs typeface="Akrobat Bold"/>
            </a:endParaRPr>
          </a:p>
          <a:p>
            <a:pPr marL="15748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58115" algn="l"/>
              </a:tabLst>
            </a:pP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4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common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economic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subjects</a:t>
            </a:r>
            <a:endParaRPr sz="2600">
              <a:latin typeface="Akrobat"/>
              <a:cs typeface="Akrobat"/>
            </a:endParaRPr>
          </a:p>
          <a:p>
            <a:pPr marL="157480" indent="-144780">
              <a:lnSpc>
                <a:spcPts val="3115"/>
              </a:lnSpc>
              <a:buClr>
                <a:srgbClr val="C34841"/>
              </a:buClr>
              <a:buFont typeface="Akrobat Black"/>
              <a:buChar char="•"/>
              <a:tabLst>
                <a:tab pos="158115" algn="l"/>
              </a:tabLst>
            </a:pP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28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600" b="0" spc="-3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3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fessional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subjects</a:t>
            </a:r>
            <a:endParaRPr sz="2600">
              <a:latin typeface="Akrobat"/>
              <a:cs typeface="Akrob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47537" y="0"/>
            <a:ext cx="3649979" cy="3169920"/>
          </a:xfrm>
          <a:custGeom>
            <a:avLst/>
            <a:gdLst/>
            <a:ahLst/>
            <a:cxnLst/>
            <a:rect l="l" t="t" r="r" b="b"/>
            <a:pathLst>
              <a:path w="3649980" h="3169920">
                <a:moveTo>
                  <a:pt x="82130" y="2122081"/>
                </a:moveTo>
                <a:lnTo>
                  <a:pt x="0" y="2122081"/>
                </a:lnTo>
                <a:lnTo>
                  <a:pt x="0" y="2451074"/>
                </a:lnTo>
                <a:lnTo>
                  <a:pt x="313990" y="2454641"/>
                </a:lnTo>
                <a:lnTo>
                  <a:pt x="894573" y="2467981"/>
                </a:lnTo>
                <a:lnTo>
                  <a:pt x="1161856" y="2478227"/>
                </a:lnTo>
                <a:lnTo>
                  <a:pt x="1414262" y="2491170"/>
                </a:lnTo>
                <a:lnTo>
                  <a:pt x="1652134" y="2507047"/>
                </a:lnTo>
                <a:lnTo>
                  <a:pt x="1875820" y="2526092"/>
                </a:lnTo>
                <a:lnTo>
                  <a:pt x="2085664" y="2548543"/>
                </a:lnTo>
                <a:lnTo>
                  <a:pt x="2282012" y="2574634"/>
                </a:lnTo>
                <a:lnTo>
                  <a:pt x="2465209" y="2604601"/>
                </a:lnTo>
                <a:lnTo>
                  <a:pt x="2635602" y="2638680"/>
                </a:lnTo>
                <a:lnTo>
                  <a:pt x="2793534" y="2677107"/>
                </a:lnTo>
                <a:lnTo>
                  <a:pt x="2939353" y="2720118"/>
                </a:lnTo>
                <a:lnTo>
                  <a:pt x="3073404" y="2767947"/>
                </a:lnTo>
                <a:lnTo>
                  <a:pt x="3196031" y="2820831"/>
                </a:lnTo>
                <a:lnTo>
                  <a:pt x="3307581" y="2879006"/>
                </a:lnTo>
                <a:lnTo>
                  <a:pt x="3408399" y="2942706"/>
                </a:lnTo>
                <a:lnTo>
                  <a:pt x="3498830" y="3012169"/>
                </a:lnTo>
                <a:lnTo>
                  <a:pt x="3579221" y="3087629"/>
                </a:lnTo>
                <a:lnTo>
                  <a:pt x="3649916" y="3169323"/>
                </a:lnTo>
                <a:lnTo>
                  <a:pt x="3649916" y="2295461"/>
                </a:lnTo>
                <a:lnTo>
                  <a:pt x="666102" y="2295461"/>
                </a:lnTo>
                <a:lnTo>
                  <a:pt x="666102" y="2222461"/>
                </a:lnTo>
                <a:lnTo>
                  <a:pt x="395516" y="2222461"/>
                </a:lnTo>
                <a:lnTo>
                  <a:pt x="395516" y="2177542"/>
                </a:lnTo>
                <a:lnTo>
                  <a:pt x="82130" y="2177542"/>
                </a:lnTo>
                <a:lnTo>
                  <a:pt x="82130" y="2122081"/>
                </a:lnTo>
                <a:close/>
              </a:path>
              <a:path w="3649980" h="3169920">
                <a:moveTo>
                  <a:pt x="1240980" y="2167712"/>
                </a:moveTo>
                <a:lnTo>
                  <a:pt x="1113218" y="2167712"/>
                </a:lnTo>
                <a:lnTo>
                  <a:pt x="1113218" y="2295461"/>
                </a:lnTo>
                <a:lnTo>
                  <a:pt x="1240980" y="2295461"/>
                </a:lnTo>
                <a:lnTo>
                  <a:pt x="1240980" y="2167712"/>
                </a:lnTo>
                <a:close/>
              </a:path>
              <a:path w="3649980" h="3169920">
                <a:moveTo>
                  <a:pt x="2318829" y="1674964"/>
                </a:moveTo>
                <a:lnTo>
                  <a:pt x="1331087" y="1674964"/>
                </a:lnTo>
                <a:lnTo>
                  <a:pt x="1331087" y="2295461"/>
                </a:lnTo>
                <a:lnTo>
                  <a:pt x="2318829" y="2295461"/>
                </a:lnTo>
                <a:lnTo>
                  <a:pt x="2318829" y="1674964"/>
                </a:lnTo>
                <a:close/>
              </a:path>
              <a:path w="3649980" h="3169920">
                <a:moveTo>
                  <a:pt x="2536685" y="2167712"/>
                </a:moveTo>
                <a:lnTo>
                  <a:pt x="2408948" y="2167712"/>
                </a:lnTo>
                <a:lnTo>
                  <a:pt x="2408948" y="2295461"/>
                </a:lnTo>
                <a:lnTo>
                  <a:pt x="2536685" y="2295461"/>
                </a:lnTo>
                <a:lnTo>
                  <a:pt x="2536685" y="2167712"/>
                </a:lnTo>
                <a:close/>
              </a:path>
              <a:path w="3649980" h="3169920">
                <a:moveTo>
                  <a:pt x="3525875" y="1857463"/>
                </a:moveTo>
                <a:lnTo>
                  <a:pt x="3254413" y="1857463"/>
                </a:lnTo>
                <a:lnTo>
                  <a:pt x="3254413" y="2222461"/>
                </a:lnTo>
                <a:lnTo>
                  <a:pt x="2983788" y="2222461"/>
                </a:lnTo>
                <a:lnTo>
                  <a:pt x="2983788" y="2295461"/>
                </a:lnTo>
                <a:lnTo>
                  <a:pt x="3649916" y="2295461"/>
                </a:lnTo>
                <a:lnTo>
                  <a:pt x="3649916" y="2177542"/>
                </a:lnTo>
                <a:lnTo>
                  <a:pt x="3525875" y="2177542"/>
                </a:lnTo>
                <a:lnTo>
                  <a:pt x="3525875" y="1857463"/>
                </a:lnTo>
                <a:close/>
              </a:path>
              <a:path w="3649980" h="3169920">
                <a:moveTo>
                  <a:pt x="641781" y="2102307"/>
                </a:moveTo>
                <a:lnTo>
                  <a:pt x="459282" y="2102307"/>
                </a:lnTo>
                <a:lnTo>
                  <a:pt x="459282" y="2222461"/>
                </a:lnTo>
                <a:lnTo>
                  <a:pt x="641781" y="2222461"/>
                </a:lnTo>
                <a:lnTo>
                  <a:pt x="641781" y="2102307"/>
                </a:lnTo>
                <a:close/>
              </a:path>
              <a:path w="3649980" h="3169920">
                <a:moveTo>
                  <a:pt x="3190621" y="2102307"/>
                </a:moveTo>
                <a:lnTo>
                  <a:pt x="3008134" y="2102307"/>
                </a:lnTo>
                <a:lnTo>
                  <a:pt x="3008134" y="2222461"/>
                </a:lnTo>
                <a:lnTo>
                  <a:pt x="3190621" y="2222461"/>
                </a:lnTo>
                <a:lnTo>
                  <a:pt x="3190621" y="2102307"/>
                </a:lnTo>
                <a:close/>
              </a:path>
              <a:path w="3649980" h="3169920">
                <a:moveTo>
                  <a:pt x="395516" y="1857463"/>
                </a:moveTo>
                <a:lnTo>
                  <a:pt x="124040" y="1857463"/>
                </a:lnTo>
                <a:lnTo>
                  <a:pt x="124040" y="2177542"/>
                </a:lnTo>
                <a:lnTo>
                  <a:pt x="395516" y="2177542"/>
                </a:lnTo>
                <a:lnTo>
                  <a:pt x="395516" y="1857463"/>
                </a:lnTo>
                <a:close/>
              </a:path>
              <a:path w="3649980" h="3169920">
                <a:moveTo>
                  <a:pt x="3649916" y="2122081"/>
                </a:moveTo>
                <a:lnTo>
                  <a:pt x="3567798" y="2122081"/>
                </a:lnTo>
                <a:lnTo>
                  <a:pt x="3567798" y="2177542"/>
                </a:lnTo>
                <a:lnTo>
                  <a:pt x="3649916" y="2177542"/>
                </a:lnTo>
                <a:lnTo>
                  <a:pt x="3649916" y="2122081"/>
                </a:lnTo>
                <a:close/>
              </a:path>
              <a:path w="3649980" h="3169920">
                <a:moveTo>
                  <a:pt x="1195349" y="2124925"/>
                </a:moveTo>
                <a:lnTo>
                  <a:pt x="1158849" y="2124925"/>
                </a:lnTo>
                <a:lnTo>
                  <a:pt x="1158849" y="2167712"/>
                </a:lnTo>
                <a:lnTo>
                  <a:pt x="1195349" y="2167712"/>
                </a:lnTo>
                <a:lnTo>
                  <a:pt x="1195349" y="2124925"/>
                </a:lnTo>
                <a:close/>
              </a:path>
              <a:path w="3649980" h="3169920">
                <a:moveTo>
                  <a:pt x="2491054" y="2124925"/>
                </a:moveTo>
                <a:lnTo>
                  <a:pt x="2454567" y="2124925"/>
                </a:lnTo>
                <a:lnTo>
                  <a:pt x="2454567" y="2167712"/>
                </a:lnTo>
                <a:lnTo>
                  <a:pt x="2491054" y="2167712"/>
                </a:lnTo>
                <a:lnTo>
                  <a:pt x="2491054" y="2124925"/>
                </a:lnTo>
                <a:close/>
              </a:path>
              <a:path w="3649980" h="3169920">
                <a:moveTo>
                  <a:pt x="601091" y="1992807"/>
                </a:moveTo>
                <a:lnTo>
                  <a:pt x="499960" y="1992807"/>
                </a:lnTo>
                <a:lnTo>
                  <a:pt x="499960" y="2102307"/>
                </a:lnTo>
                <a:lnTo>
                  <a:pt x="601091" y="2102307"/>
                </a:lnTo>
                <a:lnTo>
                  <a:pt x="601091" y="1992807"/>
                </a:lnTo>
                <a:close/>
              </a:path>
              <a:path w="3649980" h="3169920">
                <a:moveTo>
                  <a:pt x="3149955" y="1992807"/>
                </a:moveTo>
                <a:lnTo>
                  <a:pt x="3048812" y="1992807"/>
                </a:lnTo>
                <a:lnTo>
                  <a:pt x="3048812" y="2102307"/>
                </a:lnTo>
                <a:lnTo>
                  <a:pt x="3149955" y="2102307"/>
                </a:lnTo>
                <a:lnTo>
                  <a:pt x="3149955" y="1992807"/>
                </a:lnTo>
                <a:close/>
              </a:path>
              <a:path w="3649980" h="3169920">
                <a:moveTo>
                  <a:pt x="574471" y="1920951"/>
                </a:moveTo>
                <a:lnTo>
                  <a:pt x="526580" y="1920951"/>
                </a:lnTo>
                <a:lnTo>
                  <a:pt x="526580" y="1992807"/>
                </a:lnTo>
                <a:lnTo>
                  <a:pt x="574471" y="1992807"/>
                </a:lnTo>
                <a:lnTo>
                  <a:pt x="574471" y="1920951"/>
                </a:lnTo>
                <a:close/>
              </a:path>
              <a:path w="3649980" h="3169920">
                <a:moveTo>
                  <a:pt x="3123349" y="1920951"/>
                </a:moveTo>
                <a:lnTo>
                  <a:pt x="3075432" y="1920951"/>
                </a:lnTo>
                <a:lnTo>
                  <a:pt x="3075432" y="1992807"/>
                </a:lnTo>
                <a:lnTo>
                  <a:pt x="3123349" y="1992807"/>
                </a:lnTo>
                <a:lnTo>
                  <a:pt x="3123349" y="1920951"/>
                </a:lnTo>
                <a:close/>
              </a:path>
              <a:path w="3649980" h="3169920">
                <a:moveTo>
                  <a:pt x="323634" y="1711464"/>
                </a:moveTo>
                <a:lnTo>
                  <a:pt x="195897" y="1711464"/>
                </a:lnTo>
                <a:lnTo>
                  <a:pt x="195897" y="1857463"/>
                </a:lnTo>
                <a:lnTo>
                  <a:pt x="323634" y="1857463"/>
                </a:lnTo>
                <a:lnTo>
                  <a:pt x="323634" y="1711464"/>
                </a:lnTo>
                <a:close/>
              </a:path>
              <a:path w="3649980" h="3169920">
                <a:moveTo>
                  <a:pt x="3454019" y="1711464"/>
                </a:moveTo>
                <a:lnTo>
                  <a:pt x="3326269" y="1711464"/>
                </a:lnTo>
                <a:lnTo>
                  <a:pt x="3326269" y="1857463"/>
                </a:lnTo>
                <a:lnTo>
                  <a:pt x="3454019" y="1857463"/>
                </a:lnTo>
                <a:lnTo>
                  <a:pt x="3454019" y="1711464"/>
                </a:lnTo>
                <a:close/>
              </a:path>
              <a:path w="3649980" h="3169920">
                <a:moveTo>
                  <a:pt x="287147" y="1670685"/>
                </a:moveTo>
                <a:lnTo>
                  <a:pt x="232397" y="1670685"/>
                </a:lnTo>
                <a:lnTo>
                  <a:pt x="232397" y="1711464"/>
                </a:lnTo>
                <a:lnTo>
                  <a:pt x="287147" y="1711464"/>
                </a:lnTo>
                <a:lnTo>
                  <a:pt x="287147" y="1670685"/>
                </a:lnTo>
                <a:close/>
              </a:path>
              <a:path w="3649980" h="3169920">
                <a:moveTo>
                  <a:pt x="3417519" y="1670685"/>
                </a:moveTo>
                <a:lnTo>
                  <a:pt x="3362769" y="1670685"/>
                </a:lnTo>
                <a:lnTo>
                  <a:pt x="3362769" y="1711464"/>
                </a:lnTo>
                <a:lnTo>
                  <a:pt x="3417519" y="1711464"/>
                </a:lnTo>
                <a:lnTo>
                  <a:pt x="3417519" y="1670685"/>
                </a:lnTo>
                <a:close/>
              </a:path>
              <a:path w="3649980" h="3169920">
                <a:moveTo>
                  <a:pt x="2199068" y="1674825"/>
                </a:moveTo>
                <a:lnTo>
                  <a:pt x="1450848" y="1674825"/>
                </a:lnTo>
                <a:lnTo>
                  <a:pt x="1450848" y="1674964"/>
                </a:lnTo>
                <a:lnTo>
                  <a:pt x="2199068" y="1674964"/>
                </a:lnTo>
                <a:lnTo>
                  <a:pt x="2199068" y="1674825"/>
                </a:lnTo>
                <a:close/>
              </a:path>
              <a:path w="3649980" h="3169920">
                <a:moveTo>
                  <a:pt x="2237282" y="1631061"/>
                </a:moveTo>
                <a:lnTo>
                  <a:pt x="1412621" y="1631061"/>
                </a:lnTo>
                <a:lnTo>
                  <a:pt x="1412621" y="1674825"/>
                </a:lnTo>
                <a:lnTo>
                  <a:pt x="2237282" y="1674825"/>
                </a:lnTo>
                <a:lnTo>
                  <a:pt x="2237282" y="1631061"/>
                </a:lnTo>
                <a:close/>
              </a:path>
              <a:path w="3649980" h="3169920">
                <a:moveTo>
                  <a:pt x="314528" y="1634197"/>
                </a:moveTo>
                <a:lnTo>
                  <a:pt x="205028" y="1634197"/>
                </a:lnTo>
                <a:lnTo>
                  <a:pt x="205028" y="1670685"/>
                </a:lnTo>
                <a:lnTo>
                  <a:pt x="314528" y="1670685"/>
                </a:lnTo>
                <a:lnTo>
                  <a:pt x="314528" y="1634197"/>
                </a:lnTo>
                <a:close/>
              </a:path>
              <a:path w="3649980" h="3169920">
                <a:moveTo>
                  <a:pt x="3444887" y="1634197"/>
                </a:moveTo>
                <a:lnTo>
                  <a:pt x="3335388" y="1634197"/>
                </a:lnTo>
                <a:lnTo>
                  <a:pt x="3335388" y="1670685"/>
                </a:lnTo>
                <a:lnTo>
                  <a:pt x="3444887" y="1670685"/>
                </a:lnTo>
                <a:lnTo>
                  <a:pt x="3444887" y="1634197"/>
                </a:lnTo>
                <a:close/>
              </a:path>
              <a:path w="3649980" h="3169920">
                <a:moveTo>
                  <a:pt x="2199068" y="1577441"/>
                </a:moveTo>
                <a:lnTo>
                  <a:pt x="1450848" y="1577441"/>
                </a:lnTo>
                <a:lnTo>
                  <a:pt x="1450848" y="1631061"/>
                </a:lnTo>
                <a:lnTo>
                  <a:pt x="2199068" y="1631061"/>
                </a:lnTo>
                <a:lnTo>
                  <a:pt x="2199068" y="1577441"/>
                </a:lnTo>
                <a:close/>
              </a:path>
              <a:path w="3649980" h="3169920">
                <a:moveTo>
                  <a:pt x="1532966" y="1466240"/>
                </a:moveTo>
                <a:lnTo>
                  <a:pt x="1478216" y="1466240"/>
                </a:lnTo>
                <a:lnTo>
                  <a:pt x="1478216" y="1577441"/>
                </a:lnTo>
                <a:lnTo>
                  <a:pt x="1532966" y="1577441"/>
                </a:lnTo>
                <a:lnTo>
                  <a:pt x="1532966" y="1466240"/>
                </a:lnTo>
                <a:close/>
              </a:path>
              <a:path w="3649980" h="3169920">
                <a:moveTo>
                  <a:pt x="2089569" y="1109091"/>
                </a:moveTo>
                <a:lnTo>
                  <a:pt x="1560334" y="1109091"/>
                </a:lnTo>
                <a:lnTo>
                  <a:pt x="1560334" y="1577441"/>
                </a:lnTo>
                <a:lnTo>
                  <a:pt x="2089569" y="1577441"/>
                </a:lnTo>
                <a:lnTo>
                  <a:pt x="2089569" y="1109091"/>
                </a:lnTo>
                <a:close/>
              </a:path>
              <a:path w="3649980" h="3169920">
                <a:moveTo>
                  <a:pt x="2171700" y="1466240"/>
                </a:moveTo>
                <a:lnTo>
                  <a:pt x="2116950" y="1466240"/>
                </a:lnTo>
                <a:lnTo>
                  <a:pt x="2116950" y="1577441"/>
                </a:lnTo>
                <a:lnTo>
                  <a:pt x="2171700" y="1577441"/>
                </a:lnTo>
                <a:lnTo>
                  <a:pt x="2171700" y="1466240"/>
                </a:lnTo>
                <a:close/>
              </a:path>
              <a:path w="3649980" h="3169920">
                <a:moveTo>
                  <a:pt x="2016582" y="1005052"/>
                </a:moveTo>
                <a:lnTo>
                  <a:pt x="1633308" y="1005052"/>
                </a:lnTo>
                <a:lnTo>
                  <a:pt x="1633308" y="1109091"/>
                </a:lnTo>
                <a:lnTo>
                  <a:pt x="2016582" y="1109091"/>
                </a:lnTo>
                <a:lnTo>
                  <a:pt x="2016582" y="1005052"/>
                </a:lnTo>
                <a:close/>
              </a:path>
              <a:path w="3649980" h="3169920">
                <a:moveTo>
                  <a:pt x="1978558" y="783018"/>
                </a:moveTo>
                <a:lnTo>
                  <a:pt x="1671358" y="783018"/>
                </a:lnTo>
                <a:lnTo>
                  <a:pt x="1671358" y="1005052"/>
                </a:lnTo>
                <a:lnTo>
                  <a:pt x="1978558" y="1005052"/>
                </a:lnTo>
                <a:lnTo>
                  <a:pt x="1978558" y="783018"/>
                </a:lnTo>
                <a:close/>
              </a:path>
              <a:path w="3649980" h="3169920">
                <a:moveTo>
                  <a:pt x="1942820" y="627900"/>
                </a:moveTo>
                <a:lnTo>
                  <a:pt x="1707095" y="627900"/>
                </a:lnTo>
                <a:lnTo>
                  <a:pt x="1707095" y="783018"/>
                </a:lnTo>
                <a:lnTo>
                  <a:pt x="1942820" y="783018"/>
                </a:lnTo>
                <a:lnTo>
                  <a:pt x="1942820" y="627900"/>
                </a:lnTo>
                <a:close/>
              </a:path>
              <a:path w="3649980" h="3169920">
                <a:moveTo>
                  <a:pt x="1872869" y="372783"/>
                </a:moveTo>
                <a:lnTo>
                  <a:pt x="1777060" y="372783"/>
                </a:lnTo>
                <a:lnTo>
                  <a:pt x="1777060" y="627900"/>
                </a:lnTo>
                <a:lnTo>
                  <a:pt x="1872869" y="627900"/>
                </a:lnTo>
                <a:lnTo>
                  <a:pt x="1872869" y="372783"/>
                </a:lnTo>
                <a:close/>
              </a:path>
              <a:path w="3649980" h="3169920">
                <a:moveTo>
                  <a:pt x="1857603" y="68999"/>
                </a:moveTo>
                <a:lnTo>
                  <a:pt x="1792312" y="68999"/>
                </a:lnTo>
                <a:lnTo>
                  <a:pt x="1792312" y="372783"/>
                </a:lnTo>
                <a:lnTo>
                  <a:pt x="1857603" y="372783"/>
                </a:lnTo>
                <a:lnTo>
                  <a:pt x="1857603" y="68999"/>
                </a:lnTo>
                <a:close/>
              </a:path>
              <a:path w="3649980" h="3169920">
                <a:moveTo>
                  <a:pt x="1873719" y="50761"/>
                </a:moveTo>
                <a:lnTo>
                  <a:pt x="1776183" y="50761"/>
                </a:lnTo>
                <a:lnTo>
                  <a:pt x="1776183" y="68999"/>
                </a:lnTo>
                <a:lnTo>
                  <a:pt x="1873719" y="68999"/>
                </a:lnTo>
                <a:lnTo>
                  <a:pt x="1873719" y="50761"/>
                </a:lnTo>
                <a:close/>
              </a:path>
              <a:path w="3649980" h="3169920">
                <a:moveTo>
                  <a:pt x="1890268" y="0"/>
                </a:moveTo>
                <a:lnTo>
                  <a:pt x="1759661" y="0"/>
                </a:lnTo>
                <a:lnTo>
                  <a:pt x="1759661" y="50761"/>
                </a:lnTo>
                <a:lnTo>
                  <a:pt x="1890268" y="50761"/>
                </a:lnTo>
                <a:lnTo>
                  <a:pt x="189026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54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2180"/>
            <a:ext cx="1076388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22930" algn="l"/>
                <a:tab pos="5554980" algn="l"/>
                <a:tab pos="6450330" algn="l"/>
                <a:tab pos="8737600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Educational	schedule	for	Master’s	courses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43900" y="2382151"/>
            <a:ext cx="7369695" cy="2868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69192" y="0"/>
            <a:ext cx="3544570" cy="3077845"/>
          </a:xfrm>
          <a:custGeom>
            <a:avLst/>
            <a:gdLst/>
            <a:ahLst/>
            <a:cxnLst/>
            <a:rect l="l" t="t" r="r" b="b"/>
            <a:pathLst>
              <a:path w="3544569" h="3077845">
                <a:moveTo>
                  <a:pt x="79743" y="2060740"/>
                </a:moveTo>
                <a:lnTo>
                  <a:pt x="0" y="2060740"/>
                </a:lnTo>
                <a:lnTo>
                  <a:pt x="0" y="2380221"/>
                </a:lnTo>
                <a:lnTo>
                  <a:pt x="304917" y="2383685"/>
                </a:lnTo>
                <a:lnTo>
                  <a:pt x="868721" y="2396640"/>
                </a:lnTo>
                <a:lnTo>
                  <a:pt x="1128279" y="2406589"/>
                </a:lnTo>
                <a:lnTo>
                  <a:pt x="1373388" y="2419158"/>
                </a:lnTo>
                <a:lnTo>
                  <a:pt x="1604385" y="2434576"/>
                </a:lnTo>
                <a:lnTo>
                  <a:pt x="1821603" y="2453071"/>
                </a:lnTo>
                <a:lnTo>
                  <a:pt x="2025380" y="2474872"/>
                </a:lnTo>
                <a:lnTo>
                  <a:pt x="2216051" y="2500209"/>
                </a:lnTo>
                <a:lnTo>
                  <a:pt x="2393951" y="2529309"/>
                </a:lnTo>
                <a:lnTo>
                  <a:pt x="2559416" y="2562403"/>
                </a:lnTo>
                <a:lnTo>
                  <a:pt x="2712782" y="2599719"/>
                </a:lnTo>
                <a:lnTo>
                  <a:pt x="2854384" y="2641486"/>
                </a:lnTo>
                <a:lnTo>
                  <a:pt x="2984558" y="2687932"/>
                </a:lnTo>
                <a:lnTo>
                  <a:pt x="3103639" y="2739287"/>
                </a:lnTo>
                <a:lnTo>
                  <a:pt x="3211964" y="2795780"/>
                </a:lnTo>
                <a:lnTo>
                  <a:pt x="3309867" y="2857639"/>
                </a:lnTo>
                <a:lnTo>
                  <a:pt x="3397684" y="2925094"/>
                </a:lnTo>
                <a:lnTo>
                  <a:pt x="3475752" y="2998373"/>
                </a:lnTo>
                <a:lnTo>
                  <a:pt x="3544404" y="3077705"/>
                </a:lnTo>
                <a:lnTo>
                  <a:pt x="3544404" y="2229104"/>
                </a:lnTo>
                <a:lnTo>
                  <a:pt x="646861" y="2229104"/>
                </a:lnTo>
                <a:lnTo>
                  <a:pt x="646861" y="2158212"/>
                </a:lnTo>
                <a:lnTo>
                  <a:pt x="384073" y="2158212"/>
                </a:lnTo>
                <a:lnTo>
                  <a:pt x="384073" y="2114600"/>
                </a:lnTo>
                <a:lnTo>
                  <a:pt x="79743" y="2114600"/>
                </a:lnTo>
                <a:lnTo>
                  <a:pt x="79743" y="2060740"/>
                </a:lnTo>
              </a:path>
              <a:path w="3544569" h="3077845">
                <a:moveTo>
                  <a:pt x="1205103" y="2105050"/>
                </a:moveTo>
                <a:lnTo>
                  <a:pt x="1081036" y="2105050"/>
                </a:lnTo>
                <a:lnTo>
                  <a:pt x="1081036" y="2229104"/>
                </a:lnTo>
                <a:lnTo>
                  <a:pt x="1205103" y="2229104"/>
                </a:lnTo>
                <a:lnTo>
                  <a:pt x="1205103" y="2105050"/>
                </a:lnTo>
              </a:path>
              <a:path w="3544569" h="3077845">
                <a:moveTo>
                  <a:pt x="2172601" y="1583905"/>
                </a:moveTo>
                <a:lnTo>
                  <a:pt x="1371803" y="1583905"/>
                </a:lnTo>
                <a:lnTo>
                  <a:pt x="1371803" y="1626412"/>
                </a:lnTo>
                <a:lnTo>
                  <a:pt x="1292606" y="1626539"/>
                </a:lnTo>
                <a:lnTo>
                  <a:pt x="1292606" y="2229104"/>
                </a:lnTo>
                <a:lnTo>
                  <a:pt x="2251811" y="2229104"/>
                </a:lnTo>
                <a:lnTo>
                  <a:pt x="2251811" y="1626539"/>
                </a:lnTo>
                <a:lnTo>
                  <a:pt x="2135492" y="1626539"/>
                </a:lnTo>
                <a:lnTo>
                  <a:pt x="2172601" y="1626412"/>
                </a:lnTo>
                <a:lnTo>
                  <a:pt x="2172601" y="1583905"/>
                </a:lnTo>
              </a:path>
              <a:path w="3544569" h="3077845">
                <a:moveTo>
                  <a:pt x="2463368" y="2105050"/>
                </a:moveTo>
                <a:lnTo>
                  <a:pt x="2339301" y="2105050"/>
                </a:lnTo>
                <a:lnTo>
                  <a:pt x="2339301" y="2229104"/>
                </a:lnTo>
                <a:lnTo>
                  <a:pt x="2463368" y="2229104"/>
                </a:lnTo>
                <a:lnTo>
                  <a:pt x="2463368" y="2105050"/>
                </a:lnTo>
              </a:path>
              <a:path w="3544569" h="3077845">
                <a:moveTo>
                  <a:pt x="3423958" y="1803768"/>
                </a:moveTo>
                <a:lnTo>
                  <a:pt x="3160344" y="1803768"/>
                </a:lnTo>
                <a:lnTo>
                  <a:pt x="3160344" y="2158212"/>
                </a:lnTo>
                <a:lnTo>
                  <a:pt x="2897543" y="2158212"/>
                </a:lnTo>
                <a:lnTo>
                  <a:pt x="2897543" y="2229104"/>
                </a:lnTo>
                <a:lnTo>
                  <a:pt x="3544404" y="2229104"/>
                </a:lnTo>
                <a:lnTo>
                  <a:pt x="3544404" y="2114600"/>
                </a:lnTo>
                <a:lnTo>
                  <a:pt x="3423958" y="2114600"/>
                </a:lnTo>
                <a:lnTo>
                  <a:pt x="3423958" y="1803768"/>
                </a:lnTo>
              </a:path>
              <a:path w="3544569" h="3077845">
                <a:moveTo>
                  <a:pt x="623227" y="2041537"/>
                </a:moveTo>
                <a:lnTo>
                  <a:pt x="446011" y="2041537"/>
                </a:lnTo>
                <a:lnTo>
                  <a:pt x="446011" y="2158212"/>
                </a:lnTo>
                <a:lnTo>
                  <a:pt x="623227" y="2158212"/>
                </a:lnTo>
                <a:lnTo>
                  <a:pt x="623227" y="2041537"/>
                </a:lnTo>
              </a:path>
              <a:path w="3544569" h="3077845">
                <a:moveTo>
                  <a:pt x="3098406" y="2041537"/>
                </a:moveTo>
                <a:lnTo>
                  <a:pt x="2921177" y="2041537"/>
                </a:lnTo>
                <a:lnTo>
                  <a:pt x="2921177" y="2158212"/>
                </a:lnTo>
                <a:lnTo>
                  <a:pt x="3098406" y="2158212"/>
                </a:lnTo>
                <a:lnTo>
                  <a:pt x="3098406" y="2041537"/>
                </a:lnTo>
              </a:path>
              <a:path w="3544569" h="3077845">
                <a:moveTo>
                  <a:pt x="384073" y="1803768"/>
                </a:moveTo>
                <a:lnTo>
                  <a:pt x="120446" y="1803768"/>
                </a:lnTo>
                <a:lnTo>
                  <a:pt x="120446" y="2114600"/>
                </a:lnTo>
                <a:lnTo>
                  <a:pt x="384073" y="2114600"/>
                </a:lnTo>
                <a:lnTo>
                  <a:pt x="384073" y="1803768"/>
                </a:lnTo>
              </a:path>
              <a:path w="3544569" h="3077845">
                <a:moveTo>
                  <a:pt x="3544404" y="2060740"/>
                </a:moveTo>
                <a:lnTo>
                  <a:pt x="3464661" y="2060740"/>
                </a:lnTo>
                <a:lnTo>
                  <a:pt x="3464661" y="2114600"/>
                </a:lnTo>
                <a:lnTo>
                  <a:pt x="3544404" y="2114600"/>
                </a:lnTo>
                <a:lnTo>
                  <a:pt x="3544404" y="2060740"/>
                </a:lnTo>
              </a:path>
              <a:path w="3544569" h="3077845">
                <a:moveTo>
                  <a:pt x="1160792" y="2063508"/>
                </a:moveTo>
                <a:lnTo>
                  <a:pt x="1125347" y="2063508"/>
                </a:lnTo>
                <a:lnTo>
                  <a:pt x="1125347" y="2105050"/>
                </a:lnTo>
                <a:lnTo>
                  <a:pt x="1160792" y="2105050"/>
                </a:lnTo>
                <a:lnTo>
                  <a:pt x="1160792" y="2063508"/>
                </a:lnTo>
              </a:path>
              <a:path w="3544569" h="3077845">
                <a:moveTo>
                  <a:pt x="2419070" y="2063508"/>
                </a:moveTo>
                <a:lnTo>
                  <a:pt x="2383624" y="2063508"/>
                </a:lnTo>
                <a:lnTo>
                  <a:pt x="2383624" y="2105050"/>
                </a:lnTo>
                <a:lnTo>
                  <a:pt x="2419070" y="2105050"/>
                </a:lnTo>
                <a:lnTo>
                  <a:pt x="2419070" y="2063508"/>
                </a:lnTo>
              </a:path>
              <a:path w="3544569" h="3077845">
                <a:moveTo>
                  <a:pt x="583730" y="1935200"/>
                </a:moveTo>
                <a:lnTo>
                  <a:pt x="485508" y="1935200"/>
                </a:lnTo>
                <a:lnTo>
                  <a:pt x="485508" y="2041537"/>
                </a:lnTo>
                <a:lnTo>
                  <a:pt x="583730" y="2041537"/>
                </a:lnTo>
                <a:lnTo>
                  <a:pt x="583730" y="1935200"/>
                </a:lnTo>
              </a:path>
              <a:path w="3544569" h="3077845">
                <a:moveTo>
                  <a:pt x="3058896" y="1935200"/>
                </a:moveTo>
                <a:lnTo>
                  <a:pt x="2960687" y="1935200"/>
                </a:lnTo>
                <a:lnTo>
                  <a:pt x="2960687" y="2041537"/>
                </a:lnTo>
                <a:lnTo>
                  <a:pt x="3058896" y="2041537"/>
                </a:lnTo>
                <a:lnTo>
                  <a:pt x="3058896" y="1935200"/>
                </a:lnTo>
              </a:path>
              <a:path w="3544569" h="3077845">
                <a:moveTo>
                  <a:pt x="557885" y="1865426"/>
                </a:moveTo>
                <a:lnTo>
                  <a:pt x="511365" y="1865426"/>
                </a:lnTo>
                <a:lnTo>
                  <a:pt x="511365" y="1935200"/>
                </a:lnTo>
                <a:lnTo>
                  <a:pt x="557885" y="1935200"/>
                </a:lnTo>
                <a:lnTo>
                  <a:pt x="557885" y="1865426"/>
                </a:lnTo>
              </a:path>
              <a:path w="3544569" h="3077845">
                <a:moveTo>
                  <a:pt x="3033052" y="1865426"/>
                </a:moveTo>
                <a:lnTo>
                  <a:pt x="2986532" y="1865426"/>
                </a:lnTo>
                <a:lnTo>
                  <a:pt x="2986532" y="1935200"/>
                </a:lnTo>
                <a:lnTo>
                  <a:pt x="3033052" y="1935200"/>
                </a:lnTo>
                <a:lnTo>
                  <a:pt x="3033052" y="1865426"/>
                </a:lnTo>
              </a:path>
              <a:path w="3544569" h="3077845">
                <a:moveTo>
                  <a:pt x="314286" y="1661985"/>
                </a:moveTo>
                <a:lnTo>
                  <a:pt x="190233" y="1661985"/>
                </a:lnTo>
                <a:lnTo>
                  <a:pt x="190233" y="1803768"/>
                </a:lnTo>
                <a:lnTo>
                  <a:pt x="314286" y="1803768"/>
                </a:lnTo>
                <a:lnTo>
                  <a:pt x="314286" y="1661985"/>
                </a:lnTo>
              </a:path>
              <a:path w="3544569" h="3077845">
                <a:moveTo>
                  <a:pt x="3354171" y="1661985"/>
                </a:moveTo>
                <a:lnTo>
                  <a:pt x="3230118" y="1661985"/>
                </a:lnTo>
                <a:lnTo>
                  <a:pt x="3230118" y="1803768"/>
                </a:lnTo>
                <a:lnTo>
                  <a:pt x="3354171" y="1803768"/>
                </a:lnTo>
                <a:lnTo>
                  <a:pt x="3354171" y="1661985"/>
                </a:lnTo>
              </a:path>
              <a:path w="3544569" h="3077845">
                <a:moveTo>
                  <a:pt x="278853" y="1622399"/>
                </a:moveTo>
                <a:lnTo>
                  <a:pt x="225691" y="1622399"/>
                </a:lnTo>
                <a:lnTo>
                  <a:pt x="225691" y="1661985"/>
                </a:lnTo>
                <a:lnTo>
                  <a:pt x="278853" y="1661985"/>
                </a:lnTo>
                <a:lnTo>
                  <a:pt x="278853" y="1622399"/>
                </a:lnTo>
              </a:path>
              <a:path w="3544569" h="3077845">
                <a:moveTo>
                  <a:pt x="3318700" y="1622399"/>
                </a:moveTo>
                <a:lnTo>
                  <a:pt x="3265563" y="1622399"/>
                </a:lnTo>
                <a:lnTo>
                  <a:pt x="3265563" y="1661985"/>
                </a:lnTo>
                <a:lnTo>
                  <a:pt x="3318700" y="1661985"/>
                </a:lnTo>
                <a:lnTo>
                  <a:pt x="3318700" y="1622399"/>
                </a:lnTo>
              </a:path>
              <a:path w="3544569" h="3077845">
                <a:moveTo>
                  <a:pt x="305435" y="1586953"/>
                </a:moveTo>
                <a:lnTo>
                  <a:pt x="199097" y="1586953"/>
                </a:lnTo>
                <a:lnTo>
                  <a:pt x="199097" y="1622399"/>
                </a:lnTo>
                <a:lnTo>
                  <a:pt x="305435" y="1622399"/>
                </a:lnTo>
                <a:lnTo>
                  <a:pt x="305435" y="1586953"/>
                </a:lnTo>
              </a:path>
              <a:path w="3544569" h="3077845">
                <a:moveTo>
                  <a:pt x="3345307" y="1586953"/>
                </a:moveTo>
                <a:lnTo>
                  <a:pt x="3238969" y="1586953"/>
                </a:lnTo>
                <a:lnTo>
                  <a:pt x="3238969" y="1622399"/>
                </a:lnTo>
                <a:lnTo>
                  <a:pt x="3345307" y="1622399"/>
                </a:lnTo>
                <a:lnTo>
                  <a:pt x="3345307" y="1586953"/>
                </a:lnTo>
              </a:path>
              <a:path w="3544569" h="3077845">
                <a:moveTo>
                  <a:pt x="2135492" y="1531848"/>
                </a:moveTo>
                <a:lnTo>
                  <a:pt x="1408912" y="1531848"/>
                </a:lnTo>
                <a:lnTo>
                  <a:pt x="1408912" y="1583905"/>
                </a:lnTo>
                <a:lnTo>
                  <a:pt x="2135492" y="1583905"/>
                </a:lnTo>
                <a:lnTo>
                  <a:pt x="2135492" y="1531848"/>
                </a:lnTo>
              </a:path>
              <a:path w="3544569" h="3077845">
                <a:moveTo>
                  <a:pt x="1488655" y="1423860"/>
                </a:moveTo>
                <a:lnTo>
                  <a:pt x="1435481" y="1423860"/>
                </a:lnTo>
                <a:lnTo>
                  <a:pt x="1435481" y="1531848"/>
                </a:lnTo>
                <a:lnTo>
                  <a:pt x="1488655" y="1531848"/>
                </a:lnTo>
                <a:lnTo>
                  <a:pt x="1488655" y="1423860"/>
                </a:lnTo>
              </a:path>
              <a:path w="3544569" h="3077845">
                <a:moveTo>
                  <a:pt x="2029167" y="1077023"/>
                </a:moveTo>
                <a:lnTo>
                  <a:pt x="1515237" y="1077023"/>
                </a:lnTo>
                <a:lnTo>
                  <a:pt x="1515237" y="1531848"/>
                </a:lnTo>
                <a:lnTo>
                  <a:pt x="2029167" y="1531848"/>
                </a:lnTo>
                <a:lnTo>
                  <a:pt x="2029167" y="1077023"/>
                </a:lnTo>
              </a:path>
              <a:path w="3544569" h="3077845">
                <a:moveTo>
                  <a:pt x="2108923" y="1423860"/>
                </a:moveTo>
                <a:lnTo>
                  <a:pt x="2055761" y="1423860"/>
                </a:lnTo>
                <a:lnTo>
                  <a:pt x="2055761" y="1531848"/>
                </a:lnTo>
                <a:lnTo>
                  <a:pt x="2108923" y="1531848"/>
                </a:lnTo>
                <a:lnTo>
                  <a:pt x="2108923" y="1423860"/>
                </a:lnTo>
              </a:path>
              <a:path w="3544569" h="3077845">
                <a:moveTo>
                  <a:pt x="1958289" y="976007"/>
                </a:moveTo>
                <a:lnTo>
                  <a:pt x="1586128" y="976007"/>
                </a:lnTo>
                <a:lnTo>
                  <a:pt x="1586128" y="1077023"/>
                </a:lnTo>
                <a:lnTo>
                  <a:pt x="1958289" y="1077023"/>
                </a:lnTo>
                <a:lnTo>
                  <a:pt x="1958289" y="976007"/>
                </a:lnTo>
              </a:path>
              <a:path w="3544569" h="3077845">
                <a:moveTo>
                  <a:pt x="1921357" y="760387"/>
                </a:moveTo>
                <a:lnTo>
                  <a:pt x="1623047" y="760387"/>
                </a:lnTo>
                <a:lnTo>
                  <a:pt x="1623047" y="976007"/>
                </a:lnTo>
                <a:lnTo>
                  <a:pt x="1921357" y="976007"/>
                </a:lnTo>
                <a:lnTo>
                  <a:pt x="1921357" y="760387"/>
                </a:lnTo>
              </a:path>
              <a:path w="3544569" h="3077845">
                <a:moveTo>
                  <a:pt x="1886661" y="609752"/>
                </a:moveTo>
                <a:lnTo>
                  <a:pt x="1657743" y="609752"/>
                </a:lnTo>
                <a:lnTo>
                  <a:pt x="1657743" y="760387"/>
                </a:lnTo>
                <a:lnTo>
                  <a:pt x="1886661" y="760387"/>
                </a:lnTo>
                <a:lnTo>
                  <a:pt x="1886661" y="609752"/>
                </a:lnTo>
              </a:path>
              <a:path w="3544569" h="3077845">
                <a:moveTo>
                  <a:pt x="1818728" y="362013"/>
                </a:moveTo>
                <a:lnTo>
                  <a:pt x="1725688" y="362013"/>
                </a:lnTo>
                <a:lnTo>
                  <a:pt x="1725688" y="609752"/>
                </a:lnTo>
                <a:lnTo>
                  <a:pt x="1818728" y="609752"/>
                </a:lnTo>
                <a:lnTo>
                  <a:pt x="1818728" y="362013"/>
                </a:lnTo>
              </a:path>
              <a:path w="3544569" h="3077845">
                <a:moveTo>
                  <a:pt x="1803908" y="67005"/>
                </a:moveTo>
                <a:lnTo>
                  <a:pt x="1740496" y="67005"/>
                </a:lnTo>
                <a:lnTo>
                  <a:pt x="1740496" y="362013"/>
                </a:lnTo>
                <a:lnTo>
                  <a:pt x="1803908" y="362013"/>
                </a:lnTo>
                <a:lnTo>
                  <a:pt x="1803908" y="67005"/>
                </a:lnTo>
              </a:path>
              <a:path w="3544569" h="3077845">
                <a:moveTo>
                  <a:pt x="1819554" y="49288"/>
                </a:moveTo>
                <a:lnTo>
                  <a:pt x="1724850" y="49288"/>
                </a:lnTo>
                <a:lnTo>
                  <a:pt x="1724850" y="67005"/>
                </a:lnTo>
                <a:lnTo>
                  <a:pt x="1819554" y="67005"/>
                </a:lnTo>
                <a:lnTo>
                  <a:pt x="1819554" y="49288"/>
                </a:lnTo>
              </a:path>
              <a:path w="3544569" h="3077845">
                <a:moveTo>
                  <a:pt x="1708797" y="1"/>
                </a:moveTo>
                <a:lnTo>
                  <a:pt x="1708797" y="49288"/>
                </a:lnTo>
                <a:lnTo>
                  <a:pt x="1835619" y="49288"/>
                </a:lnTo>
                <a:lnTo>
                  <a:pt x="1835619" y="1"/>
                </a:lnTo>
                <a:lnTo>
                  <a:pt x="1708797" y="1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8296" y="3486087"/>
            <a:ext cx="12571095" cy="3665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b="1" spc="-15" dirty="0">
                <a:solidFill>
                  <a:srgbClr val="C34941"/>
                </a:solidFill>
                <a:latin typeface="Akrobat Black"/>
                <a:cs typeface="Akrobat Black"/>
              </a:rPr>
              <a:t>Global</a:t>
            </a:r>
            <a:r>
              <a:rPr sz="2600" b="1" spc="-5" dirty="0">
                <a:solidFill>
                  <a:srgbClr val="C34941"/>
                </a:solidFill>
                <a:latin typeface="Akrobat Black"/>
                <a:cs typeface="Akrobat Black"/>
              </a:rPr>
              <a:t> </a:t>
            </a:r>
            <a:r>
              <a:rPr lang="en-US" sz="2600" b="1" spc="-15" dirty="0" smtClean="0">
                <a:solidFill>
                  <a:srgbClr val="C34941"/>
                </a:solidFill>
                <a:latin typeface="Akrobat Black"/>
                <a:cs typeface="Akrobat Black"/>
              </a:rPr>
              <a:t>Economics</a:t>
            </a:r>
            <a:r>
              <a:rPr lang="ru-RU" sz="2600" dirty="0">
                <a:latin typeface="Akrobat Black"/>
                <a:cs typeface="Akrobat Black"/>
              </a:rPr>
              <a:t> </a:t>
            </a:r>
            <a:r>
              <a:rPr sz="2600" b="1" spc="-15" dirty="0" smtClean="0">
                <a:solidFill>
                  <a:srgbClr val="C34941"/>
                </a:solidFill>
                <a:latin typeface="Akrobat Black"/>
                <a:cs typeface="Akrobat Black"/>
              </a:rPr>
              <a:t>and</a:t>
            </a:r>
            <a:r>
              <a:rPr sz="2600" b="1" spc="-5" dirty="0" smtClean="0">
                <a:solidFill>
                  <a:srgbClr val="C34941"/>
                </a:solidFill>
                <a:latin typeface="Akrobat Black"/>
                <a:cs typeface="Akrobat Black"/>
              </a:rPr>
              <a:t> </a:t>
            </a:r>
            <a:r>
              <a:rPr lang="en-US" sz="2600" b="1" spc="-15" dirty="0" smtClean="0">
                <a:solidFill>
                  <a:srgbClr val="C34941"/>
                </a:solidFill>
                <a:latin typeface="Akrobat Black"/>
                <a:cs typeface="Akrobat Black"/>
              </a:rPr>
              <a:t>Finance</a:t>
            </a:r>
            <a:endParaRPr lang="ru-RU" sz="2600" b="1" spc="-15" dirty="0" smtClean="0">
              <a:solidFill>
                <a:srgbClr val="C34941"/>
              </a:solidFill>
              <a:latin typeface="Akrobat Black"/>
              <a:cs typeface="Akrobat Black"/>
            </a:endParaRPr>
          </a:p>
          <a:p>
            <a:pPr marL="12700"/>
            <a:endParaRPr sz="3100" dirty="0"/>
          </a:p>
          <a:p>
            <a:pPr marL="163195" indent="-150495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63830" algn="l"/>
              </a:tabLst>
            </a:pP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Working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language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of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the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program: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English</a:t>
            </a:r>
            <a:endParaRPr sz="2600" dirty="0">
              <a:latin typeface="Akrobat"/>
              <a:cs typeface="Akrobat"/>
            </a:endParaRPr>
          </a:p>
          <a:p>
            <a:pPr>
              <a:lnSpc>
                <a:spcPts val="2600"/>
              </a:lnSpc>
              <a:buClr>
                <a:srgbClr val="C34941"/>
              </a:buClr>
              <a:buFont typeface="Akrobat Black"/>
              <a:buChar char="•"/>
            </a:pPr>
            <a:endParaRPr sz="2600" dirty="0"/>
          </a:p>
          <a:p>
            <a:pPr>
              <a:lnSpc>
                <a:spcPts val="3600"/>
              </a:lnSpc>
              <a:spcBef>
                <a:spcPts val="19"/>
              </a:spcBef>
              <a:buClr>
                <a:srgbClr val="C34941"/>
              </a:buClr>
              <a:buFont typeface="Akrobat Black"/>
              <a:buChar char="•"/>
            </a:pPr>
            <a:endParaRPr sz="3600" dirty="0"/>
          </a:p>
          <a:p>
            <a:pPr marL="12700">
              <a:lnSpc>
                <a:spcPct val="100000"/>
              </a:lnSpc>
            </a:pPr>
            <a:r>
              <a:rPr sz="2600" b="1" spc="-10" dirty="0">
                <a:solidFill>
                  <a:srgbClr val="C34941"/>
                </a:solidFill>
                <a:latin typeface="Akrobat Black"/>
                <a:cs typeface="Akrobat Black"/>
              </a:rPr>
              <a:t>International</a:t>
            </a:r>
            <a:r>
              <a:rPr sz="2600" b="1" spc="-5" dirty="0">
                <a:solidFill>
                  <a:srgbClr val="C34941"/>
                </a:solidFill>
                <a:latin typeface="Akrobat Black"/>
                <a:cs typeface="Akrobat Black"/>
              </a:rPr>
              <a:t> </a:t>
            </a:r>
            <a:r>
              <a:rPr sz="2600" b="1" spc="-15" dirty="0">
                <a:solidFill>
                  <a:srgbClr val="C34941"/>
                </a:solidFill>
                <a:latin typeface="Akrobat Black"/>
                <a:cs typeface="Akrobat Black"/>
              </a:rPr>
              <a:t>Master</a:t>
            </a:r>
            <a:r>
              <a:rPr sz="2600" b="1" spc="-5" dirty="0">
                <a:solidFill>
                  <a:srgbClr val="C34941"/>
                </a:solidFill>
                <a:latin typeface="Akrobat Black"/>
                <a:cs typeface="Akrobat Black"/>
              </a:rPr>
              <a:t> </a:t>
            </a:r>
            <a:r>
              <a:rPr sz="2600" b="1" spc="-15" dirty="0">
                <a:solidFill>
                  <a:srgbClr val="C34941"/>
                </a:solidFill>
                <a:latin typeface="Akrobat Black"/>
                <a:cs typeface="Akrobat Black"/>
              </a:rPr>
              <a:t>programme</a:t>
            </a:r>
            <a:r>
              <a:rPr sz="2600" b="1" spc="-5" dirty="0">
                <a:solidFill>
                  <a:srgbClr val="C34941"/>
                </a:solidFill>
                <a:latin typeface="Akrobat Black"/>
                <a:cs typeface="Akrobat Black"/>
              </a:rPr>
              <a:t> </a:t>
            </a:r>
            <a:r>
              <a:rPr sz="2600" b="1" spc="-10" dirty="0">
                <a:solidFill>
                  <a:srgbClr val="C34941"/>
                </a:solidFill>
                <a:latin typeface="Akrobat Black"/>
                <a:cs typeface="Akrobat Black"/>
              </a:rPr>
              <a:t>in</a:t>
            </a:r>
            <a:r>
              <a:rPr sz="2600" b="1" spc="-5" dirty="0">
                <a:solidFill>
                  <a:srgbClr val="C34941"/>
                </a:solidFill>
                <a:latin typeface="Akrobat Black"/>
                <a:cs typeface="Akrobat Black"/>
              </a:rPr>
              <a:t> </a:t>
            </a:r>
            <a:r>
              <a:rPr sz="2600" b="1" spc="-15" dirty="0">
                <a:solidFill>
                  <a:srgbClr val="C34941"/>
                </a:solidFill>
                <a:latin typeface="Akrobat Black"/>
                <a:cs typeface="Akrobat Black"/>
              </a:rPr>
              <a:t>Economics</a:t>
            </a:r>
            <a:r>
              <a:rPr sz="2600" b="1" spc="-5" dirty="0">
                <a:solidFill>
                  <a:srgbClr val="C34941"/>
                </a:solidFill>
                <a:latin typeface="Akrobat Black"/>
                <a:cs typeface="Akrobat Black"/>
              </a:rPr>
              <a:t> </a:t>
            </a:r>
            <a:r>
              <a:rPr sz="2600" b="1" spc="-15" dirty="0">
                <a:solidFill>
                  <a:srgbClr val="C34941"/>
                </a:solidFill>
                <a:latin typeface="Akrobat Black"/>
                <a:cs typeface="Akrobat Black"/>
              </a:rPr>
              <a:t>and</a:t>
            </a:r>
            <a:r>
              <a:rPr sz="2600" b="1" spc="-5" dirty="0">
                <a:solidFill>
                  <a:srgbClr val="C34941"/>
                </a:solidFill>
                <a:latin typeface="Akrobat Black"/>
                <a:cs typeface="Akrobat Black"/>
              </a:rPr>
              <a:t> </a:t>
            </a:r>
            <a:r>
              <a:rPr sz="2600" b="1" spc="-15" dirty="0">
                <a:solidFill>
                  <a:srgbClr val="C34941"/>
                </a:solidFill>
                <a:latin typeface="Akrobat Black"/>
                <a:cs typeface="Akrobat Black"/>
              </a:rPr>
              <a:t>Finance</a:t>
            </a:r>
            <a:endParaRPr sz="2600" dirty="0">
              <a:latin typeface="Akrobat Black"/>
              <a:cs typeface="Akrobat Black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 dirty="0"/>
          </a:p>
          <a:p>
            <a:pPr marL="163195" indent="-150495">
              <a:lnSpc>
                <a:spcPts val="3115"/>
              </a:lnSpc>
              <a:buClr>
                <a:srgbClr val="C34941"/>
              </a:buClr>
              <a:buFont typeface="Akrobat Black"/>
              <a:buChar char="•"/>
              <a:tabLst>
                <a:tab pos="163830" algn="l"/>
              </a:tabLst>
            </a:pP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Joint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Masher’s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programme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in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cooperation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with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Faculty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of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Management,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Primorska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University,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Slovenia.</a:t>
            </a:r>
            <a:endParaRPr sz="2600" dirty="0">
              <a:latin typeface="Akrobat"/>
              <a:cs typeface="Akrobat"/>
            </a:endParaRPr>
          </a:p>
          <a:p>
            <a:pPr marL="163195" indent="-150495">
              <a:lnSpc>
                <a:spcPts val="3115"/>
              </a:lnSpc>
              <a:buClr>
                <a:srgbClr val="C34941"/>
              </a:buClr>
              <a:buFont typeface="Akrobat Black"/>
              <a:buChar char="•"/>
              <a:tabLst>
                <a:tab pos="163830" algn="l"/>
              </a:tabLst>
            </a:pP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Working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language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of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the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program: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English</a:t>
            </a:r>
            <a:endParaRPr sz="2600" dirty="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0818"/>
            <a:ext cx="2540000" cy="253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54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2180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0892" y="2370163"/>
            <a:ext cx="13890625" cy="557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55" algn="r">
              <a:lnSpc>
                <a:spcPct val="100000"/>
              </a:lnSpc>
            </a:pP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Alexander D. Nekipel</a:t>
            </a:r>
            <a:r>
              <a:rPr sz="2800" b="1" spc="-70" dirty="0">
                <a:solidFill>
                  <a:srgbClr val="C34941"/>
                </a:solidFill>
                <a:latin typeface="Akrobat Black"/>
                <a:cs typeface="Akrobat Black"/>
              </a:rPr>
              <a:t>o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v</a:t>
            </a:r>
            <a:endParaRPr sz="2800" dirty="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 dirty="0"/>
          </a:p>
          <a:p>
            <a:pPr marL="11480800" marR="8255" indent="-643255" algn="r">
              <a:lnSpc>
                <a:spcPct val="100000"/>
              </a:lnSpc>
            </a:pP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Di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MSU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ull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Member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endParaRPr sz="2600" dirty="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 dirty="0"/>
          </a:p>
          <a:p>
            <a:pPr marL="3876675" marR="8255" indent="1438910" algn="r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G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aduated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1973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om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85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aculty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125" dirty="0">
                <a:solidFill>
                  <a:srgbClr val="2F2F2F"/>
                </a:solidFill>
                <a:latin typeface="Akrobat Bold"/>
                <a:cs typeface="Akrobat Bold"/>
              </a:rPr>
              <a:t>.</a:t>
            </a:r>
            <a:r>
              <a:rPr sz="2600" b="1" spc="-150" dirty="0">
                <a:solidFill>
                  <a:srgbClr val="2F2F2F"/>
                </a:solidFill>
                <a:latin typeface="Akrobat Bold"/>
                <a:cs typeface="Akrobat Bold"/>
              </a:rPr>
              <a:t>V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.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Lomonos</a:t>
            </a:r>
            <a:r>
              <a:rPr sz="2600" b="1" spc="-7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v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MS</a:t>
            </a:r>
            <a:r>
              <a:rPr sz="2600" b="1" spc="-125" dirty="0">
                <a:solidFill>
                  <a:srgbClr val="2F2F2F"/>
                </a:solidFill>
                <a:latin typeface="Akrobat Bold"/>
                <a:cs typeface="Akrobat Bold"/>
              </a:rPr>
              <a:t>U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.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Expert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compa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ative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tudies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theory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tems’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ope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ation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 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management,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author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co-author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mo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than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200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ientific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publications,</a:t>
            </a:r>
            <a:endParaRPr sz="2600" dirty="0">
              <a:latin typeface="Akrobat Bold"/>
              <a:cs typeface="Akrobat Bold"/>
            </a:endParaRPr>
          </a:p>
          <a:p>
            <a:pPr marR="8255" algn="r">
              <a:lnSpc>
                <a:spcPts val="3115"/>
              </a:lnSpc>
            </a:pP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luding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two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monog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aphs.</a:t>
            </a:r>
            <a:endParaRPr sz="2600" dirty="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 dirty="0"/>
          </a:p>
          <a:p>
            <a:pPr marL="12700" marR="6350" indent="5715" algn="just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Member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ientific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coun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il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under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RF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ecurity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Coun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il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ientific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Expert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Coun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il.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mid-1990s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Alexande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.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Nekipel</a:t>
            </a:r>
            <a:r>
              <a:rPr sz="2600" b="1" spc="-6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v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F2F2F"/>
                </a:solidFill>
                <a:latin typeface="Akrobat Bold"/>
                <a:cs typeface="Akrobat Bold"/>
              </a:rPr>
              <a:t>w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amon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g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th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founder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of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th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u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ssian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-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America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n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G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ou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0" dirty="0">
                <a:solidFill>
                  <a:srgbClr val="2F2F2F"/>
                </a:solidFill>
                <a:latin typeface="Akrobat Bold"/>
                <a:cs typeface="Akrobat Bold"/>
              </a:rPr>
              <a:t>fo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conomi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3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2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dirty="0">
                <a:solidFill>
                  <a:srgbClr val="2F2F2F"/>
                </a:solidFill>
                <a:latin typeface="Akrobat Bold"/>
                <a:cs typeface="Akrobat Bold"/>
              </a:rPr>
              <a:t>ansformation,</a:t>
            </a:r>
            <a:r>
              <a:rPr sz="2600" b="1" spc="0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whi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pl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ye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n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important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ol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n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riti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izin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g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th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5" dirty="0">
                <a:solidFill>
                  <a:srgbClr val="2F2F2F"/>
                </a:solidFill>
                <a:latin typeface="Akrobat Bold"/>
                <a:cs typeface="Akrobat Bold"/>
              </a:rPr>
              <a:t>W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ashingto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n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Consens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u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s-base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economi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polic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an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 smtClean="0">
                <a:solidFill>
                  <a:srgbClr val="2F2F2F"/>
                </a:solidFill>
                <a:latin typeface="Akrobat Bold"/>
                <a:cs typeface="Akrobat Bold"/>
              </a:rPr>
              <a:t>elabo</a:t>
            </a:r>
            <a:r>
              <a:rPr sz="2600" b="1" spc="-20" dirty="0" smtClean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5" dirty="0" smtClean="0">
                <a:solidFill>
                  <a:srgbClr val="2F2F2F"/>
                </a:solidFill>
                <a:latin typeface="Akrobat Bold"/>
                <a:cs typeface="Akrobat Bold"/>
              </a:rPr>
              <a:t>ating</a:t>
            </a:r>
            <a:endParaRPr sz="2600" dirty="0" smtClean="0">
              <a:latin typeface="Akrobat Bold"/>
              <a:cs typeface="Akrobat Bold"/>
            </a:endParaRPr>
          </a:p>
          <a:p>
            <a:pPr marR="8255" algn="r">
              <a:lnSpc>
                <a:spcPts val="3115"/>
              </a:lnSpc>
            </a:pPr>
            <a:r>
              <a:rPr sz="2600" b="1" spc="-15" dirty="0" smtClean="0">
                <a:solidFill>
                  <a:srgbClr val="2F2F2F"/>
                </a:solidFill>
                <a:latin typeface="Akrobat Bold"/>
                <a:cs typeface="Akrobat Bold"/>
              </a:rPr>
              <a:t>an</a:t>
            </a:r>
            <a:r>
              <a:rPr sz="2600" b="1" spc="-5" dirty="0" smtClean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 smtClean="0">
                <a:solidFill>
                  <a:srgbClr val="2F2F2F"/>
                </a:solidFill>
                <a:latin typeface="Akrobat Bold"/>
                <a:cs typeface="Akrobat Bold"/>
              </a:rPr>
              <a:t>alternative</a:t>
            </a:r>
            <a:r>
              <a:rPr sz="2600" b="1" spc="-5" dirty="0" smtClean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 smtClean="0">
                <a:solidFill>
                  <a:srgbClr val="2F2F2F"/>
                </a:solidFill>
                <a:latin typeface="Akrobat Bold"/>
                <a:cs typeface="Akrobat Bold"/>
              </a:rPr>
              <a:t>app</a:t>
            </a:r>
            <a:r>
              <a:rPr sz="2600" b="1" spc="-25" dirty="0" smtClean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 smtClean="0">
                <a:solidFill>
                  <a:srgbClr val="2F2F2F"/>
                </a:solidFill>
                <a:latin typeface="Akrobat Bold"/>
                <a:cs typeface="Akrobat Bold"/>
              </a:rPr>
              <a:t>oa</a:t>
            </a:r>
            <a:r>
              <a:rPr sz="2600" b="1" spc="-30" dirty="0" smtClean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 smtClean="0">
                <a:solidFill>
                  <a:srgbClr val="2F2F2F"/>
                </a:solidFill>
                <a:latin typeface="Akrobat Bold"/>
                <a:cs typeface="Akrobat Bold"/>
              </a:rPr>
              <a:t>h</a:t>
            </a:r>
            <a:r>
              <a:rPr sz="2600" b="1" spc="-5" dirty="0" smtClean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 smtClean="0">
                <a:solidFill>
                  <a:srgbClr val="2F2F2F"/>
                </a:solidFill>
                <a:latin typeface="Akrobat Bold"/>
                <a:cs typeface="Akrobat Bold"/>
              </a:rPr>
              <a:t>to</a:t>
            </a:r>
            <a:r>
              <a:rPr sz="2600" b="1" spc="-5" dirty="0" smtClean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50" dirty="0" smtClean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 smtClean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25" dirty="0" smtClean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 smtClean="0">
                <a:solidFill>
                  <a:srgbClr val="2F2F2F"/>
                </a:solidFill>
                <a:latin typeface="Akrobat Bold"/>
                <a:cs typeface="Akrobat Bold"/>
              </a:rPr>
              <a:t>tematic</a:t>
            </a:r>
            <a:r>
              <a:rPr sz="2600" b="1" spc="-5" dirty="0" smtClean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 smtClean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25" dirty="0" smtClean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 smtClean="0">
                <a:solidFill>
                  <a:srgbClr val="2F2F2F"/>
                </a:solidFill>
                <a:latin typeface="Akrobat Bold"/>
                <a:cs typeface="Akrobat Bold"/>
              </a:rPr>
              <a:t>ansformation</a:t>
            </a:r>
            <a:endParaRPr sz="2600" dirty="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0812"/>
            <a:ext cx="25400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54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2180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5857" y="2370163"/>
            <a:ext cx="7412990" cy="360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Mikhail </a:t>
            </a:r>
            <a:r>
              <a:rPr sz="2800" b="1" spc="-140" dirty="0">
                <a:solidFill>
                  <a:srgbClr val="C34941"/>
                </a:solidFill>
                <a:latin typeface="Akrobat Black"/>
                <a:cs typeface="Akrobat Black"/>
              </a:rPr>
              <a:t>Y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. Gol</a:t>
            </a:r>
            <a:r>
              <a:rPr sz="2800" b="1" spc="-70" dirty="0">
                <a:solidFill>
                  <a:srgbClr val="C34941"/>
                </a:solidFill>
                <a:latin typeface="Akrobat Black"/>
                <a:cs typeface="Akrobat Black"/>
              </a:rPr>
              <a:t>o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vnin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12700" marR="6350" indent="232410" algn="r">
              <a:lnSpc>
                <a:spcPct val="100000"/>
              </a:lnSpc>
            </a:pP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MSU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Gene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heory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Chair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ir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deputy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Di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titute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6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.</a:t>
            </a:r>
            <a:endParaRPr sz="2600">
              <a:latin typeface="Akrobat Bold"/>
              <a:cs typeface="Akrobat Bold"/>
            </a:endParaRPr>
          </a:p>
          <a:p>
            <a:pPr marL="3544570">
              <a:lnSpc>
                <a:spcPts val="311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Cor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esponding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Member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endParaRPr sz="2600">
              <a:latin typeface="Akrobat Bold"/>
              <a:cs typeface="Akrobat Bold"/>
            </a:endParaRPr>
          </a:p>
          <a:p>
            <a:pPr marR="6350" algn="r">
              <a:lnSpc>
                <a:spcPts val="3115"/>
              </a:lnSpc>
            </a:pP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conomics).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R="6350" algn="r">
              <a:lnSpc>
                <a:spcPts val="3115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"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global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economics"</a:t>
            </a:r>
            <a:endParaRPr sz="2600">
              <a:latin typeface="Akrobat Bold"/>
              <a:cs typeface="Akrobat Bold"/>
            </a:endParaRPr>
          </a:p>
          <a:p>
            <a:pPr marR="6350" algn="r">
              <a:lnSpc>
                <a:spcPts val="3115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"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policy".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24"/>
            <a:ext cx="25400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0507" y="2374063"/>
            <a:ext cx="8348345" cy="320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R</a:t>
            </a:r>
            <a:r>
              <a:rPr sz="2800" b="1" spc="-30" dirty="0">
                <a:solidFill>
                  <a:srgbClr val="C34941"/>
                </a:solidFill>
                <a:latin typeface="Akrobat Black"/>
                <a:cs typeface="Akrobat Black"/>
              </a:rPr>
              <a:t>u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slan </a:t>
            </a:r>
            <a:r>
              <a:rPr sz="2800" b="1" spc="-55" dirty="0">
                <a:solidFill>
                  <a:srgbClr val="C34941"/>
                </a:solidFill>
                <a:latin typeface="Akrobat Black"/>
                <a:cs typeface="Akrobat Black"/>
              </a:rPr>
              <a:t>S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. Grinberg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R="6350" algn="r">
              <a:lnSpc>
                <a:spcPts val="3115"/>
              </a:lnSpc>
            </a:pP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ientific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Di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titute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,</a:t>
            </a:r>
            <a:endParaRPr sz="2600">
              <a:latin typeface="Akrobat Bold"/>
              <a:cs typeface="Akrobat Bold"/>
            </a:endParaRPr>
          </a:p>
          <a:p>
            <a:pPr marL="4511040" marR="6350" indent="-10160" algn="r">
              <a:lnSpc>
                <a:spcPts val="3110"/>
              </a:lnSpc>
              <a:spcBef>
                <a:spcPts val="105"/>
              </a:spcBef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Cor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esponding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Member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,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conomics),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fessor.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000"/>
              </a:lnSpc>
              <a:spcBef>
                <a:spcPts val="4"/>
              </a:spcBef>
            </a:pPr>
            <a:endParaRPr sz="3000"/>
          </a:p>
          <a:p>
            <a:pPr marR="6350" algn="r">
              <a:lnSpc>
                <a:spcPts val="3115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original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spe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Mode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l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endParaRPr sz="2600">
              <a:latin typeface="Akrobat Bold"/>
              <a:cs typeface="Akrobat Bold"/>
            </a:endParaRPr>
          </a:p>
          <a:p>
            <a:pPr marR="6350" algn="r">
              <a:lnSpc>
                <a:spcPts val="3115"/>
              </a:lnSpc>
            </a:pP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eign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Countries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0" dirty="0">
                <a:solidFill>
                  <a:srgbClr val="2F2F2F"/>
                </a:solidFill>
                <a:latin typeface="Akrobat Bold"/>
                <a:cs typeface="Akrobat Bold"/>
              </a:rPr>
              <a:t>W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orld.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6081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2305" y="2436685"/>
            <a:ext cx="7301865" cy="238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Yuri M. Kabanov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100"/>
              </a:lnSpc>
              <a:spcBef>
                <a:spcPts val="25"/>
              </a:spcBef>
            </a:pPr>
            <a:endParaRPr sz="3100"/>
          </a:p>
          <a:p>
            <a:pPr marL="215265" marR="6350" indent="-203200" algn="r">
              <a:lnSpc>
                <a:spcPts val="3060"/>
              </a:lnSpc>
            </a:pP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Professor,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Doctor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Sciences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Physics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Mathematics. Professor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mathematics,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Besançon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(France).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2900"/>
              </a:lnSpc>
              <a:spcBef>
                <a:spcPts val="12"/>
              </a:spcBef>
            </a:pPr>
            <a:endParaRPr sz="2900"/>
          </a:p>
          <a:p>
            <a:pPr marR="6350" algn="r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Holds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lecture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Financial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Mathematics.</a:t>
            </a:r>
            <a:endParaRPr sz="2600">
              <a:latin typeface="Akrobat Bold"/>
              <a:cs typeface="Akroba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426" y="2686227"/>
            <a:ext cx="2553902" cy="2553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0455" y="2374063"/>
            <a:ext cx="9923145" cy="385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1600" algn="r">
              <a:lnSpc>
                <a:spcPct val="100000"/>
              </a:lnSpc>
            </a:pP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Vladimir L. </a:t>
            </a:r>
            <a:r>
              <a:rPr sz="2800" b="1" spc="-120" dirty="0">
                <a:solidFill>
                  <a:srgbClr val="C34841"/>
                </a:solidFill>
                <a:latin typeface="Akrobat Black"/>
                <a:cs typeface="Akrobat Black"/>
              </a:rPr>
              <a:t>K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vint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2315210">
              <a:lnSpc>
                <a:spcPts val="3115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Head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M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epartment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Economic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inan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ateg</a:t>
            </a:r>
            <a:r>
              <a:rPr sz="2600" b="1" spc="-110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endParaRPr sz="2600">
              <a:latin typeface="Akrobat Bold"/>
              <a:cs typeface="Akrobat Bold"/>
            </a:endParaRPr>
          </a:p>
          <a:p>
            <a:pPr marL="6069330" marR="29209" indent="876300">
              <a:lnSpc>
                <a:spcPts val="3110"/>
              </a:lnSpc>
              <a:spcBef>
                <a:spcPts val="105"/>
              </a:spcBef>
            </a:pP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eign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Member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6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octor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E2E2E"/>
                </a:solidFill>
                <a:latin typeface="Akrobat Bold"/>
                <a:cs typeface="Akrobat Bold"/>
              </a:rPr>
              <a:t>(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conomics),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fessor,</a:t>
            </a:r>
            <a:endParaRPr sz="2600">
              <a:latin typeface="Akrobat Bold"/>
              <a:cs typeface="Akrobat Bold"/>
            </a:endParaRPr>
          </a:p>
          <a:p>
            <a:pPr marL="2713990" marR="6350" indent="-236220">
              <a:lnSpc>
                <a:spcPts val="311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Hono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0" dirty="0">
                <a:solidFill>
                  <a:srgbClr val="2E2E2E"/>
                </a:solidFill>
                <a:latin typeface="Akrobat Bold"/>
                <a:cs typeface="Akrobat Bold"/>
              </a:rPr>
              <a:t>W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or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k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Higher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hool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ssian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ede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ation.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Laureate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Lomonosov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Moscow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state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Prize</a:t>
            </a:r>
            <a:endParaRPr sz="2600">
              <a:latin typeface="Akrobat Bold"/>
              <a:cs typeface="Akrobat Bold"/>
            </a:endParaRPr>
          </a:p>
          <a:p>
            <a:pPr marL="12700" indent="6012180">
              <a:lnSpc>
                <a:spcPts val="3010"/>
              </a:lnSpc>
            </a:pP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scientific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works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degree.</a:t>
            </a:r>
            <a:endParaRPr sz="2600">
              <a:latin typeface="Akrobat Bold"/>
              <a:cs typeface="Akrobat Bold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Strategy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Theory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Strategizing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Methodology.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3850" y="2692400"/>
            <a:ext cx="0" cy="6451600"/>
          </a:xfrm>
          <a:custGeom>
            <a:avLst/>
            <a:gdLst/>
            <a:ahLst/>
            <a:cxnLst/>
            <a:rect l="l" t="t" r="r" b="b"/>
            <a:pathLst>
              <a:path h="6451600">
                <a:moveTo>
                  <a:pt x="0" y="645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6750" y="1663693"/>
            <a:ext cx="0" cy="3568700"/>
          </a:xfrm>
          <a:custGeom>
            <a:avLst/>
            <a:gdLst/>
            <a:ahLst/>
            <a:cxnLst/>
            <a:rect l="l" t="t" r="r" b="b"/>
            <a:pathLst>
              <a:path h="3568700">
                <a:moveTo>
                  <a:pt x="0" y="3568700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7400" y="1530350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8294" y="596772"/>
            <a:ext cx="1479550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3150" algn="l"/>
                <a:tab pos="3963035" algn="l"/>
                <a:tab pos="4631690" algn="l"/>
                <a:tab pos="5617845" algn="l"/>
                <a:tab pos="6842759" algn="l"/>
                <a:tab pos="8108950" algn="l"/>
                <a:tab pos="9265285" algn="l"/>
                <a:tab pos="11327765" algn="l"/>
                <a:tab pos="14079855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The	foundation	of	the	MSE	MSU	was	actively	supported	by: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800" y="2692400"/>
            <a:ext cx="25400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68200" y="2700866"/>
            <a:ext cx="2540012" cy="2531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692400"/>
            <a:ext cx="2540000" cy="25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643" y="5491347"/>
            <a:ext cx="4145915" cy="207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15950">
              <a:lnSpc>
                <a:spcPct val="100000"/>
              </a:lnSpc>
            </a:pP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400" b="1" spc="-114" dirty="0">
                <a:solidFill>
                  <a:srgbClr val="2F2F2F"/>
                </a:solidFill>
                <a:latin typeface="Akrobat Bold"/>
                <a:cs typeface="Akrobat Bold"/>
              </a:rPr>
              <a:t>.</a:t>
            </a:r>
            <a:r>
              <a:rPr sz="2400" b="1" spc="-125" dirty="0">
                <a:solidFill>
                  <a:srgbClr val="2F2F2F"/>
                </a:solidFill>
                <a:latin typeface="Akrobat Bold"/>
                <a:cs typeface="Akrobat Bold"/>
              </a:rPr>
              <a:t>V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.Lomonos</a:t>
            </a:r>
            <a:r>
              <a:rPr sz="2400" b="1" spc="-6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v Mosc</a:t>
            </a:r>
            <a:r>
              <a:rPr sz="2400" b="1" spc="-6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w 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tate University 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ector, </a:t>
            </a:r>
            <a:r>
              <a:rPr sz="2400" b="1" spc="-35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ull Member</a:t>
            </a:r>
            <a:endParaRPr sz="2400">
              <a:latin typeface="Akrobat Bold"/>
              <a:cs typeface="Akrobat Bold"/>
            </a:endParaRPr>
          </a:p>
          <a:p>
            <a:pPr marL="12700" marR="6350">
              <a:lnSpc>
                <a:spcPct val="100000"/>
              </a:lnSpc>
            </a:pP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f the R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u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ssian </a:t>
            </a:r>
            <a:r>
              <a:rPr sz="2400" b="1" spc="-1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cade</a:t>
            </a:r>
            <a:r>
              <a:rPr sz="2400" b="1" spc="-35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y 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f </a:t>
            </a:r>
            <a:r>
              <a:rPr sz="2400" b="1" spc="-1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iences VIKTOR A. SADOVNICHY:</a:t>
            </a:r>
            <a:endParaRPr sz="2400">
              <a:latin typeface="Akrobat Bold"/>
              <a:cs typeface="Akrobat Bold"/>
            </a:endParaRPr>
          </a:p>
          <a:p>
            <a:pPr marL="12700" marR="389255">
              <a:lnSpc>
                <a:spcPts val="2400"/>
              </a:lnSpc>
            </a:pP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«Our plan is to ma</a:t>
            </a:r>
            <a:r>
              <a:rPr sz="2000" b="0" spc="-45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e this s</a:t>
            </a:r>
            <a:r>
              <a:rPr sz="2000" b="0" spc="-10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hool leading one n</a:t>
            </a:r>
            <a:r>
              <a:rPr sz="2000" b="0" spc="-4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t only in Russia but worldwide».</a:t>
            </a:r>
            <a:endParaRPr sz="2000">
              <a:latin typeface="Akrobat"/>
              <a:cs typeface="Akrob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672" y="5481699"/>
            <a:ext cx="4367530" cy="210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ientific and 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esea</a:t>
            </a:r>
            <a:r>
              <a:rPr sz="2400" b="1" spc="-10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h In</a:t>
            </a:r>
            <a:r>
              <a:rPr sz="2400" b="1" spc="-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titutes</a:t>
            </a:r>
            <a:endParaRPr sz="2400" dirty="0">
              <a:latin typeface="Akrobat Bold"/>
              <a:cs typeface="Akrobat Bold"/>
            </a:endParaRPr>
          </a:p>
          <a:p>
            <a:pPr marL="12700">
              <a:lnSpc>
                <a:spcPts val="2820"/>
              </a:lnSpc>
            </a:pP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f the R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u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ssian </a:t>
            </a:r>
            <a:r>
              <a:rPr sz="2400" b="1" spc="-1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cade</a:t>
            </a:r>
            <a:r>
              <a:rPr sz="2400" b="1" spc="-35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y 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f </a:t>
            </a:r>
            <a:r>
              <a:rPr sz="2400" b="1" spc="-1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400" b="1" spc="-1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iences:</a:t>
            </a:r>
            <a:endParaRPr sz="2400" dirty="0">
              <a:latin typeface="Akrobat Bold"/>
              <a:cs typeface="Akrobat Bold"/>
            </a:endParaRPr>
          </a:p>
          <a:p>
            <a:pPr marL="12700">
              <a:lnSpc>
                <a:spcPts val="2100"/>
              </a:lnSpc>
              <a:buClr>
                <a:srgbClr val="C34941"/>
              </a:buClr>
              <a:buFont typeface="Akrobat Black"/>
              <a:buChar char="•"/>
              <a:tabLst>
                <a:tab pos="120014" algn="l"/>
              </a:tabLst>
            </a:pPr>
            <a:r>
              <a:rPr lang="ru-RU" sz="1800" b="0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1800" b="0" dirty="0" smtClean="0">
                <a:solidFill>
                  <a:srgbClr val="2F2F2F"/>
                </a:solidFill>
                <a:latin typeface="Akrobat"/>
                <a:cs typeface="Akrobat"/>
              </a:rPr>
              <a:t>Institute </a:t>
            </a:r>
            <a:r>
              <a:rPr sz="1800" b="0" spc="-1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1800" b="0" spc="-6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conomics</a:t>
            </a:r>
            <a:endParaRPr sz="1800" dirty="0">
              <a:latin typeface="Akrobat"/>
              <a:cs typeface="Akrobat"/>
            </a:endParaRPr>
          </a:p>
          <a:p>
            <a:pPr marL="119380" indent="-106680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20014" algn="l"/>
              </a:tabLst>
            </a:pP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Cent</a:t>
            </a:r>
            <a:r>
              <a:rPr sz="1800" b="0" spc="-1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al </a:t>
            </a:r>
            <a:r>
              <a:rPr sz="1800" b="0" spc="-6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conomics and Mathematics Institute</a:t>
            </a:r>
            <a:endParaRPr sz="1800" dirty="0">
              <a:latin typeface="Akrobat"/>
              <a:cs typeface="Akrobat"/>
            </a:endParaRPr>
          </a:p>
          <a:p>
            <a:pPr marL="119380" indent="-106680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20014" algn="l"/>
              </a:tabLst>
            </a:pP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Institute for </a:t>
            </a:r>
            <a:r>
              <a:rPr sz="1800" b="0" spc="-6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conomic </a:t>
            </a:r>
            <a:r>
              <a:rPr sz="1800" b="0" spc="-5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1800" b="0" spc="-1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ecasting</a:t>
            </a:r>
            <a:endParaRPr sz="1800" dirty="0">
              <a:latin typeface="Akrobat"/>
              <a:cs typeface="Akrobat"/>
            </a:endParaRPr>
          </a:p>
          <a:p>
            <a:pPr marL="12700" marR="6350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20014" algn="l"/>
              </a:tabLst>
            </a:pPr>
            <a:r>
              <a:rPr lang="ru-RU" sz="1800" b="0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1800" b="0" dirty="0" smtClean="0">
                <a:solidFill>
                  <a:srgbClr val="2F2F2F"/>
                </a:solidFill>
                <a:latin typeface="Akrobat"/>
                <a:cs typeface="Akrobat"/>
              </a:rPr>
              <a:t>Institute 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for </a:t>
            </a:r>
            <a:r>
              <a:rPr sz="1800" b="0" spc="-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1800" b="0" spc="-10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io-</a:t>
            </a:r>
            <a:r>
              <a:rPr sz="1800" b="0" spc="-6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conomic </a:t>
            </a:r>
            <a:r>
              <a:rPr sz="1800" b="0" spc="-2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tudies </a:t>
            </a:r>
            <a:r>
              <a:rPr sz="1800" b="0" spc="-1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f population and </a:t>
            </a:r>
            <a:r>
              <a:rPr sz="1800" b="0" spc="-4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1800" b="0" dirty="0">
                <a:solidFill>
                  <a:srgbClr val="2F2F2F"/>
                </a:solidFill>
                <a:latin typeface="Akrobat"/>
                <a:cs typeface="Akrobat"/>
              </a:rPr>
              <a:t>thers</a:t>
            </a:r>
            <a:endParaRPr sz="1800" dirty="0">
              <a:latin typeface="Akrobat"/>
              <a:cs typeface="Akrob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92055" y="5481699"/>
            <a:ext cx="3725545" cy="226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>
              <a:lnSpc>
                <a:spcPct val="100000"/>
              </a:lnSpc>
            </a:pP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Major g</a:t>
            </a:r>
            <a:r>
              <a:rPr sz="2400" b="1" spc="-6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vernmental In</a:t>
            </a:r>
            <a:r>
              <a:rPr sz="2400" b="1" spc="-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400" b="1" dirty="0">
                <a:solidFill>
                  <a:srgbClr val="2F2F2F"/>
                </a:solidFill>
                <a:latin typeface="Akrobat Bold"/>
                <a:cs typeface="Akrobat Bold"/>
              </a:rPr>
              <a:t>titutions Among them:</a:t>
            </a:r>
            <a:endParaRPr sz="2400" dirty="0">
              <a:latin typeface="Akrobat Bold"/>
              <a:cs typeface="Akrobat Bold"/>
            </a:endParaRPr>
          </a:p>
          <a:p>
            <a:pPr marL="12700">
              <a:lnSpc>
                <a:spcPts val="2320"/>
              </a:lnSpc>
              <a:buClr>
                <a:srgbClr val="C34941"/>
              </a:buClr>
              <a:buFont typeface="Akrobat Black"/>
              <a:buChar char="•"/>
              <a:tabLst>
                <a:tab pos="132080" algn="l"/>
              </a:tabLst>
            </a:pPr>
            <a:r>
              <a:rPr lang="ru-RU" sz="2000" b="0" spc="-75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000" b="0" spc="-75" dirty="0" smtClean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000" b="0" dirty="0" smtClean="0">
                <a:solidFill>
                  <a:srgbClr val="2F2F2F"/>
                </a:solidFill>
                <a:latin typeface="Akrobat"/>
                <a:cs typeface="Akrobat"/>
              </a:rPr>
              <a:t>he 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Cent</a:t>
            </a:r>
            <a:r>
              <a:rPr sz="2000" b="0" spc="-2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al </a:t>
            </a:r>
            <a:r>
              <a:rPr sz="2000" b="0" spc="-15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ank </a:t>
            </a:r>
            <a:r>
              <a:rPr sz="2000" b="0" spc="-1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f Russia</a:t>
            </a:r>
            <a:endParaRPr sz="2000" dirty="0">
              <a:latin typeface="Akrobat"/>
              <a:cs typeface="Akrobat"/>
            </a:endParaRPr>
          </a:p>
          <a:p>
            <a:pPr marL="12700" marR="6350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32080" algn="l"/>
              </a:tabLst>
            </a:pPr>
            <a:r>
              <a:rPr lang="ru-RU" sz="2000" b="0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000" b="0" dirty="0" smtClean="0">
                <a:solidFill>
                  <a:srgbClr val="2F2F2F"/>
                </a:solidFill>
                <a:latin typeface="Akrobat"/>
                <a:cs typeface="Akrobat"/>
              </a:rPr>
              <a:t>Mosc</a:t>
            </a:r>
            <a:r>
              <a:rPr sz="2000" b="0" spc="-45" dirty="0" smtClean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000" b="0" dirty="0" smtClean="0">
                <a:solidFill>
                  <a:srgbClr val="2F2F2F"/>
                </a:solidFill>
                <a:latin typeface="Akrobat"/>
                <a:cs typeface="Akrobat"/>
              </a:rPr>
              <a:t>w 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Interbank Cur</a:t>
            </a:r>
            <a:r>
              <a:rPr sz="2000" b="0" spc="-2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ency Ex</a:t>
            </a:r>
            <a:r>
              <a:rPr sz="2000" b="0" spc="-10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hange </a:t>
            </a:r>
            <a:r>
              <a:rPr sz="2000" b="0" spc="-60" dirty="0">
                <a:solidFill>
                  <a:srgbClr val="2F2F2F"/>
                </a:solidFill>
                <a:latin typeface="Akrobat"/>
                <a:cs typeface="Akrobat"/>
              </a:rPr>
              <a:t>(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MIC</a:t>
            </a:r>
            <a:r>
              <a:rPr sz="20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X)</a:t>
            </a:r>
            <a:endParaRPr sz="2000" dirty="0">
              <a:latin typeface="Akrobat"/>
              <a:cs typeface="Akrobat"/>
            </a:endParaRPr>
          </a:p>
          <a:p>
            <a:pPr marL="12700" marR="461645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32080" algn="l"/>
              </a:tabLst>
            </a:pPr>
            <a:r>
              <a:rPr lang="ru-RU" sz="2000" b="0" spc="-55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000" b="0" spc="-55" dirty="0" smtClean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000" b="0" dirty="0" smtClean="0">
                <a:solidFill>
                  <a:srgbClr val="2F2F2F"/>
                </a:solidFill>
                <a:latin typeface="Akrobat"/>
                <a:cs typeface="Akrobat"/>
              </a:rPr>
              <a:t>ede</a:t>
            </a:r>
            <a:r>
              <a:rPr sz="2000" b="0" spc="-20" dirty="0" smtClean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000" b="0" dirty="0" smtClean="0">
                <a:solidFill>
                  <a:srgbClr val="2F2F2F"/>
                </a:solidFill>
                <a:latin typeface="Akrobat"/>
                <a:cs typeface="Akrobat"/>
              </a:rPr>
              <a:t>al </a:t>
            </a:r>
            <a:r>
              <a:rPr sz="2000" b="0" spc="-3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inan</a:t>
            </a:r>
            <a:r>
              <a:rPr sz="2000" b="0" spc="-10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ial Mar</a:t>
            </a:r>
            <a:r>
              <a:rPr sz="2000" b="0" spc="-40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ets </a:t>
            </a:r>
            <a:r>
              <a:rPr sz="2000" b="0" spc="-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ervice </a:t>
            </a:r>
            <a:r>
              <a:rPr sz="2000" b="0" spc="-1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f Russia </a:t>
            </a:r>
            <a:r>
              <a:rPr sz="2000" b="0" spc="-60" dirty="0">
                <a:solidFill>
                  <a:srgbClr val="2F2F2F"/>
                </a:solidFill>
                <a:latin typeface="Akrobat"/>
                <a:cs typeface="Akrobat"/>
              </a:rPr>
              <a:t>(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FFM</a:t>
            </a:r>
            <a:r>
              <a:rPr sz="2000" b="0" spc="-6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000" b="0" dirty="0">
                <a:solidFill>
                  <a:srgbClr val="2F2F2F"/>
                </a:solidFill>
                <a:latin typeface="Akrobat"/>
                <a:cs typeface="Akrobat"/>
              </a:rPr>
              <a:t>)</a:t>
            </a:r>
            <a:endParaRPr sz="2000" dirty="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6084" y="2374063"/>
            <a:ext cx="9585960" cy="320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415" algn="r">
              <a:lnSpc>
                <a:spcPct val="100000"/>
              </a:lnSpc>
            </a:pP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Georgii B. </a:t>
            </a:r>
            <a:r>
              <a:rPr sz="2800" b="1" spc="-15" dirty="0">
                <a:solidFill>
                  <a:srgbClr val="C34841"/>
                </a:solidFill>
                <a:latin typeface="Akrobat Black"/>
                <a:cs typeface="Akrobat Black"/>
              </a:rPr>
              <a:t>K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leiner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R="6350" algn="r">
              <a:lnSpc>
                <a:spcPts val="3115"/>
              </a:lnSpc>
            </a:pP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eputy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Scientific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Di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ector,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Cent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6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conomics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Mathematics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titute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endParaRPr sz="2600">
              <a:latin typeface="Akrobat Bold"/>
              <a:cs typeface="Akrobat Bold"/>
            </a:endParaRPr>
          </a:p>
          <a:p>
            <a:pPr marL="5735955" marR="17145" indent="-10160" algn="r">
              <a:lnSpc>
                <a:spcPts val="3110"/>
              </a:lnSpc>
              <a:spcBef>
                <a:spcPts val="105"/>
              </a:spcBef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Cor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esponding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Member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octor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E2E2E"/>
                </a:solidFill>
                <a:latin typeface="Akrobat Bold"/>
                <a:cs typeface="Akrobat Bold"/>
              </a:rPr>
              <a:t>(</a:t>
            </a:r>
            <a:r>
              <a:rPr sz="2600" b="1" spc="-6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conomics),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fessor.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000"/>
              </a:lnSpc>
              <a:spcBef>
                <a:spcPts val="4"/>
              </a:spcBef>
            </a:pPr>
            <a:endParaRPr sz="3000"/>
          </a:p>
          <a:p>
            <a:pPr marR="17780" algn="r">
              <a:lnSpc>
                <a:spcPts val="3115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irm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heory</a:t>
            </a:r>
            <a:endParaRPr sz="2600">
              <a:latin typeface="Akrobat Bold"/>
              <a:cs typeface="Akrobat Bold"/>
            </a:endParaRPr>
          </a:p>
          <a:p>
            <a:pPr marR="18415" algn="r">
              <a:lnSpc>
                <a:spcPts val="3115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ategic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lanning.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2977" y="2374063"/>
            <a:ext cx="7706359" cy="360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Viktor B. </a:t>
            </a:r>
            <a:r>
              <a:rPr sz="2800" b="1" spc="-40" dirty="0">
                <a:solidFill>
                  <a:srgbClr val="C34941"/>
                </a:solidFill>
                <a:latin typeface="Akrobat Black"/>
                <a:cs typeface="Akrobat Black"/>
              </a:rPr>
              <a:t>K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u</a:t>
            </a:r>
            <a:r>
              <a:rPr sz="2800" b="1" spc="-60" dirty="0">
                <a:solidFill>
                  <a:srgbClr val="C34941"/>
                </a:solidFill>
                <a:latin typeface="Akrobat Black"/>
                <a:cs typeface="Akrobat Black"/>
              </a:rPr>
              <a:t>v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aldin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R="6350" algn="r">
              <a:lnSpc>
                <a:spcPts val="3115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Head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epartment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iplines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Humanities,</a:t>
            </a:r>
            <a:endParaRPr sz="2600">
              <a:latin typeface="Akrobat Bold"/>
              <a:cs typeface="Akrobat Bold"/>
            </a:endParaRPr>
          </a:p>
          <a:p>
            <a:pPr marR="6350" algn="r">
              <a:lnSpc>
                <a:spcPts val="3115"/>
              </a:lnSpc>
            </a:pP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tory),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fessor.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L="2235835" marR="6350" indent="1352550" algn="r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ea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two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courses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entitled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Making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Global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0" dirty="0">
                <a:solidFill>
                  <a:srgbClr val="2F2F2F"/>
                </a:solidFill>
                <a:latin typeface="Akrobat Bold"/>
                <a:cs typeface="Akrobat Bold"/>
              </a:rPr>
              <a:t>W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orld: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olitical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tory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20th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Centur</a:t>
            </a:r>
            <a:r>
              <a:rPr sz="2600" b="1" spc="-114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,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Global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0" dirty="0">
                <a:solidFill>
                  <a:srgbClr val="2F2F2F"/>
                </a:solidFill>
                <a:latin typeface="Akrobat Bold"/>
                <a:cs typeface="Akrobat Bold"/>
              </a:rPr>
              <a:t>W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orld: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</a:t>
            </a:r>
            <a:r>
              <a:rPr sz="2600" b="1" spc="-55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olitics.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889" y="2374063"/>
            <a:ext cx="9056370" cy="478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7470" algn="r">
              <a:lnSpc>
                <a:spcPct val="100000"/>
              </a:lnSpc>
            </a:pP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Viktor M. </a:t>
            </a:r>
            <a:r>
              <a:rPr sz="2800" b="1" spc="-35" dirty="0">
                <a:solidFill>
                  <a:srgbClr val="C34941"/>
                </a:solidFill>
                <a:latin typeface="Akrobat Black"/>
                <a:cs typeface="Akrobat Black"/>
              </a:rPr>
              <a:t>P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olter</a:t>
            </a:r>
            <a:r>
              <a:rPr sz="2800" b="1" spc="-70" dirty="0">
                <a:solidFill>
                  <a:srgbClr val="C34941"/>
                </a:solidFill>
                <a:latin typeface="Akrobat Black"/>
                <a:cs typeface="Akrobat Black"/>
              </a:rPr>
              <a:t>o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vi</a:t>
            </a:r>
            <a:r>
              <a:rPr sz="2800" b="1" spc="-15" dirty="0">
                <a:solidFill>
                  <a:srgbClr val="C34941"/>
                </a:solidFill>
                <a:latin typeface="Akrobat Black"/>
                <a:cs typeface="Akrobat Black"/>
              </a:rPr>
              <a:t>c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h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12700">
              <a:lnSpc>
                <a:spcPts val="3115"/>
              </a:lnSpc>
            </a:pP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MSU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eputy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Di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Ma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ters,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t-g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aduate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og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ams,</a:t>
            </a:r>
            <a:endParaRPr sz="2600">
              <a:latin typeface="Akrobat Bold"/>
              <a:cs typeface="Akrobat Bold"/>
            </a:endParaRPr>
          </a:p>
          <a:p>
            <a:pPr marL="2788285" marR="6350" indent="-6985">
              <a:lnSpc>
                <a:spcPts val="3110"/>
              </a:lnSpc>
              <a:spcBef>
                <a:spcPts val="105"/>
              </a:spcBef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Head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Mathematic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Labo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ator</a:t>
            </a:r>
            <a:r>
              <a:rPr sz="2600" b="1" spc="-114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,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 Cent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Mathematics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titute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,</a:t>
            </a:r>
            <a:endParaRPr sz="2600">
              <a:latin typeface="Akrobat Bold"/>
              <a:cs typeface="Akrobat Bold"/>
            </a:endParaRPr>
          </a:p>
          <a:p>
            <a:pPr marL="5219065" marR="6350" indent="1380490">
              <a:lnSpc>
                <a:spcPts val="3110"/>
              </a:lnSpc>
            </a:pPr>
            <a:r>
              <a:rPr sz="2600" b="1" spc="-5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ull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Member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,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conomics),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fessor.</a:t>
            </a:r>
            <a:endParaRPr sz="2600">
              <a:latin typeface="Akrobat Bold"/>
              <a:cs typeface="Akrobat Bold"/>
            </a:endParaRPr>
          </a:p>
          <a:p>
            <a:pPr marL="1186815">
              <a:lnSpc>
                <a:spcPts val="301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Member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UN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Committee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3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velopment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olicy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CDP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UN).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L="1503045" marR="6350" indent="3469004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two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courses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Modern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Mathematical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truments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Analys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s,</a:t>
            </a:r>
            <a:endParaRPr sz="2600">
              <a:latin typeface="Akrobat Bold"/>
              <a:cs typeface="Akrobat Bold"/>
            </a:endParaRPr>
          </a:p>
          <a:p>
            <a:pPr marL="4585970">
              <a:lnSpc>
                <a:spcPts val="3115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heory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eforms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7281" y="2374063"/>
            <a:ext cx="9462135" cy="399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Alexander J. Rubinshtejn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R="6350" algn="r">
              <a:lnSpc>
                <a:spcPts val="3115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Head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ientific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Div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sion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heo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etical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conomics,</a:t>
            </a:r>
            <a:endParaRPr sz="2600">
              <a:latin typeface="Akrobat Bold"/>
              <a:cs typeface="Akrobat Bold"/>
            </a:endParaRPr>
          </a:p>
          <a:p>
            <a:pPr marL="12700" marR="6350" indent="5561965" algn="r">
              <a:lnSpc>
                <a:spcPts val="311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titute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IE)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6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.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 Head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Chair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</a:t>
            </a:r>
            <a:r>
              <a:rPr sz="2600" b="1" spc="-55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Management,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0" dirty="0">
                <a:solidFill>
                  <a:srgbClr val="2F2F2F"/>
                </a:solidFill>
                <a:latin typeface="Akrobat Bold"/>
                <a:cs typeface="Akrobat Bold"/>
              </a:rPr>
              <a:t>V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.I.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Nemi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7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vi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-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hen</a:t>
            </a:r>
            <a:r>
              <a:rPr sz="2600" b="1" spc="-80" dirty="0">
                <a:solidFill>
                  <a:srgbClr val="2F2F2F"/>
                </a:solidFill>
                <a:latin typeface="Akrobat Bold"/>
                <a:cs typeface="Akrobat Bold"/>
              </a:rPr>
              <a:t>k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endParaRPr sz="2600">
              <a:latin typeface="Akrobat Bold"/>
              <a:cs typeface="Akrobat Bold"/>
            </a:endParaRPr>
          </a:p>
          <a:p>
            <a:pPr marL="2659380" marR="6350" indent="1000125" algn="r">
              <a:lnSpc>
                <a:spcPts val="3110"/>
              </a:lnSpc>
            </a:pP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heater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hool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Higher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ducational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titution) atta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to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A.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5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.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Chekh</a:t>
            </a:r>
            <a:r>
              <a:rPr sz="2600" b="1" spc="-7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v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Mosc</a:t>
            </a:r>
            <a:r>
              <a:rPr sz="2600" b="1" spc="-7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w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Art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heat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e,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andidate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conomics),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hilosop</a:t>
            </a:r>
            <a:r>
              <a:rPr sz="2600" b="1" spc="-50" dirty="0">
                <a:solidFill>
                  <a:srgbClr val="2F2F2F"/>
                </a:solidFill>
                <a:latin typeface="Akrobat Bold"/>
                <a:cs typeface="Akrobat Bold"/>
              </a:rPr>
              <a:t>h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y),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fessor.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000"/>
              </a:lnSpc>
              <a:spcBef>
                <a:spcPts val="4"/>
              </a:spcBef>
            </a:pPr>
            <a:endParaRPr sz="3000"/>
          </a:p>
          <a:p>
            <a:pPr marR="6350" algn="r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iodynamics.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418" y="2374063"/>
            <a:ext cx="14091919" cy="518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670" algn="r">
              <a:lnSpc>
                <a:spcPct val="100000"/>
              </a:lnSpc>
              <a:tabLst>
                <a:tab pos="817880" algn="l"/>
              </a:tabLst>
            </a:pPr>
            <a:r>
              <a:rPr sz="2800" b="1" spc="-45" dirty="0">
                <a:solidFill>
                  <a:srgbClr val="C34841"/>
                </a:solidFill>
                <a:latin typeface="Akrobat Black"/>
                <a:cs typeface="Akrobat Black"/>
              </a:rPr>
              <a:t>D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ean	</a:t>
            </a:r>
            <a:r>
              <a:rPr sz="2800" b="1" spc="-65" dirty="0">
                <a:solidFill>
                  <a:srgbClr val="C34841"/>
                </a:solidFill>
                <a:latin typeface="Akrobat Black"/>
                <a:cs typeface="Akrobat Black"/>
              </a:rPr>
              <a:t>F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antazzini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7369175" marR="27305" indent="1003300">
              <a:lnSpc>
                <a:spcPct val="100000"/>
              </a:lnSpc>
            </a:pP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epartment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6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conometrics 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Mathematical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Metho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conomics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M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MSU,</a:t>
            </a:r>
            <a:endParaRPr sz="2600">
              <a:latin typeface="Akrobat Bold"/>
              <a:cs typeface="Akrobat Bold"/>
            </a:endParaRPr>
          </a:p>
          <a:p>
            <a:pPr marR="26670" algn="r">
              <a:lnSpc>
                <a:spcPts val="3110"/>
              </a:lnSpc>
            </a:pP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eputy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Head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epartment.</a:t>
            </a:r>
            <a:endParaRPr sz="2600">
              <a:latin typeface="Akrobat Bold"/>
              <a:cs typeface="Akrobat Bold"/>
            </a:endParaRPr>
          </a:p>
          <a:p>
            <a:pPr marL="36830" indent="11640820">
              <a:lnSpc>
                <a:spcPts val="3115"/>
              </a:lnSpc>
            </a:pP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h.D.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conomics.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2600"/>
              </a:lnSpc>
            </a:pPr>
            <a:endParaRPr sz="2600"/>
          </a:p>
          <a:p>
            <a:pPr>
              <a:lnSpc>
                <a:spcPts val="3600"/>
              </a:lnSpc>
              <a:spcBef>
                <a:spcPts val="19"/>
              </a:spcBef>
            </a:pPr>
            <a:endParaRPr sz="3600"/>
          </a:p>
          <a:p>
            <a:pPr marL="12700" marR="6350" indent="24130">
              <a:lnSpc>
                <a:spcPct val="100000"/>
              </a:lnSpc>
              <a:tabLst>
                <a:tab pos="9457055" algn="l"/>
              </a:tabLst>
            </a:pP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H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 </a:t>
            </a:r>
            <a:r>
              <a:rPr sz="2600" b="1" spc="-55" dirty="0">
                <a:solidFill>
                  <a:srgbClr val="2E2E2E"/>
                </a:solidFill>
                <a:latin typeface="Akrobat Bold"/>
                <a:cs typeface="Akrobat Bold"/>
              </a:rPr>
              <a:t>w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esea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4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fell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w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th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Chai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 fo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conomic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an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 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conometrics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Universit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y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65" dirty="0">
                <a:solidFill>
                  <a:srgbClr val="2E2E2E"/>
                </a:solidFill>
                <a:latin typeface="Akrobat Bold"/>
                <a:cs typeface="Akrobat Bold"/>
              </a:rPr>
              <a:t>K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tan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z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95" dirty="0">
                <a:solidFill>
                  <a:srgbClr val="2E2E2E"/>
                </a:solidFill>
                <a:latin typeface="Akrobat Bold"/>
                <a:cs typeface="Akrobat Bold"/>
              </a:rPr>
              <a:t>(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Germa</a:t>
            </a:r>
            <a:r>
              <a:rPr sz="2600" b="1" spc="-55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)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an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th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epartment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tat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tic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an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Applie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60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conomics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Universit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vi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(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Italy).</a:t>
            </a:r>
            <a:r>
              <a:rPr sz="2600" b="1" dirty="0">
                <a:solidFill>
                  <a:srgbClr val="2E2E2E"/>
                </a:solidFill>
                <a:latin typeface="Akrobat Bold"/>
                <a:cs typeface="Akrobat Bold"/>
              </a:rPr>
              <a:t>	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pe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ial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st</a:t>
            </a:r>
            <a:r>
              <a:rPr sz="2600" b="1" spc="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th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tim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serie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analys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endParaRPr sz="2600">
              <a:latin typeface="Akrobat Bold"/>
              <a:cs typeface="Akrobat Bold"/>
            </a:endParaRPr>
          </a:p>
          <a:p>
            <a:pPr marR="25400" algn="r">
              <a:lnSpc>
                <a:spcPts val="3115"/>
              </a:lnSpc>
            </a:pP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finan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econometrics,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multi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v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ariate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dependence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finance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economics.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R="25400" algn="r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(in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ngl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sh)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Modern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Metho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ime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eries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Analys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9"/>
            <a:ext cx="2540000" cy="254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500316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  <a:tab pos="3199130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Leading	</a:t>
            </a:r>
            <a:r>
              <a:rPr sz="5400" b="0" spc="-17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aculty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4476" y="2374063"/>
            <a:ext cx="7294880" cy="241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1555">
              <a:lnSpc>
                <a:spcPct val="100000"/>
              </a:lnSpc>
            </a:pPr>
            <a:r>
              <a:rPr sz="2800" b="1" spc="-100" dirty="0">
                <a:solidFill>
                  <a:srgbClr val="C34941"/>
                </a:solidFill>
                <a:latin typeface="Akrobat Black"/>
                <a:cs typeface="Akrobat Black"/>
              </a:rPr>
              <a:t>Y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uri A. </a:t>
            </a:r>
            <a:r>
              <a:rPr sz="2800" b="1" spc="-20" dirty="0">
                <a:solidFill>
                  <a:srgbClr val="C34941"/>
                </a:solidFill>
                <a:latin typeface="Akrobat Black"/>
                <a:cs typeface="Akrobat Black"/>
              </a:rPr>
              <a:t>S</a:t>
            </a:r>
            <a:r>
              <a:rPr sz="2800" b="1" spc="-15" dirty="0">
                <a:solidFill>
                  <a:srgbClr val="C34941"/>
                </a:solidFill>
                <a:latin typeface="Akrobat Black"/>
                <a:cs typeface="Akrobat Black"/>
              </a:rPr>
              <a:t>c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herbanin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12700">
              <a:lnSpc>
                <a:spcPts val="3115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Head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Labo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ator</a:t>
            </a:r>
            <a:r>
              <a:rPr sz="2600" b="1" spc="-114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,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titute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eca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ting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,</a:t>
            </a:r>
            <a:endParaRPr sz="2600">
              <a:latin typeface="Akrobat Bold"/>
              <a:cs typeface="Akrobat Bold"/>
            </a:endParaRPr>
          </a:p>
          <a:p>
            <a:pPr marL="1257300" indent="2199640">
              <a:lnSpc>
                <a:spcPts val="3115"/>
              </a:lnSpc>
            </a:pP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conomics),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fessor.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L="1257300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0" dirty="0">
                <a:solidFill>
                  <a:srgbClr val="2F2F2F"/>
                </a:solidFill>
                <a:latin typeface="Akrobat Bold"/>
                <a:cs typeface="Akrobat Bold"/>
              </a:rPr>
              <a:t>W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orld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</a:t>
            </a:r>
            <a:r>
              <a:rPr sz="2600" b="1" spc="-55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165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25"/>
            <a:ext cx="2540000" cy="253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478409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7875" algn="l"/>
              </a:tabLst>
            </a:pPr>
            <a:r>
              <a:rPr sz="5400" b="0" spc="-145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0435" y="2374063"/>
            <a:ext cx="8509000" cy="241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Andrei </a:t>
            </a:r>
            <a:r>
              <a:rPr sz="2800" b="1" spc="-114" dirty="0">
                <a:solidFill>
                  <a:srgbClr val="C34941"/>
                </a:solidFill>
                <a:latin typeface="Akrobat Black"/>
                <a:cs typeface="Akrobat Black"/>
              </a:rPr>
              <a:t>V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. </a:t>
            </a:r>
            <a:r>
              <a:rPr sz="2800" b="1" spc="-30" dirty="0">
                <a:solidFill>
                  <a:srgbClr val="C34941"/>
                </a:solidFill>
                <a:latin typeface="Akrobat Black"/>
                <a:cs typeface="Akrobat Black"/>
              </a:rPr>
              <a:t>B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azhan</a:t>
            </a:r>
            <a:r>
              <a:rPr sz="2800" b="1" spc="-70" dirty="0">
                <a:solidFill>
                  <a:srgbClr val="C34941"/>
                </a:solidFill>
                <a:latin typeface="Akrobat Black"/>
                <a:cs typeface="Akrobat Black"/>
              </a:rPr>
              <a:t>o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v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12700" marR="6350" indent="6985" algn="r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Queen’s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Universit</a:t>
            </a:r>
            <a:r>
              <a:rPr sz="2600" b="1" spc="-114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,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epartment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35" dirty="0">
                <a:solidFill>
                  <a:srgbClr val="2F2F2F"/>
                </a:solidFill>
                <a:latin typeface="Akrobat Bold"/>
                <a:cs typeface="Akrobat Bold"/>
              </a:rPr>
              <a:t>K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g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ton,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ON,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anada)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V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sit-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MSU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Gene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heory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Chair.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R="6350" algn="r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eries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«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Natu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esou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ces»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478409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7875" algn="l"/>
              </a:tabLst>
            </a:pPr>
            <a:r>
              <a:rPr sz="5400" b="0" spc="-145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1279" y="2374063"/>
            <a:ext cx="9718040" cy="360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James K. Galbraith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2902585" marR="6350" indent="-323215" algn="r">
              <a:lnSpc>
                <a:spcPct val="100000"/>
              </a:lnSpc>
            </a:pP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G</a:t>
            </a:r>
            <a:r>
              <a:rPr sz="2600" b="1" spc="-7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vernment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25" dirty="0">
                <a:solidFill>
                  <a:srgbClr val="2F2F2F"/>
                </a:solidFill>
                <a:latin typeface="Akrobat Bold"/>
                <a:cs typeface="Akrobat Bold"/>
              </a:rPr>
              <a:t>L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yndon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B.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Johnson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hool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6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ublic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ffairs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epartment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G</a:t>
            </a:r>
            <a:r>
              <a:rPr sz="2600" b="1" spc="-75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vernment,</a:t>
            </a:r>
            <a:endParaRPr sz="2600">
              <a:latin typeface="Akrobat Bold"/>
              <a:cs typeface="Akrobat Bold"/>
            </a:endParaRPr>
          </a:p>
          <a:p>
            <a:pPr marR="6350" algn="r">
              <a:lnSpc>
                <a:spcPts val="3110"/>
              </a:lnSpc>
            </a:pP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10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exas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at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tin.</a:t>
            </a:r>
            <a:endParaRPr sz="2600">
              <a:latin typeface="Akrobat Bold"/>
              <a:cs typeface="Akrobat Bold"/>
            </a:endParaRPr>
          </a:p>
          <a:p>
            <a:pPr marL="1312545" marR="6350" indent="1160780" algn="r">
              <a:lnSpc>
                <a:spcPts val="3110"/>
              </a:lnSpc>
              <a:spcBef>
                <a:spcPts val="105"/>
              </a:spcBef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l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so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enior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Sc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holar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L</a:t>
            </a:r>
            <a:r>
              <a:rPr sz="2600" b="1" spc="-3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15" dirty="0">
                <a:solidFill>
                  <a:srgbClr val="2F2F2F"/>
                </a:solidFill>
                <a:latin typeface="Akrobat Bold"/>
                <a:cs typeface="Akrobat Bold"/>
              </a:rPr>
              <a:t>v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titute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 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hairman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«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Supporting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Arms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eduction»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65" dirty="0">
                <a:solidFill>
                  <a:srgbClr val="2F2F2F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AA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).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000"/>
              </a:lnSpc>
              <a:spcBef>
                <a:spcPts val="4"/>
              </a:spcBef>
            </a:pPr>
            <a:endParaRPr sz="3000"/>
          </a:p>
          <a:p>
            <a:pPr marR="6350" algn="r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writes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column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political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ssues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60" dirty="0">
                <a:solidFill>
                  <a:srgbClr val="2F2F2F"/>
                </a:solidFill>
                <a:latin typeface="Akrobat Bold"/>
                <a:cs typeface="Akrobat Bold"/>
              </a:rPr>
              <a:t>«</a:t>
            </a:r>
            <a:r>
              <a:rPr sz="2600" b="1" spc="-210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exas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Observer».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39999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478409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7875" algn="l"/>
              </a:tabLst>
            </a:pPr>
            <a:r>
              <a:rPr sz="5400" b="0" spc="-145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1112" y="2374063"/>
            <a:ext cx="4998085" cy="360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5260">
              <a:lnSpc>
                <a:spcPct val="100000"/>
              </a:lnSpc>
            </a:pP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Ale</a:t>
            </a:r>
            <a:r>
              <a:rPr sz="2800" b="1" spc="-40" dirty="0">
                <a:solidFill>
                  <a:srgbClr val="C34941"/>
                </a:solidFill>
                <a:latin typeface="Akrobat Black"/>
                <a:cs typeface="Akrobat Black"/>
              </a:rPr>
              <a:t>xe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y </a:t>
            </a:r>
            <a:r>
              <a:rPr sz="2800" b="1" spc="-335" dirty="0">
                <a:solidFill>
                  <a:srgbClr val="C34941"/>
                </a:solidFill>
                <a:latin typeface="Akrobat Black"/>
                <a:cs typeface="Akrobat Black"/>
              </a:rPr>
              <a:t>P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. </a:t>
            </a:r>
            <a:r>
              <a:rPr sz="2800" b="1" spc="-20" dirty="0">
                <a:solidFill>
                  <a:srgbClr val="C34941"/>
                </a:solidFill>
                <a:latin typeface="Akrobat Black"/>
                <a:cs typeface="Akrobat Black"/>
              </a:rPr>
              <a:t>K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ir</a:t>
            </a:r>
            <a:r>
              <a:rPr sz="2800" b="1" spc="-40" dirty="0">
                <a:solidFill>
                  <a:srgbClr val="C34941"/>
                </a:solidFill>
                <a:latin typeface="Akrobat Black"/>
                <a:cs typeface="Akrobat Black"/>
              </a:rPr>
              <a:t>e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y</a:t>
            </a:r>
            <a:r>
              <a:rPr sz="2800" b="1" spc="-40" dirty="0">
                <a:solidFill>
                  <a:srgbClr val="C34941"/>
                </a:solidFill>
                <a:latin typeface="Akrobat Black"/>
                <a:cs typeface="Akrobat Black"/>
              </a:rPr>
              <a:t>e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v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1306195" indent="-259079">
              <a:lnSpc>
                <a:spcPct val="100000"/>
              </a:lnSpc>
            </a:pP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octor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conomics,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fessor.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L="1390650" marR="6350" indent="-84455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Lead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international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econom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t, International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Monetary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und.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L="1123950" marR="6350" indent="-1111885">
              <a:lnSpc>
                <a:spcPct val="100000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Applied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International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Ma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cr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oeconomics.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478472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8510" algn="l"/>
              </a:tabLst>
            </a:pPr>
            <a:r>
              <a:rPr sz="5400" b="0" spc="-14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spc="-4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2641" y="2374063"/>
            <a:ext cx="10320020" cy="478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55" algn="r">
              <a:lnSpc>
                <a:spcPct val="100000"/>
              </a:lnSpc>
            </a:pP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Alexander </a:t>
            </a:r>
            <a:r>
              <a:rPr sz="2800" b="1" spc="-110" dirty="0">
                <a:solidFill>
                  <a:srgbClr val="C34841"/>
                </a:solidFill>
                <a:latin typeface="Akrobat Black"/>
                <a:cs typeface="Akrobat Black"/>
              </a:rPr>
              <a:t>V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. Melni</a:t>
            </a:r>
            <a:r>
              <a:rPr sz="2800" b="1" spc="-80" dirty="0">
                <a:solidFill>
                  <a:srgbClr val="C34841"/>
                </a:solidFill>
                <a:latin typeface="Akrobat Black"/>
                <a:cs typeface="Akrobat Black"/>
              </a:rPr>
              <a:t>k</a:t>
            </a:r>
            <a:r>
              <a:rPr sz="2800" b="1" spc="-70" dirty="0">
                <a:solidFill>
                  <a:srgbClr val="C34841"/>
                </a:solidFill>
                <a:latin typeface="Akrobat Black"/>
                <a:cs typeface="Akrobat Black"/>
              </a:rPr>
              <a:t>o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v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R="8255" algn="r">
              <a:lnSpc>
                <a:spcPts val="3115"/>
              </a:lnSpc>
            </a:pP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Mathematics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tat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tical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iences,</a:t>
            </a:r>
            <a:endParaRPr sz="2600">
              <a:latin typeface="Akrobat Bold"/>
              <a:cs typeface="Akrobat Bold"/>
            </a:endParaRPr>
          </a:p>
          <a:p>
            <a:pPr marL="12700" marR="6350" indent="6525259" algn="r">
              <a:lnSpc>
                <a:spcPts val="311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Alberta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E2E2E"/>
                </a:solidFill>
                <a:latin typeface="Akrobat Bold"/>
                <a:cs typeface="Akrobat Bold"/>
              </a:rPr>
              <a:t>(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anada).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2009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E2E2E"/>
                </a:solidFill>
                <a:latin typeface="Akrobat Bold"/>
                <a:cs typeface="Akrobat Bold"/>
              </a:rPr>
              <a:t>w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E2E2E"/>
                </a:solidFill>
                <a:latin typeface="Akrobat Bold"/>
                <a:cs typeface="Akrobat Bold"/>
              </a:rPr>
              <a:t>aw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ded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tigio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Mc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alla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fessorship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</a:t>
            </a:r>
            <a:r>
              <a:rPr sz="2600" b="1" spc="-16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000"/>
              </a:lnSpc>
              <a:spcBef>
                <a:spcPts val="4"/>
              </a:spcBef>
            </a:pPr>
            <a:endParaRPr sz="3000"/>
          </a:p>
          <a:p>
            <a:pPr marL="2245360" marR="7620" indent="-2233295" algn="r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spe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iali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z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mathematical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finance,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sk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management,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insu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ance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tat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tics.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uthor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five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books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mo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than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100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ientific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publications.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cademi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ian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ssian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cade</a:t>
            </a:r>
            <a:r>
              <a:rPr sz="2600" b="1" spc="-55" dirty="0">
                <a:solidFill>
                  <a:srgbClr val="2E2E2E"/>
                </a:solidFill>
                <a:latin typeface="Akrobat Bold"/>
                <a:cs typeface="Akrobat Bold"/>
              </a:rPr>
              <a:t>m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Natu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iences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E2E2E"/>
                </a:solidFill>
                <a:latin typeface="Akrobat Bold"/>
                <a:cs typeface="Akrobat Bold"/>
              </a:rPr>
              <a:t>(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RAEN),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edito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-in-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hief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journal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“R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sk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Management”.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R="6350" algn="r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Financial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Mathematics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Strategizing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Processes.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30623" y="1752600"/>
            <a:ext cx="250825" cy="5638800"/>
          </a:xfrm>
          <a:custGeom>
            <a:avLst/>
            <a:gdLst/>
            <a:ahLst/>
            <a:cxnLst/>
            <a:rect l="l" t="t" r="r" b="b"/>
            <a:pathLst>
              <a:path w="250825" h="5638800">
                <a:moveTo>
                  <a:pt x="0" y="5638800"/>
                </a:moveTo>
                <a:lnTo>
                  <a:pt x="250355" y="5638800"/>
                </a:lnTo>
                <a:lnTo>
                  <a:pt x="250355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52587"/>
            <a:ext cx="14541500" cy="5638800"/>
          </a:xfrm>
          <a:custGeom>
            <a:avLst/>
            <a:gdLst/>
            <a:ahLst/>
            <a:cxnLst/>
            <a:rect l="l" t="t" r="r" b="b"/>
            <a:pathLst>
              <a:path w="14541500" h="5638800">
                <a:moveTo>
                  <a:pt x="0" y="5638812"/>
                </a:moveTo>
                <a:lnTo>
                  <a:pt x="14541500" y="5638812"/>
                </a:lnTo>
                <a:lnTo>
                  <a:pt x="14541500" y="0"/>
                </a:lnTo>
                <a:lnTo>
                  <a:pt x="0" y="0"/>
                </a:lnTo>
                <a:lnTo>
                  <a:pt x="0" y="5638812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32875">
              <a:lnSpc>
                <a:spcPct val="100000"/>
              </a:lnSpc>
              <a:tabLst>
                <a:tab pos="10251440" algn="l"/>
                <a:tab pos="11516995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M</a:t>
            </a:r>
            <a:r>
              <a:rPr sz="5400" b="0" spc="-5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E	MSU	His</a:t>
            </a:r>
            <a:r>
              <a:rPr sz="5400" b="0" spc="10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ory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743" y="2254398"/>
            <a:ext cx="12889230" cy="433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0" spc="-45" dirty="0">
                <a:solidFill>
                  <a:srgbClr val="C34941"/>
                </a:solidFill>
                <a:latin typeface="Akrobat"/>
                <a:cs typeface="Akrobat"/>
              </a:rPr>
              <a:t>R</a:t>
            </a:r>
            <a:r>
              <a:rPr sz="4200" b="0" dirty="0">
                <a:solidFill>
                  <a:srgbClr val="C34941"/>
                </a:solidFill>
                <a:latin typeface="Akrobat"/>
                <a:cs typeface="Akrobat"/>
              </a:rPr>
              <a:t>easons for </a:t>
            </a:r>
            <a:r>
              <a:rPr sz="4200" b="0" spc="-110" dirty="0">
                <a:solidFill>
                  <a:srgbClr val="C34941"/>
                </a:solidFill>
                <a:latin typeface="Akrobat"/>
                <a:cs typeface="Akrobat"/>
              </a:rPr>
              <a:t>F</a:t>
            </a:r>
            <a:r>
              <a:rPr sz="4200" b="0" dirty="0">
                <a:solidFill>
                  <a:srgbClr val="C34941"/>
                </a:solidFill>
                <a:latin typeface="Akrobat"/>
                <a:cs typeface="Akrobat"/>
              </a:rPr>
              <a:t>ounding M</a:t>
            </a:r>
            <a:r>
              <a:rPr sz="4200" b="0" spc="-40" dirty="0">
                <a:solidFill>
                  <a:srgbClr val="C34941"/>
                </a:solidFill>
                <a:latin typeface="Akrobat"/>
                <a:cs typeface="Akrobat"/>
              </a:rPr>
              <a:t>S</a:t>
            </a:r>
            <a:r>
              <a:rPr sz="4200" b="0" dirty="0">
                <a:solidFill>
                  <a:srgbClr val="C34941"/>
                </a:solidFill>
                <a:latin typeface="Akrobat"/>
                <a:cs typeface="Akrobat"/>
              </a:rPr>
              <a:t>E MSU:</a:t>
            </a:r>
            <a:endParaRPr sz="4200" dirty="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  <a:buClr>
                <a:srgbClr val="C34941"/>
              </a:buClr>
              <a:buFont typeface="Akrobat Black"/>
              <a:buChar char="•"/>
              <a:tabLst>
                <a:tab pos="179705" algn="l"/>
              </a:tabLst>
            </a:pPr>
            <a:r>
              <a:rPr lang="ru-RU" sz="2800" b="0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800" b="0" dirty="0" smtClean="0">
                <a:solidFill>
                  <a:srgbClr val="2F2F2F"/>
                </a:solidFill>
                <a:latin typeface="Akrobat"/>
                <a:cs typeface="Akrobat"/>
              </a:rPr>
              <a:t>Changing 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in in</a:t>
            </a:r>
            <a:r>
              <a:rPr sz="28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ernational standa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ds 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f modern economists t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aining;</a:t>
            </a:r>
            <a:endParaRPr sz="2800" dirty="0">
              <a:latin typeface="Akrobat"/>
              <a:cs typeface="Akrobat"/>
            </a:endParaRPr>
          </a:p>
          <a:p>
            <a:pPr marL="179070" indent="-166370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79705" algn="l"/>
              </a:tabLst>
            </a:pP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Active d</a:t>
            </a:r>
            <a:r>
              <a:rPr sz="28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velopment 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f economic s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ience in Russia and worldwide;</a:t>
            </a:r>
            <a:endParaRPr sz="2800" dirty="0">
              <a:latin typeface="Akrobat"/>
              <a:cs typeface="Akrobat"/>
            </a:endParaRPr>
          </a:p>
          <a:p>
            <a:pPr marL="179070" indent="-166370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79705" algn="l"/>
              </a:tabLst>
            </a:pP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In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easing complexity 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f economic p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ocesses and methods 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f economic information p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ocessing;</a:t>
            </a:r>
            <a:endParaRPr sz="2800" dirty="0">
              <a:latin typeface="Akrobat"/>
              <a:cs typeface="Akrobat"/>
            </a:endParaRPr>
          </a:p>
          <a:p>
            <a:pPr marL="168910" indent="-156210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69545" algn="l"/>
              </a:tabLst>
            </a:pPr>
            <a:r>
              <a:rPr sz="2800" b="0" spc="-10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he need for in</a:t>
            </a:r>
            <a:r>
              <a:rPr sz="28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eg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ating economic s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ience and education;</a:t>
            </a:r>
            <a:endParaRPr sz="2800" dirty="0">
              <a:latin typeface="Akrobat"/>
              <a:cs typeface="Akrobat"/>
            </a:endParaRPr>
          </a:p>
          <a:p>
            <a:pPr marL="12700" marR="484505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79705" algn="l"/>
              </a:tabLst>
            </a:pPr>
            <a:r>
              <a:rPr lang="ru-RU" sz="2800" b="0" spc="-85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800" b="0" spc="-85" dirty="0" smtClean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2800" b="0" dirty="0" smtClean="0">
                <a:solidFill>
                  <a:srgbClr val="2F2F2F"/>
                </a:solidFill>
                <a:latin typeface="Akrobat"/>
                <a:cs typeface="Akrobat"/>
              </a:rPr>
              <a:t>ast 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fessional experience accumula</a:t>
            </a:r>
            <a:r>
              <a:rPr sz="28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ed </a:t>
            </a:r>
            <a:r>
              <a:rPr sz="2800" b="0" spc="-6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y s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holars 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f R</a:t>
            </a:r>
            <a:r>
              <a:rPr sz="2800" b="0" spc="-2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S and </a:t>
            </a:r>
            <a:r>
              <a:rPr sz="28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ther s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ientific institutions in 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esea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hing cur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ent economic p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ocesses 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f theo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etical and p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actical significance;</a:t>
            </a:r>
            <a:endParaRPr sz="2800" dirty="0">
              <a:latin typeface="Akrobat"/>
              <a:cs typeface="Akrobat"/>
            </a:endParaRPr>
          </a:p>
          <a:p>
            <a:pPr marL="12700" marR="1431290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79705" algn="l"/>
              </a:tabLst>
            </a:pPr>
            <a:r>
              <a:rPr lang="ru-RU" sz="2800" b="0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800" b="0" dirty="0" smtClean="0">
                <a:solidFill>
                  <a:srgbClr val="2F2F2F"/>
                </a:solidFill>
                <a:latin typeface="Akrobat"/>
                <a:cs typeface="Akrobat"/>
              </a:rPr>
              <a:t>G</a:t>
            </a:r>
            <a:r>
              <a:rPr sz="2800" b="0" spc="-25" dirty="0" smtClean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spc="-60" dirty="0" smtClean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 smtClean="0">
                <a:solidFill>
                  <a:srgbClr val="2F2F2F"/>
                </a:solidFill>
                <a:latin typeface="Akrobat"/>
                <a:cs typeface="Akrobat"/>
              </a:rPr>
              <a:t>wing 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demand sh</a:t>
            </a:r>
            <a:r>
              <a:rPr sz="28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wn </a:t>
            </a:r>
            <a:r>
              <a:rPr sz="2800" b="0" spc="-6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y business and g</a:t>
            </a:r>
            <a:r>
              <a:rPr sz="28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vernment bodies for economists equipped with kn</a:t>
            </a:r>
            <a:r>
              <a:rPr sz="28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wledge 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f modern economic 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ealities.</a:t>
            </a:r>
            <a:endParaRPr sz="2800" dirty="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75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478472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8510" algn="l"/>
              </a:tabLst>
            </a:pPr>
            <a:r>
              <a:rPr sz="5400" b="0" spc="-14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spc="-4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3525" y="2374063"/>
            <a:ext cx="10048240" cy="320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25" algn="r">
              <a:lnSpc>
                <a:spcPct val="100000"/>
              </a:lnSpc>
            </a:pP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Daisuke Kotegawa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R="6350" algn="r">
              <a:lnSpc>
                <a:spcPts val="3115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Research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Director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(The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Canon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Institute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Global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Studies)</a:t>
            </a:r>
            <a:endParaRPr sz="2600">
              <a:latin typeface="Akrobat Bold"/>
              <a:cs typeface="Akrobat Bold"/>
            </a:endParaRPr>
          </a:p>
          <a:p>
            <a:pPr marL="5006975" marR="6350" indent="975994" algn="r">
              <a:lnSpc>
                <a:spcPts val="3110"/>
              </a:lnSpc>
              <a:spcBef>
                <a:spcPts val="105"/>
              </a:spcBef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Seni</a:t>
            </a:r>
            <a:r>
              <a:rPr sz="2600" b="1" spc="-71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spc="-114" dirty="0">
                <a:solidFill>
                  <a:srgbClr val="2E2E2E"/>
                </a:solidFill>
                <a:latin typeface="Maiandra GD"/>
                <a:cs typeface="Maiandra GD"/>
              </a:rPr>
              <a:t>-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Advisor,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PWC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Arata,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Japan Former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Executive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Director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Japan,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IMF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000"/>
              </a:lnSpc>
              <a:spcBef>
                <a:spcPts val="4"/>
              </a:spcBef>
            </a:pPr>
            <a:endParaRPr sz="3000"/>
          </a:p>
          <a:p>
            <a:pPr marR="6350" algn="r">
              <a:lnSpc>
                <a:spcPts val="3115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holds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lectures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endParaRPr sz="2600">
              <a:latin typeface="Akrobat Bold"/>
              <a:cs typeface="Akrobat Bold"/>
            </a:endParaRPr>
          </a:p>
          <a:p>
            <a:pPr marR="6350" algn="r">
              <a:lnSpc>
                <a:spcPts val="3115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«World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economy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from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Japanese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perspective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with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emphasis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Japan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China».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478472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8510" algn="l"/>
              </a:tabLst>
            </a:pPr>
            <a:r>
              <a:rPr sz="5400" b="0" spc="-14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spc="-4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6540" y="2374063"/>
            <a:ext cx="14335760" cy="518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9209" algn="r">
              <a:lnSpc>
                <a:spcPct val="100000"/>
              </a:lnSpc>
            </a:pP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Jacques Sapir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R="28575" algn="r">
              <a:lnSpc>
                <a:spcPts val="3115"/>
              </a:lnSpc>
            </a:pP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eign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Member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6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.</a:t>
            </a:r>
            <a:endParaRPr sz="2600">
              <a:latin typeface="Akrobat Bold"/>
              <a:cs typeface="Akrobat Bold"/>
            </a:endParaRPr>
          </a:p>
          <a:p>
            <a:pPr marL="6167755" marR="27305" indent="1624965" algn="r">
              <a:lnSpc>
                <a:spcPts val="3110"/>
              </a:lnSpc>
              <a:spcBef>
                <a:spcPts val="105"/>
              </a:spcBef>
            </a:pP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economics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20" dirty="0">
                <a:solidFill>
                  <a:srgbClr val="2E2E2E"/>
                </a:solidFill>
                <a:latin typeface="Akrobat Bold"/>
                <a:cs typeface="Akrobat Bold"/>
              </a:rPr>
              <a:t>L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’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É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cole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Hautes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5" dirty="0">
                <a:solidFill>
                  <a:srgbClr val="2E2E2E"/>
                </a:solidFill>
                <a:latin typeface="Akrobat Bold"/>
                <a:cs typeface="Akrobat Bold"/>
              </a:rPr>
              <a:t>É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tudes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en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iences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iales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E2E2E"/>
                </a:solidFill>
                <a:latin typeface="Akrobat Bold"/>
                <a:cs typeface="Akrobat Bold"/>
              </a:rPr>
              <a:t>(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EHES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)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6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ar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Di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ector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epartment</a:t>
            </a:r>
            <a:endParaRPr sz="2600">
              <a:latin typeface="Akrobat Bold"/>
              <a:cs typeface="Akrobat Bold"/>
            </a:endParaRPr>
          </a:p>
          <a:p>
            <a:pPr marR="27305" algn="r">
              <a:lnSpc>
                <a:spcPts val="3010"/>
              </a:lnSpc>
            </a:pP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-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G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aduate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tudies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velopment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Compa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ative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esea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h.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L="4154170" marR="28575" indent="4269105">
              <a:lnSpc>
                <a:spcPct val="100000"/>
              </a:lnSpc>
            </a:pP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Di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ector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CEMI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esea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Center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EHES</a:t>
            </a:r>
            <a:r>
              <a:rPr sz="2600" b="1" spc="-6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.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Consultant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en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Min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try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eign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ffairs,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Min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try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efense.</a:t>
            </a:r>
            <a:endParaRPr sz="2600">
              <a:latin typeface="Akrobat Bold"/>
              <a:cs typeface="Akrobat Bold"/>
            </a:endParaRPr>
          </a:p>
          <a:p>
            <a:pPr marL="745490" marR="6350" indent="-733425" algn="r">
              <a:lnSpc>
                <a:spcPct val="199600"/>
              </a:lnSpc>
            </a:pPr>
            <a:r>
              <a:rPr sz="2600" b="1" spc="-9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inc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199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9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95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ientifi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adv</a:t>
            </a:r>
            <a:r>
              <a:rPr sz="2600" b="1" spc="-90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se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3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th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3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75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114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CI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-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Uk</a:t>
            </a:r>
            <a:r>
              <a:rPr sz="2600" b="1" spc="-8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ainian-Eu</a:t>
            </a:r>
            <a:r>
              <a:rPr sz="2600" b="1" spc="-8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opea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olic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an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3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Lega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dvic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Cent</a:t>
            </a:r>
            <a:r>
              <a:rPr sz="2600" b="1" spc="-8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3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(UE</a:t>
            </a:r>
            <a:r>
              <a:rPr sz="2600" b="1" spc="-120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L</a:t>
            </a:r>
            <a:r>
              <a:rPr sz="2600" b="1" spc="-114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8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og</a:t>
            </a:r>
            <a:r>
              <a:rPr sz="2600" b="1" spc="-9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85" dirty="0">
                <a:solidFill>
                  <a:srgbClr val="2E2E2E"/>
                </a:solidFill>
                <a:latin typeface="Akrobat Bold"/>
                <a:cs typeface="Akrobat Bold"/>
              </a:rPr>
              <a:t>am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)</a:t>
            </a:r>
            <a:r>
              <a:rPr sz="2600" b="1" spc="-13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-13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Uk</a:t>
            </a:r>
            <a:r>
              <a:rPr sz="2600" b="1" spc="-8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80" dirty="0">
                <a:solidFill>
                  <a:srgbClr val="2E2E2E"/>
                </a:solidFill>
                <a:latin typeface="Akrobat Bold"/>
                <a:cs typeface="Akrobat Bold"/>
              </a:rPr>
              <a:t>aine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.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holds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lectures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Relevance,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Importance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Strategies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Information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Economics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(in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English).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6081"/>
            <a:ext cx="478472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8510" algn="l"/>
              </a:tabLst>
            </a:pPr>
            <a:r>
              <a:rPr sz="5400" b="0" spc="-14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spc="-4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3269" y="2374063"/>
            <a:ext cx="9528810" cy="241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735" algn="r">
              <a:lnSpc>
                <a:spcPct val="100000"/>
              </a:lnSpc>
            </a:pPr>
            <a:r>
              <a:rPr sz="2800" b="1" spc="-140" dirty="0">
                <a:solidFill>
                  <a:srgbClr val="C34841"/>
                </a:solidFill>
                <a:latin typeface="Akrobat Black"/>
                <a:cs typeface="Akrobat Black"/>
              </a:rPr>
              <a:t>Y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. Joseph </a:t>
            </a:r>
            <a:r>
              <a:rPr sz="2800" b="1" spc="-20" dirty="0">
                <a:solidFill>
                  <a:srgbClr val="C34841"/>
                </a:solidFill>
                <a:latin typeface="Akrobat Black"/>
                <a:cs typeface="Akrobat Black"/>
              </a:rPr>
              <a:t>U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gras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5509260" marR="38735" indent="-1547495" algn="r">
              <a:lnSpc>
                <a:spcPct val="100000"/>
              </a:lnSpc>
            </a:pP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ean,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College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fessional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Continuing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tudies,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La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S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alle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</a:t>
            </a:r>
            <a:r>
              <a:rPr sz="2600" b="1" spc="-110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SA.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R="6350" algn="r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Strategic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Management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Accounting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(in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ngl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sh).</a:t>
            </a:r>
            <a:endParaRPr sz="2600">
              <a:latin typeface="Akrobat Bold"/>
              <a:cs typeface="Akroba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2694711"/>
            <a:ext cx="2539999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9"/>
            <a:ext cx="2540000" cy="254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478472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8510" algn="l"/>
              </a:tabLst>
            </a:pPr>
            <a:r>
              <a:rPr sz="5400" b="0" spc="-14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spc="-4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748" y="2374063"/>
            <a:ext cx="13989050" cy="557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795" algn="r">
              <a:lnSpc>
                <a:spcPct val="100000"/>
              </a:lnSpc>
            </a:pP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Robert B.H. Ha</a:t>
            </a:r>
            <a:r>
              <a:rPr sz="2800" b="1" spc="-30" dirty="0">
                <a:solidFill>
                  <a:srgbClr val="C34841"/>
                </a:solidFill>
                <a:latin typeface="Akrobat Black"/>
                <a:cs typeface="Akrobat Black"/>
              </a:rPr>
              <a:t>u</a:t>
            </a:r>
            <a:r>
              <a:rPr sz="2800" b="1" spc="-35" dirty="0">
                <a:solidFill>
                  <a:srgbClr val="C34841"/>
                </a:solidFill>
                <a:latin typeface="Akrobat Black"/>
                <a:cs typeface="Akrobat Black"/>
              </a:rPr>
              <a:t>s</a:t>
            </a:r>
            <a:r>
              <a:rPr sz="2800" b="1" spc="-60" dirty="0">
                <a:solidFill>
                  <a:srgbClr val="C34841"/>
                </a:solidFill>
                <a:latin typeface="Akrobat Black"/>
                <a:cs typeface="Akrobat Black"/>
              </a:rPr>
              <a:t>w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ald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4869180" marR="10795" indent="-929005" algn="r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Asso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iate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inance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5" dirty="0">
                <a:solidFill>
                  <a:srgbClr val="2E2E2E"/>
                </a:solidFill>
                <a:latin typeface="Akrobat Bold"/>
                <a:cs typeface="Akrobat Bold"/>
              </a:rPr>
              <a:t>K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ogod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hool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B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siness,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American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</a:t>
            </a:r>
            <a:r>
              <a:rPr sz="2600" b="1" spc="-16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.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obert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Ha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sw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ald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eceived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conomics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om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tanfo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</a:t>
            </a:r>
            <a:r>
              <a:rPr sz="2600" b="1" spc="-16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.</a:t>
            </a:r>
            <a:endParaRPr sz="2600">
              <a:latin typeface="Akrobat Bold"/>
              <a:cs typeface="Akrobat Bold"/>
            </a:endParaRPr>
          </a:p>
          <a:p>
            <a:pPr marL="8122920" marR="10795" indent="-1962150" algn="r">
              <a:lnSpc>
                <a:spcPts val="3110"/>
              </a:lnSpc>
              <a:spcBef>
                <a:spcPts val="105"/>
              </a:spcBef>
            </a:pP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B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efo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joining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5" dirty="0">
                <a:solidFill>
                  <a:srgbClr val="2E2E2E"/>
                </a:solidFill>
                <a:latin typeface="Akrobat Bold"/>
                <a:cs typeface="Akrobat Bold"/>
              </a:rPr>
              <a:t>K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ogod,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E2E2E"/>
                </a:solidFill>
                <a:latin typeface="Akrobat Bold"/>
                <a:cs typeface="Akrobat Bold"/>
              </a:rPr>
              <a:t>w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Ass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tant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inance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at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5" dirty="0">
                <a:solidFill>
                  <a:srgbClr val="2E2E2E"/>
                </a:solidFill>
                <a:latin typeface="Akrobat Bold"/>
                <a:cs typeface="Akrobat Bold"/>
              </a:rPr>
              <a:t>K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ell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hool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B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siness,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Indiana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</a:t>
            </a:r>
            <a:r>
              <a:rPr sz="2600" b="1" spc="-110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endParaRPr sz="2600">
              <a:latin typeface="Akrobat Bold"/>
              <a:cs typeface="Akrobat Bold"/>
            </a:endParaRPr>
          </a:p>
          <a:p>
            <a:pPr marR="13335" algn="r">
              <a:lnSpc>
                <a:spcPts val="301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mith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hool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B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siness,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Maryland,</a:t>
            </a:r>
            <a:endParaRPr sz="2600">
              <a:latin typeface="Akrobat Bold"/>
              <a:cs typeface="Akrobat Bold"/>
            </a:endParaRPr>
          </a:p>
          <a:p>
            <a:pPr marR="13335" algn="r">
              <a:lnSpc>
                <a:spcPts val="3115"/>
              </a:lnSpc>
            </a:pP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ankfurt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E2E2E"/>
                </a:solidFill>
                <a:latin typeface="Akrobat Bold"/>
                <a:cs typeface="Akrobat Bold"/>
              </a:rPr>
              <a:t>(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Germa</a:t>
            </a:r>
            <a:r>
              <a:rPr sz="2600" b="1" spc="-50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y).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L="17145" marR="10795" indent="-5080" algn="r">
              <a:lnSpc>
                <a:spcPct val="100000"/>
              </a:lnSpc>
            </a:pP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.</a:t>
            </a:r>
            <a:r>
              <a:rPr sz="2600" b="1" spc="10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Ha</a:t>
            </a:r>
            <a:r>
              <a:rPr sz="2600" b="1" spc="25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5" dirty="0">
                <a:solidFill>
                  <a:srgbClr val="2E2E2E"/>
                </a:solidFill>
                <a:latin typeface="Akrobat Bold"/>
                <a:cs typeface="Akrobat Bold"/>
              </a:rPr>
              <a:t>w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al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10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ha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10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bee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10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10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v</a:t>
            </a:r>
            <a:r>
              <a:rPr sz="2600" b="1" spc="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iti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g</a:t>
            </a:r>
            <a:r>
              <a:rPr sz="2600" b="1" spc="10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2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hola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10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10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th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10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ede</a:t>
            </a:r>
            <a:r>
              <a:rPr sz="2600" b="1" spc="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</a:t>
            </a:r>
            <a:r>
              <a:rPr sz="2600" b="1" spc="10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1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epo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si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10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nsu</a:t>
            </a:r>
            <a:r>
              <a:rPr sz="2600" b="1" spc="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anc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10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Compa</a:t>
            </a:r>
            <a:r>
              <a:rPr sz="2600" b="1" spc="0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-5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r>
              <a:rPr sz="2600" b="1" spc="10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extensiv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el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10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consul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10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35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r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th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W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orl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25" dirty="0">
                <a:solidFill>
                  <a:srgbClr val="2E2E2E"/>
                </a:solidFill>
                <a:latin typeface="Akrobat Bold"/>
                <a:cs typeface="Akrobat Bold"/>
              </a:rPr>
              <a:t>B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ank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,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an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1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cu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3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en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tl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y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ho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l</a:t>
            </a:r>
            <a:r>
              <a:rPr sz="2600" b="1" spc="2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</a:t>
            </a:r>
            <a:r>
              <a:rPr sz="2600" b="1" spc="1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appo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ntmen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3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esea</a:t>
            </a:r>
            <a:r>
              <a:rPr sz="2600" b="1" spc="3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25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ll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ow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h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Cen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te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1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114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15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inan</a:t>
            </a:r>
            <a:r>
              <a:rPr sz="2600" b="1" spc="25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ia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</a:t>
            </a:r>
            <a:r>
              <a:rPr sz="2600" b="1" spc="1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2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45" dirty="0">
                <a:solidFill>
                  <a:srgbClr val="2E2E2E"/>
                </a:solidFill>
                <a:latin typeface="Akrobat Bold"/>
                <a:cs typeface="Akrobat Bold"/>
              </a:rPr>
              <a:t>die</a:t>
            </a:r>
            <a:r>
              <a:rPr sz="2600" b="1" spc="40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.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f.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Ha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u</a:t>
            </a:r>
            <a:r>
              <a:rPr sz="2600" b="1" spc="-45" dirty="0">
                <a:solidFill>
                  <a:srgbClr val="2E2E2E"/>
                </a:solidFill>
                <a:latin typeface="Akrobat Bold"/>
                <a:cs typeface="Akrobat Bold"/>
              </a:rPr>
              <a:t>sw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ald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has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wor</a:t>
            </a:r>
            <a:r>
              <a:rPr sz="2600" b="1" spc="-75" dirty="0">
                <a:solidFill>
                  <a:srgbClr val="2E2E2E"/>
                </a:solidFill>
                <a:latin typeface="Akrobat Bold"/>
                <a:cs typeface="Akrobat Bold"/>
              </a:rPr>
              <a:t>k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Citibank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euts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B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ank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50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G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independent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consultant.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R="6350" algn="r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(in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ngl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sh)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Strategi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</a:t>
            </a:r>
            <a:r>
              <a:rPr sz="2600" b="1" spc="-4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Projec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t</a:t>
            </a:r>
            <a:r>
              <a:rPr sz="2600" b="1" spc="-40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5" dirty="0">
                <a:solidFill>
                  <a:srgbClr val="2E2E2E"/>
                </a:solidFill>
                <a:latin typeface="Akrobat Bold"/>
                <a:cs typeface="Akrobat Bold"/>
              </a:rPr>
              <a:t>Financing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478409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7875" algn="l"/>
              </a:tabLst>
            </a:pPr>
            <a:r>
              <a:rPr sz="5400" b="0" spc="-145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8007" y="2374063"/>
            <a:ext cx="9691370" cy="281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2800" b="1" spc="-135" dirty="0">
                <a:solidFill>
                  <a:srgbClr val="C34941"/>
                </a:solidFill>
                <a:latin typeface="Akrobat Black"/>
                <a:cs typeface="Akrobat Black"/>
              </a:rPr>
              <a:t>Y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o</a:t>
            </a:r>
            <a:r>
              <a:rPr sz="2800" b="1" spc="-15" dirty="0">
                <a:solidFill>
                  <a:srgbClr val="C34941"/>
                </a:solidFill>
                <a:latin typeface="Akrobat Black"/>
                <a:cs typeface="Akrobat Black"/>
              </a:rPr>
              <a:t>c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hanan </a:t>
            </a:r>
            <a:r>
              <a:rPr sz="2800" b="1" spc="-20" dirty="0">
                <a:solidFill>
                  <a:srgbClr val="C34941"/>
                </a:solidFill>
                <a:latin typeface="Akrobat Black"/>
                <a:cs typeface="Akrobat Black"/>
              </a:rPr>
              <a:t>S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ha</a:t>
            </a:r>
            <a:r>
              <a:rPr sz="2800" b="1" spc="-15" dirty="0">
                <a:solidFill>
                  <a:srgbClr val="C34941"/>
                </a:solidFill>
                <a:latin typeface="Akrobat Black"/>
                <a:cs typeface="Akrobat Black"/>
              </a:rPr>
              <a:t>c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hmur</a:t>
            </a:r>
            <a:r>
              <a:rPr sz="2800" b="1" spc="-70" dirty="0">
                <a:solidFill>
                  <a:srgbClr val="C34941"/>
                </a:solidFill>
                <a:latin typeface="Akrobat Black"/>
                <a:cs typeface="Akrobat Black"/>
              </a:rPr>
              <a:t>o</a:t>
            </a:r>
            <a:r>
              <a:rPr sz="2800" b="1" dirty="0">
                <a:solidFill>
                  <a:srgbClr val="C34941"/>
                </a:solidFill>
                <a:latin typeface="Akrobat Black"/>
                <a:cs typeface="Akrobat Black"/>
              </a:rPr>
              <a:t>ve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3000"/>
              </a:lnSpc>
              <a:spcBef>
                <a:spcPts val="66"/>
              </a:spcBef>
            </a:pPr>
            <a:endParaRPr sz="3000"/>
          </a:p>
          <a:p>
            <a:pPr marL="1818639" marR="6350" indent="-1806575">
              <a:lnSpc>
                <a:spcPct val="100000"/>
              </a:lnSpc>
            </a:pP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City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College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N</a:t>
            </a:r>
            <a:r>
              <a:rPr sz="2600" b="1" spc="-3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w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35" dirty="0">
                <a:solidFill>
                  <a:srgbClr val="2F2F2F"/>
                </a:solidFill>
                <a:latin typeface="Akrobat Bold"/>
                <a:cs typeface="Akrobat Bold"/>
              </a:rPr>
              <a:t>Y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ork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epartment: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conomics)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 V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sit-</a:t>
            </a:r>
            <a:r>
              <a:rPr sz="2600" b="1" spc="-40" dirty="0">
                <a:solidFill>
                  <a:srgbClr val="2F2F2F"/>
                </a:solidFill>
                <a:latin typeface="Akrobat Bold"/>
                <a:cs typeface="Akrobat Bold"/>
              </a:rPr>
              <a:t>P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ro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fessor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0" dirty="0">
                <a:solidFill>
                  <a:srgbClr val="2F2F2F"/>
                </a:solidFill>
                <a:latin typeface="Akrobat Bold"/>
                <a:cs typeface="Akrobat Bold"/>
              </a:rPr>
              <a:t>M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MSU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Gene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5" dirty="0">
                <a:solidFill>
                  <a:srgbClr val="2F2F2F"/>
                </a:solidFill>
                <a:latin typeface="Akrobat Bold"/>
                <a:cs typeface="Akrobat Bold"/>
              </a:rPr>
              <a:t>T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heory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Chair.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R="6350" algn="r">
              <a:lnSpc>
                <a:spcPts val="3115"/>
              </a:lnSpc>
            </a:pP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F2F2F"/>
                </a:solidFill>
                <a:latin typeface="Akrobat Bold"/>
                <a:cs typeface="Akrobat Bold"/>
              </a:rPr>
              <a:t>S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eries</a:t>
            </a:r>
            <a:endParaRPr sz="2600">
              <a:latin typeface="Akrobat Bold"/>
              <a:cs typeface="Akrobat Bold"/>
            </a:endParaRPr>
          </a:p>
          <a:p>
            <a:pPr marR="6350" algn="r">
              <a:lnSpc>
                <a:spcPts val="3115"/>
              </a:lnSpc>
            </a:pP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«A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d</a:t>
            </a:r>
            <a:r>
              <a:rPr sz="2600" b="1" spc="-45" dirty="0">
                <a:solidFill>
                  <a:srgbClr val="2F2F2F"/>
                </a:solidFill>
                <a:latin typeface="Akrobat Bold"/>
                <a:cs typeface="Akrobat Bold"/>
              </a:rPr>
              <a:t>v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anced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International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70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conomics»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90" dirty="0">
                <a:solidFill>
                  <a:srgbClr val="2F2F2F"/>
                </a:solidFill>
                <a:latin typeface="Akrobat Bold"/>
                <a:cs typeface="Akrobat Bold"/>
              </a:rPr>
              <a:t>(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In</a:t>
            </a:r>
            <a:r>
              <a:rPr sz="2600" b="1" spc="-5" dirty="0">
                <a:solidFill>
                  <a:srgbClr val="2F2F2F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E</a:t>
            </a:r>
            <a:r>
              <a:rPr sz="2600" b="1" spc="-10" dirty="0">
                <a:solidFill>
                  <a:srgbClr val="2F2F2F"/>
                </a:solidFill>
                <a:latin typeface="Akrobat Bold"/>
                <a:cs typeface="Akrobat Bold"/>
              </a:rPr>
              <a:t>ngl</a:t>
            </a:r>
            <a:r>
              <a:rPr sz="2600" b="1" spc="-25" dirty="0">
                <a:solidFill>
                  <a:srgbClr val="2F2F2F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F2F2F"/>
                </a:solidFill>
                <a:latin typeface="Akrobat Bold"/>
                <a:cs typeface="Akrobat Bold"/>
              </a:rPr>
              <a:t>sh)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694711"/>
            <a:ext cx="2540000" cy="254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96" y="496081"/>
            <a:ext cx="478472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8510" algn="l"/>
              </a:tabLst>
            </a:pPr>
            <a:r>
              <a:rPr sz="5400" b="0" spc="-14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spc="-4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eign	p</a:t>
            </a:r>
            <a:r>
              <a:rPr sz="5400" b="0" spc="-4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spc="-2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fessors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643" y="2374063"/>
            <a:ext cx="14427200" cy="542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7329" algn="r">
              <a:lnSpc>
                <a:spcPct val="100000"/>
              </a:lnSpc>
            </a:pP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Jan Aart </a:t>
            </a:r>
            <a:r>
              <a:rPr sz="2800" b="1" spc="-20" dirty="0">
                <a:solidFill>
                  <a:srgbClr val="C34841"/>
                </a:solidFill>
                <a:latin typeface="Akrobat Black"/>
                <a:cs typeface="Akrobat Black"/>
              </a:rPr>
              <a:t>S</a:t>
            </a:r>
            <a:r>
              <a:rPr sz="2800" b="1" spc="-10" dirty="0">
                <a:solidFill>
                  <a:srgbClr val="C34841"/>
                </a:solidFill>
                <a:latin typeface="Akrobat Black"/>
                <a:cs typeface="Akrobat Black"/>
              </a:rPr>
              <a:t>c</a:t>
            </a:r>
            <a:r>
              <a:rPr sz="2800" b="1" dirty="0">
                <a:solidFill>
                  <a:srgbClr val="C34841"/>
                </a:solidFill>
                <a:latin typeface="Akrobat Black"/>
                <a:cs typeface="Akrobat Black"/>
              </a:rPr>
              <a:t>holte</a:t>
            </a:r>
            <a:endParaRPr sz="2800">
              <a:latin typeface="Akrobat Black"/>
              <a:cs typeface="Akrobat Black"/>
            </a:endParaRPr>
          </a:p>
          <a:p>
            <a:pPr>
              <a:lnSpc>
                <a:spcPts val="2550"/>
              </a:lnSpc>
              <a:spcBef>
                <a:spcPts val="16"/>
              </a:spcBef>
            </a:pPr>
            <a:endParaRPr sz="2550"/>
          </a:p>
          <a:p>
            <a:pPr marL="4711065" marR="100330" indent="1882139" algn="r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Professor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Global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Transformations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Governance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Challenges, Faculty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Governance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Global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Affairs,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Institute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Security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Global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Affairs,</a:t>
            </a:r>
            <a:endParaRPr sz="2600">
              <a:latin typeface="Akrobat Bold"/>
              <a:cs typeface="Akrobat Bold"/>
            </a:endParaRPr>
          </a:p>
          <a:p>
            <a:pPr marR="100330" algn="r">
              <a:lnSpc>
                <a:spcPts val="3115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Leiden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(The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Hague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Netherlands).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3100"/>
              </a:lnSpc>
              <a:spcBef>
                <a:spcPts val="6"/>
              </a:spcBef>
            </a:pPr>
            <a:endParaRPr sz="3100"/>
          </a:p>
          <a:p>
            <a:pPr marL="4367530" marR="100330" indent="1910080" algn="r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worked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at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Warwick,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(UK).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Previous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positions: at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Sussex,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University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Gothenburg,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(Sweden)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Institute</a:t>
            </a:r>
            <a:endParaRPr sz="2600">
              <a:latin typeface="Akrobat Bold"/>
              <a:cs typeface="Akrobat Bold"/>
            </a:endParaRPr>
          </a:p>
          <a:p>
            <a:pPr marL="3158490" marR="100330" indent="643890" algn="r">
              <a:lnSpc>
                <a:spcPts val="311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Social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Studies.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has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advised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number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national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local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governments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well as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global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agencies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such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International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Monetary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Fund,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world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Trade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Organization,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 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Internet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Corporation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for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Assigned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Names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Numbers.</a:t>
            </a:r>
            <a:endParaRPr sz="2600">
              <a:latin typeface="Akrobat Bold"/>
              <a:cs typeface="Akrobat Bold"/>
            </a:endParaRPr>
          </a:p>
          <a:p>
            <a:pPr>
              <a:lnSpc>
                <a:spcPts val="2600"/>
              </a:lnSpc>
            </a:pPr>
            <a:endParaRPr sz="2600"/>
          </a:p>
          <a:p>
            <a:pPr>
              <a:lnSpc>
                <a:spcPts val="2700"/>
              </a:lnSpc>
              <a:spcBef>
                <a:spcPts val="90"/>
              </a:spcBef>
            </a:pPr>
            <a:endParaRPr sz="2700"/>
          </a:p>
          <a:p>
            <a:pPr marL="12700">
              <a:lnSpc>
                <a:spcPct val="100000"/>
              </a:lnSpc>
            </a:pP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Hol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d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course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30" dirty="0">
                <a:solidFill>
                  <a:srgbClr val="2E2E2E"/>
                </a:solidFill>
                <a:latin typeface="Akrobat Bold"/>
                <a:cs typeface="Akrobat Bold"/>
              </a:rPr>
              <a:t>o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lectu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r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es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(in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E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ngl</a:t>
            </a:r>
            <a:r>
              <a:rPr sz="2600" b="1" spc="-25" dirty="0">
                <a:solidFill>
                  <a:srgbClr val="2E2E2E"/>
                </a:solidFill>
                <a:latin typeface="Akrobat Bold"/>
                <a:cs typeface="Akrobat Bold"/>
              </a:rPr>
              <a:t>i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sh)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«Strategic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Management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of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0" dirty="0">
                <a:solidFill>
                  <a:srgbClr val="2E2E2E"/>
                </a:solidFill>
                <a:latin typeface="Akrobat Bold"/>
                <a:cs typeface="Akrobat Bold"/>
              </a:rPr>
              <a:t>Global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Market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Space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and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the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World</a:t>
            </a:r>
            <a:r>
              <a:rPr sz="2600" b="1" spc="-5" dirty="0">
                <a:solidFill>
                  <a:srgbClr val="2E2E2E"/>
                </a:solidFill>
                <a:latin typeface="Akrobat Bold"/>
                <a:cs typeface="Akrobat Bold"/>
              </a:rPr>
              <a:t> </a:t>
            </a:r>
            <a:r>
              <a:rPr sz="2600" b="1" spc="-15" dirty="0">
                <a:solidFill>
                  <a:srgbClr val="2E2E2E"/>
                </a:solidFill>
                <a:latin typeface="Akrobat Bold"/>
                <a:cs typeface="Akrobat Bold"/>
              </a:rPr>
              <a:t>Economy».</a:t>
            </a:r>
            <a:endParaRPr sz="2600">
              <a:latin typeface="Akrobat Bold"/>
              <a:cs typeface="Akrobat 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6081"/>
            <a:ext cx="450850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14905" algn="l"/>
              </a:tabLst>
            </a:pPr>
            <a:r>
              <a:rPr sz="5400" b="0" spc="-5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tudents	p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actice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308" y="2353311"/>
            <a:ext cx="12836091" cy="500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699"/>
              </a:lnSpc>
            </a:pP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M</a:t>
            </a:r>
            <a:r>
              <a:rPr sz="2950" b="0" spc="-3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E’s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instruction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plans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spc="-45" dirty="0">
                <a:solidFill>
                  <a:srgbClr val="2F2F2F"/>
                </a:solidFill>
                <a:latin typeface="Akrobat"/>
                <a:cs typeface="Akrobat"/>
              </a:rPr>
              <a:t>n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visage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an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academic-pedagogical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e-g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aduation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actice, p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actical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lessons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esea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h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work</a:t>
            </a:r>
            <a:endParaRPr sz="2950" dirty="0">
              <a:latin typeface="Akrobat"/>
              <a:cs typeface="Akrobat"/>
            </a:endParaRPr>
          </a:p>
          <a:p>
            <a:pPr>
              <a:lnSpc>
                <a:spcPts val="3500"/>
              </a:lnSpc>
              <a:spcBef>
                <a:spcPts val="66"/>
              </a:spcBef>
            </a:pPr>
            <a:endParaRPr sz="3500" dirty="0"/>
          </a:p>
          <a:p>
            <a:pPr marL="444500" marR="6945630" indent="-431800">
              <a:lnSpc>
                <a:spcPct val="100699"/>
              </a:lnSpc>
              <a:buClr>
                <a:srgbClr val="C34941"/>
              </a:buClr>
              <a:buFont typeface="Akrobat Black"/>
              <a:buChar char="•"/>
              <a:tabLst>
                <a:tab pos="179070" algn="l"/>
              </a:tabLst>
            </a:pP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the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foll</a:t>
            </a:r>
            <a:r>
              <a:rPr sz="2950" b="0" spc="-6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wing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file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institu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es: Institu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9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conomics</a:t>
            </a:r>
            <a:endParaRPr sz="2950" dirty="0">
              <a:latin typeface="Akrobat"/>
              <a:cs typeface="Akrobat"/>
            </a:endParaRPr>
          </a:p>
          <a:p>
            <a:pPr marL="444500" marR="5504815">
              <a:lnSpc>
                <a:spcPct val="100699"/>
              </a:lnSpc>
            </a:pP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Cent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al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9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conomics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Mathematics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Institu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 Institu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9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conomic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8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ecasting</a:t>
            </a:r>
            <a:endParaRPr sz="2950" dirty="0">
              <a:latin typeface="Akrobat"/>
              <a:cs typeface="Akrobat"/>
            </a:endParaRPr>
          </a:p>
          <a:p>
            <a:pPr marL="444500" marR="4253865">
              <a:lnSpc>
                <a:spcPct val="100699"/>
              </a:lnSpc>
            </a:pP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Institu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1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95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ial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9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conomic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3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tudies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9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opulation Institu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80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orld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9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cono</a:t>
            </a:r>
            <a:r>
              <a:rPr sz="2950" b="0" spc="-45" dirty="0">
                <a:solidFill>
                  <a:srgbClr val="2F2F2F"/>
                </a:solidFill>
                <a:latin typeface="Akrobat"/>
                <a:cs typeface="Akrobat"/>
              </a:rPr>
              <a:t>m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y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ernational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spc="-3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elations</a:t>
            </a:r>
            <a:endParaRPr sz="2950" dirty="0">
              <a:latin typeface="Akrobat"/>
              <a:cs typeface="Akrobat"/>
            </a:endParaRPr>
          </a:p>
          <a:p>
            <a:pPr>
              <a:lnSpc>
                <a:spcPts val="3500"/>
              </a:lnSpc>
              <a:spcBef>
                <a:spcPts val="91"/>
              </a:spcBef>
            </a:pPr>
            <a:endParaRPr sz="3500" dirty="0"/>
          </a:p>
          <a:p>
            <a:pPr marL="178435" indent="-165735">
              <a:lnSpc>
                <a:spcPct val="100000"/>
              </a:lnSpc>
              <a:buClr>
                <a:srgbClr val="C34941"/>
              </a:buClr>
              <a:buFont typeface="Akrobat Black"/>
              <a:buChar char="•"/>
              <a:tabLst>
                <a:tab pos="179070" algn="l"/>
              </a:tabLst>
            </a:pPr>
            <a:r>
              <a:rPr lang="ru-RU" sz="2950" b="0" dirty="0" smtClean="0">
                <a:solidFill>
                  <a:srgbClr val="2F2F2F"/>
                </a:solidFill>
                <a:latin typeface="Akrobat"/>
                <a:cs typeface="Akrobat"/>
              </a:rPr>
              <a:t>   </a:t>
            </a:r>
            <a:r>
              <a:rPr sz="2950" b="0" dirty="0" smtClean="0">
                <a:solidFill>
                  <a:srgbClr val="2F2F2F"/>
                </a:solidFill>
                <a:latin typeface="Akrobat"/>
                <a:cs typeface="Akrobat"/>
              </a:rPr>
              <a:t>as</a:t>
            </a:r>
            <a:r>
              <a:rPr sz="2950" b="0" spc="5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well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as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the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biggest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finan</a:t>
            </a:r>
            <a:r>
              <a:rPr sz="295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ial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industrial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corpo</a:t>
            </a:r>
            <a:r>
              <a:rPr sz="295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ations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F2F2F"/>
                </a:solidFill>
                <a:latin typeface="Akrobat"/>
                <a:cs typeface="Akrobat"/>
              </a:rPr>
              <a:t>banks.</a:t>
            </a:r>
            <a:endParaRPr sz="2950" dirty="0">
              <a:latin typeface="Akrobat"/>
              <a:cs typeface="Akrob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4425" y="4254576"/>
            <a:ext cx="0" cy="2117725"/>
          </a:xfrm>
          <a:custGeom>
            <a:avLst/>
            <a:gdLst/>
            <a:ahLst/>
            <a:cxnLst/>
            <a:rect l="l" t="t" r="r" b="b"/>
            <a:pathLst>
              <a:path h="2117725">
                <a:moveTo>
                  <a:pt x="0" y="2117648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7412" y="8976983"/>
            <a:ext cx="3589020" cy="167005"/>
          </a:xfrm>
          <a:custGeom>
            <a:avLst/>
            <a:gdLst/>
            <a:ahLst/>
            <a:cxnLst/>
            <a:rect l="l" t="t" r="r" b="b"/>
            <a:pathLst>
              <a:path w="3589019" h="167004">
                <a:moveTo>
                  <a:pt x="3588586" y="0"/>
                </a:moveTo>
                <a:lnTo>
                  <a:pt x="0" y="0"/>
                </a:lnTo>
                <a:lnTo>
                  <a:pt x="0" y="167016"/>
                </a:lnTo>
                <a:lnTo>
                  <a:pt x="3588586" y="167016"/>
                </a:lnTo>
                <a:lnTo>
                  <a:pt x="3588586" y="0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67412" y="8876653"/>
            <a:ext cx="915669" cy="100330"/>
          </a:xfrm>
          <a:custGeom>
            <a:avLst/>
            <a:gdLst/>
            <a:ahLst/>
            <a:cxnLst/>
            <a:rect l="l" t="t" r="r" b="b"/>
            <a:pathLst>
              <a:path w="915669" h="100329">
                <a:moveTo>
                  <a:pt x="0" y="100329"/>
                </a:moveTo>
                <a:lnTo>
                  <a:pt x="915149" y="100329"/>
                </a:lnTo>
                <a:lnTo>
                  <a:pt x="91514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67412" y="8815693"/>
            <a:ext cx="543560" cy="60960"/>
          </a:xfrm>
          <a:custGeom>
            <a:avLst/>
            <a:gdLst/>
            <a:ahLst/>
            <a:cxnLst/>
            <a:rect l="l" t="t" r="r" b="b"/>
            <a:pathLst>
              <a:path w="543559" h="60959">
                <a:moveTo>
                  <a:pt x="0" y="60959"/>
                </a:moveTo>
                <a:lnTo>
                  <a:pt x="543369" y="60959"/>
                </a:lnTo>
                <a:lnTo>
                  <a:pt x="54336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67412" y="8739493"/>
            <a:ext cx="113030" cy="76200"/>
          </a:xfrm>
          <a:custGeom>
            <a:avLst/>
            <a:gdLst/>
            <a:ahLst/>
            <a:cxnLst/>
            <a:rect l="l" t="t" r="r" b="b"/>
            <a:pathLst>
              <a:path w="113029" h="76200">
                <a:moveTo>
                  <a:pt x="0" y="76199"/>
                </a:moveTo>
                <a:lnTo>
                  <a:pt x="112814" y="76199"/>
                </a:lnTo>
                <a:lnTo>
                  <a:pt x="11281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96848" y="8801736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501" y="0"/>
                </a:moveTo>
                <a:lnTo>
                  <a:pt x="0" y="0"/>
                </a:lnTo>
                <a:lnTo>
                  <a:pt x="0" y="175526"/>
                </a:lnTo>
                <a:lnTo>
                  <a:pt x="175501" y="175526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96149" y="8124775"/>
            <a:ext cx="1357630" cy="852805"/>
          </a:xfrm>
          <a:custGeom>
            <a:avLst/>
            <a:gdLst/>
            <a:ahLst/>
            <a:cxnLst/>
            <a:rect l="l" t="t" r="r" b="b"/>
            <a:pathLst>
              <a:path w="1357630" h="852804">
                <a:moveTo>
                  <a:pt x="1357071" y="0"/>
                </a:moveTo>
                <a:lnTo>
                  <a:pt x="0" y="0"/>
                </a:lnTo>
                <a:lnTo>
                  <a:pt x="0" y="852487"/>
                </a:lnTo>
                <a:lnTo>
                  <a:pt x="1357071" y="852487"/>
                </a:lnTo>
                <a:lnTo>
                  <a:pt x="135707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77020" y="8801736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501" y="0"/>
                </a:moveTo>
                <a:lnTo>
                  <a:pt x="0" y="0"/>
                </a:lnTo>
                <a:lnTo>
                  <a:pt x="0" y="175526"/>
                </a:lnTo>
                <a:lnTo>
                  <a:pt x="175501" y="175526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98399" y="8711896"/>
            <a:ext cx="250825" cy="165100"/>
          </a:xfrm>
          <a:custGeom>
            <a:avLst/>
            <a:gdLst/>
            <a:ahLst/>
            <a:cxnLst/>
            <a:rect l="l" t="t" r="r" b="b"/>
            <a:pathLst>
              <a:path w="250825" h="165100">
                <a:moveTo>
                  <a:pt x="250736" y="0"/>
                </a:moveTo>
                <a:lnTo>
                  <a:pt x="0" y="0"/>
                </a:lnTo>
                <a:lnTo>
                  <a:pt x="0" y="165061"/>
                </a:lnTo>
                <a:lnTo>
                  <a:pt x="250736" y="165061"/>
                </a:lnTo>
                <a:lnTo>
                  <a:pt x="25073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37808" y="8375511"/>
            <a:ext cx="373380" cy="440055"/>
          </a:xfrm>
          <a:custGeom>
            <a:avLst/>
            <a:gdLst/>
            <a:ahLst/>
            <a:cxnLst/>
            <a:rect l="l" t="t" r="r" b="b"/>
            <a:pathLst>
              <a:path w="373380" h="440054">
                <a:moveTo>
                  <a:pt x="372973" y="0"/>
                </a:moveTo>
                <a:lnTo>
                  <a:pt x="0" y="0"/>
                </a:lnTo>
                <a:lnTo>
                  <a:pt x="0" y="439750"/>
                </a:lnTo>
                <a:lnTo>
                  <a:pt x="372973" y="439750"/>
                </a:lnTo>
                <a:lnTo>
                  <a:pt x="3729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84605" y="874297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64777" y="874297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54291" y="8561452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950" y="0"/>
                </a:moveTo>
                <a:lnTo>
                  <a:pt x="0" y="0"/>
                </a:lnTo>
                <a:lnTo>
                  <a:pt x="0" y="150444"/>
                </a:lnTo>
                <a:lnTo>
                  <a:pt x="138950" y="150444"/>
                </a:lnTo>
                <a:lnTo>
                  <a:pt x="13895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390867" y="8462735"/>
            <a:ext cx="66040" cy="99060"/>
          </a:xfrm>
          <a:custGeom>
            <a:avLst/>
            <a:gdLst/>
            <a:ahLst/>
            <a:cxnLst/>
            <a:rect l="l" t="t" r="r" b="b"/>
            <a:pathLst>
              <a:path w="66040" h="99059">
                <a:moveTo>
                  <a:pt x="65811" y="0"/>
                </a:moveTo>
                <a:lnTo>
                  <a:pt x="0" y="0"/>
                </a:lnTo>
                <a:lnTo>
                  <a:pt x="0" y="98717"/>
                </a:lnTo>
                <a:lnTo>
                  <a:pt x="65811" y="98717"/>
                </a:lnTo>
                <a:lnTo>
                  <a:pt x="6581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36551" y="8174928"/>
            <a:ext cx="175895" cy="200660"/>
          </a:xfrm>
          <a:custGeom>
            <a:avLst/>
            <a:gdLst/>
            <a:ahLst/>
            <a:cxnLst/>
            <a:rect l="l" t="t" r="r" b="b"/>
            <a:pathLst>
              <a:path w="175894" h="200659">
                <a:moveTo>
                  <a:pt x="175501" y="0"/>
                </a:moveTo>
                <a:lnTo>
                  <a:pt x="0" y="0"/>
                </a:lnTo>
                <a:lnTo>
                  <a:pt x="0" y="200583"/>
                </a:lnTo>
                <a:lnTo>
                  <a:pt x="175501" y="200583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86703" y="814691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209" y="0"/>
                </a:lnTo>
              </a:path>
            </a:pathLst>
          </a:custGeom>
          <a:ln w="5728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60703" y="8124686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5">
                <a:moveTo>
                  <a:pt x="0" y="0"/>
                </a:moveTo>
                <a:lnTo>
                  <a:pt x="102797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608201" y="8064450"/>
            <a:ext cx="1133475" cy="60325"/>
          </a:xfrm>
          <a:custGeom>
            <a:avLst/>
            <a:gdLst/>
            <a:ahLst/>
            <a:cxnLst/>
            <a:rect l="l" t="t" r="r" b="b"/>
            <a:pathLst>
              <a:path w="1133475" h="60325">
                <a:moveTo>
                  <a:pt x="1132979" y="0"/>
                </a:moveTo>
                <a:lnTo>
                  <a:pt x="0" y="0"/>
                </a:lnTo>
                <a:lnTo>
                  <a:pt x="0" y="60147"/>
                </a:lnTo>
                <a:lnTo>
                  <a:pt x="1132979" y="60147"/>
                </a:lnTo>
                <a:lnTo>
                  <a:pt x="113297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49086" y="8093838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418" y="0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60703" y="7990802"/>
            <a:ext cx="1028065" cy="73660"/>
          </a:xfrm>
          <a:custGeom>
            <a:avLst/>
            <a:gdLst/>
            <a:ahLst/>
            <a:cxnLst/>
            <a:rect l="l" t="t" r="r" b="b"/>
            <a:pathLst>
              <a:path w="1028065" h="73659">
                <a:moveTo>
                  <a:pt x="1027976" y="0"/>
                </a:moveTo>
                <a:lnTo>
                  <a:pt x="0" y="0"/>
                </a:lnTo>
                <a:lnTo>
                  <a:pt x="0" y="73647"/>
                </a:lnTo>
                <a:lnTo>
                  <a:pt x="1027976" y="73647"/>
                </a:lnTo>
                <a:lnTo>
                  <a:pt x="102797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98307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11134" y="7347319"/>
            <a:ext cx="727710" cy="643890"/>
          </a:xfrm>
          <a:custGeom>
            <a:avLst/>
            <a:gdLst/>
            <a:ahLst/>
            <a:cxnLst/>
            <a:rect l="l" t="t" r="r" b="b"/>
            <a:pathLst>
              <a:path w="727709" h="643890">
                <a:moveTo>
                  <a:pt x="727100" y="0"/>
                </a:moveTo>
                <a:lnTo>
                  <a:pt x="0" y="0"/>
                </a:lnTo>
                <a:lnTo>
                  <a:pt x="0" y="643483"/>
                </a:lnTo>
                <a:lnTo>
                  <a:pt x="727100" y="643483"/>
                </a:lnTo>
                <a:lnTo>
                  <a:pt x="7271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575852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11426" y="7204393"/>
            <a:ext cx="527050" cy="143510"/>
          </a:xfrm>
          <a:custGeom>
            <a:avLst/>
            <a:gdLst/>
            <a:ahLst/>
            <a:cxnLst/>
            <a:rect l="l" t="t" r="r" b="b"/>
            <a:pathLst>
              <a:path w="527050" h="143509">
                <a:moveTo>
                  <a:pt x="526529" y="0"/>
                </a:moveTo>
                <a:lnTo>
                  <a:pt x="0" y="0"/>
                </a:lnTo>
                <a:lnTo>
                  <a:pt x="0" y="142925"/>
                </a:lnTo>
                <a:lnTo>
                  <a:pt x="526529" y="142925"/>
                </a:lnTo>
                <a:lnTo>
                  <a:pt x="52652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63661" y="6899352"/>
            <a:ext cx="422275" cy="305435"/>
          </a:xfrm>
          <a:custGeom>
            <a:avLst/>
            <a:gdLst/>
            <a:ahLst/>
            <a:cxnLst/>
            <a:rect l="l" t="t" r="r" b="b"/>
            <a:pathLst>
              <a:path w="422275" h="305434">
                <a:moveTo>
                  <a:pt x="422059" y="0"/>
                </a:moveTo>
                <a:lnTo>
                  <a:pt x="0" y="0"/>
                </a:lnTo>
                <a:lnTo>
                  <a:pt x="0" y="305041"/>
                </a:lnTo>
                <a:lnTo>
                  <a:pt x="422059" y="305041"/>
                </a:lnTo>
                <a:lnTo>
                  <a:pt x="4220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012773" y="6686233"/>
            <a:ext cx="323850" cy="213360"/>
          </a:xfrm>
          <a:custGeom>
            <a:avLst/>
            <a:gdLst/>
            <a:ahLst/>
            <a:cxnLst/>
            <a:rect l="l" t="t" r="r" b="b"/>
            <a:pathLst>
              <a:path w="323850" h="213359">
                <a:moveTo>
                  <a:pt x="323837" y="0"/>
                </a:moveTo>
                <a:lnTo>
                  <a:pt x="0" y="0"/>
                </a:lnTo>
                <a:lnTo>
                  <a:pt x="0" y="213118"/>
                </a:lnTo>
                <a:lnTo>
                  <a:pt x="323837" y="213118"/>
                </a:lnTo>
                <a:lnTo>
                  <a:pt x="32383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08873" y="6335739"/>
            <a:ext cx="132080" cy="350520"/>
          </a:xfrm>
          <a:custGeom>
            <a:avLst/>
            <a:gdLst/>
            <a:ahLst/>
            <a:cxnLst/>
            <a:rect l="l" t="t" r="r" b="b"/>
            <a:pathLst>
              <a:path w="132080" h="350520">
                <a:moveTo>
                  <a:pt x="131635" y="0"/>
                </a:moveTo>
                <a:lnTo>
                  <a:pt x="0" y="0"/>
                </a:lnTo>
                <a:lnTo>
                  <a:pt x="0" y="350494"/>
                </a:lnTo>
                <a:lnTo>
                  <a:pt x="131635" y="350494"/>
                </a:lnTo>
                <a:lnTo>
                  <a:pt x="13163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29828" y="5918379"/>
            <a:ext cx="90170" cy="417830"/>
          </a:xfrm>
          <a:custGeom>
            <a:avLst/>
            <a:gdLst/>
            <a:ahLst/>
            <a:cxnLst/>
            <a:rect l="l" t="t" r="r" b="b"/>
            <a:pathLst>
              <a:path w="90169" h="417829">
                <a:moveTo>
                  <a:pt x="89712" y="0"/>
                </a:moveTo>
                <a:lnTo>
                  <a:pt x="0" y="0"/>
                </a:lnTo>
                <a:lnTo>
                  <a:pt x="0" y="417360"/>
                </a:lnTo>
                <a:lnTo>
                  <a:pt x="89712" y="417360"/>
                </a:lnTo>
                <a:lnTo>
                  <a:pt x="8971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107693" y="5905837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985" y="0"/>
                </a:lnTo>
              </a:path>
            </a:pathLst>
          </a:custGeom>
          <a:ln w="26352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84972" y="5823573"/>
            <a:ext cx="179705" cy="69850"/>
          </a:xfrm>
          <a:custGeom>
            <a:avLst/>
            <a:gdLst/>
            <a:ahLst/>
            <a:cxnLst/>
            <a:rect l="l" t="t" r="r" b="b"/>
            <a:pathLst>
              <a:path w="179705" h="69850">
                <a:moveTo>
                  <a:pt x="179438" y="0"/>
                </a:moveTo>
                <a:lnTo>
                  <a:pt x="0" y="0"/>
                </a:lnTo>
                <a:lnTo>
                  <a:pt x="0" y="69723"/>
                </a:lnTo>
                <a:lnTo>
                  <a:pt x="179438" y="69723"/>
                </a:lnTo>
                <a:lnTo>
                  <a:pt x="17943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6081"/>
            <a:ext cx="367982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G</a:t>
            </a:r>
            <a:r>
              <a:rPr sz="5400" b="0" spc="-4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5400" b="0" spc="10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es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699"/>
              </a:lnSpc>
            </a:pPr>
            <a:r>
              <a:rPr dirty="0"/>
              <a:t>M</a:t>
            </a:r>
            <a:r>
              <a:rPr spc="-30" dirty="0"/>
              <a:t>S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MSU</a:t>
            </a:r>
            <a:r>
              <a:rPr spc="5" dirty="0"/>
              <a:t> </a:t>
            </a:r>
            <a:r>
              <a:rPr dirty="0"/>
              <a:t>g</a:t>
            </a:r>
            <a:r>
              <a:rPr spc="-25" dirty="0"/>
              <a:t>r</a:t>
            </a:r>
            <a:r>
              <a:rPr dirty="0"/>
              <a:t>adua</a:t>
            </a:r>
            <a:r>
              <a:rPr spc="5" dirty="0"/>
              <a:t>t</a:t>
            </a:r>
            <a:r>
              <a:rPr dirty="0"/>
              <a:t>es</a:t>
            </a:r>
            <a:r>
              <a:rPr spc="5" dirty="0"/>
              <a:t> </a:t>
            </a:r>
            <a:r>
              <a:rPr dirty="0"/>
              <a:t>get</a:t>
            </a:r>
            <a:r>
              <a:rPr spc="5" dirty="0"/>
              <a:t> </a:t>
            </a:r>
            <a:r>
              <a:rPr dirty="0"/>
              <a:t>fundamental</a:t>
            </a:r>
            <a:r>
              <a:rPr spc="5" dirty="0"/>
              <a:t> </a:t>
            </a:r>
            <a:r>
              <a:rPr dirty="0"/>
              <a:t>mathematical</a:t>
            </a:r>
            <a:r>
              <a:rPr spc="5" dirty="0"/>
              <a:t> </a:t>
            </a:r>
            <a:r>
              <a:rPr dirty="0"/>
              <a:t>t</a:t>
            </a:r>
            <a:r>
              <a:rPr spc="-25" dirty="0"/>
              <a:t>r</a:t>
            </a:r>
            <a:r>
              <a:rPr dirty="0"/>
              <a:t>aining,</a:t>
            </a:r>
            <a:r>
              <a:rPr spc="5" dirty="0"/>
              <a:t> </a:t>
            </a:r>
            <a:r>
              <a:rPr dirty="0"/>
              <a:t>deep</a:t>
            </a:r>
            <a:r>
              <a:rPr spc="5" dirty="0"/>
              <a:t> </a:t>
            </a:r>
            <a:r>
              <a:rPr dirty="0"/>
              <a:t>insight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t</a:t>
            </a:r>
            <a:r>
              <a:rPr dirty="0"/>
              <a:t>o</a:t>
            </a:r>
            <a:r>
              <a:rPr spc="5" dirty="0"/>
              <a:t> </a:t>
            </a:r>
            <a:r>
              <a:rPr dirty="0"/>
              <a:t>Russia’s</a:t>
            </a:r>
            <a:r>
              <a:rPr spc="5" dirty="0"/>
              <a:t> </a:t>
            </a:r>
            <a:r>
              <a:rPr dirty="0"/>
              <a:t>economic</a:t>
            </a:r>
            <a:r>
              <a:rPr spc="5" dirty="0"/>
              <a:t> </a:t>
            </a:r>
            <a:r>
              <a:rPr spc="-25" dirty="0"/>
              <a:t>r</a:t>
            </a:r>
            <a:r>
              <a:rPr dirty="0"/>
              <a:t>ealities and</a:t>
            </a:r>
            <a:r>
              <a:rPr spc="5" dirty="0"/>
              <a:t> </a:t>
            </a:r>
            <a:r>
              <a:rPr dirty="0"/>
              <a:t>spe</a:t>
            </a:r>
            <a:r>
              <a:rPr spc="-15" dirty="0"/>
              <a:t>c</a:t>
            </a:r>
            <a:r>
              <a:rPr dirty="0"/>
              <a:t>ifics,</a:t>
            </a:r>
            <a:r>
              <a:rPr spc="5" dirty="0"/>
              <a:t> </a:t>
            </a:r>
            <a:r>
              <a:rPr dirty="0"/>
              <a:t>gain</a:t>
            </a:r>
            <a:r>
              <a:rPr spc="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fessional</a:t>
            </a:r>
            <a:r>
              <a:rPr spc="5" dirty="0"/>
              <a:t> </a:t>
            </a:r>
            <a:r>
              <a:rPr dirty="0"/>
              <a:t>understanding</a:t>
            </a:r>
            <a:r>
              <a:rPr spc="5" dirty="0"/>
              <a:t> </a:t>
            </a:r>
            <a:r>
              <a:rPr spc="-1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all</a:t>
            </a:r>
            <a:r>
              <a:rPr spc="5" dirty="0"/>
              <a:t> </a:t>
            </a:r>
            <a:r>
              <a:rPr dirty="0"/>
              <a:t>major</a:t>
            </a:r>
            <a:r>
              <a:rPr spc="5" dirty="0"/>
              <a:t> </a:t>
            </a:r>
            <a:r>
              <a:rPr dirty="0"/>
              <a:t>sections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modern</a:t>
            </a:r>
            <a:r>
              <a:rPr spc="5" dirty="0"/>
              <a:t> </a:t>
            </a:r>
            <a:r>
              <a:rPr dirty="0"/>
              <a:t>t</a:t>
            </a:r>
            <a:r>
              <a:rPr spc="-25" dirty="0"/>
              <a:t>r</a:t>
            </a:r>
            <a:r>
              <a:rPr dirty="0"/>
              <a:t>ends</a:t>
            </a:r>
            <a:r>
              <a:rPr spc="5" dirty="0"/>
              <a:t> </a:t>
            </a:r>
            <a:r>
              <a:rPr spc="-1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economics, whi</a:t>
            </a:r>
            <a:r>
              <a:rPr spc="-15" dirty="0"/>
              <a:t>c</a:t>
            </a:r>
            <a:r>
              <a:rPr dirty="0"/>
              <a:t>h</a:t>
            </a:r>
            <a:r>
              <a:rPr spc="5" dirty="0"/>
              <a:t> </a:t>
            </a:r>
            <a:r>
              <a:rPr dirty="0"/>
              <a:t>g</a:t>
            </a:r>
            <a:r>
              <a:rPr spc="-25" dirty="0"/>
              <a:t>r</a:t>
            </a:r>
            <a:r>
              <a:rPr dirty="0"/>
              <a:t>ant</a:t>
            </a:r>
            <a:r>
              <a:rPr spc="5" dirty="0"/>
              <a:t> </a:t>
            </a:r>
            <a:r>
              <a:rPr dirty="0"/>
              <a:t>them</a:t>
            </a:r>
            <a:r>
              <a:rPr spc="5" dirty="0"/>
              <a:t> </a:t>
            </a:r>
            <a:r>
              <a:rPr dirty="0"/>
              <a:t>additional</a:t>
            </a:r>
            <a:r>
              <a:rPr spc="5" dirty="0"/>
              <a:t> </a:t>
            </a:r>
            <a:r>
              <a:rPr dirty="0"/>
              <a:t>competitive</a:t>
            </a:r>
            <a:r>
              <a:rPr spc="5" dirty="0"/>
              <a:t> </a:t>
            </a:r>
            <a:r>
              <a:rPr dirty="0"/>
              <a:t>ad</a:t>
            </a:r>
            <a:r>
              <a:rPr spc="-10" dirty="0"/>
              <a:t>v</a:t>
            </a:r>
            <a:r>
              <a:rPr dirty="0"/>
              <a:t>antages</a:t>
            </a:r>
            <a:r>
              <a:rPr spc="5" dirty="0"/>
              <a:t> </a:t>
            </a:r>
            <a:r>
              <a:rPr dirty="0"/>
              <a:t>for</a:t>
            </a:r>
            <a:r>
              <a:rPr spc="5" dirty="0"/>
              <a:t> </a:t>
            </a:r>
            <a:r>
              <a:rPr dirty="0"/>
              <a:t>empl</a:t>
            </a:r>
            <a:r>
              <a:rPr spc="-65" dirty="0"/>
              <a:t>o</a:t>
            </a:r>
            <a:r>
              <a:rPr dirty="0"/>
              <a:t>yment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fede</a:t>
            </a:r>
            <a:r>
              <a:rPr spc="-25" dirty="0"/>
              <a:t>r</a:t>
            </a:r>
            <a:r>
              <a:rPr dirty="0"/>
              <a:t>al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25" dirty="0"/>
              <a:t>r</a:t>
            </a:r>
            <a:r>
              <a:rPr dirty="0"/>
              <a:t>egional</a:t>
            </a:r>
            <a:r>
              <a:rPr spc="5" dirty="0"/>
              <a:t> </a:t>
            </a:r>
            <a:r>
              <a:rPr dirty="0"/>
              <a:t>g</a:t>
            </a:r>
            <a:r>
              <a:rPr spc="-65" dirty="0"/>
              <a:t>o</a:t>
            </a:r>
            <a:r>
              <a:rPr dirty="0"/>
              <a:t>verning bodies,</a:t>
            </a:r>
            <a:r>
              <a:rPr spc="5" dirty="0"/>
              <a:t> </a:t>
            </a:r>
            <a:r>
              <a:rPr dirty="0"/>
              <a:t>corpo</a:t>
            </a:r>
            <a:r>
              <a:rPr spc="-25" dirty="0"/>
              <a:t>r</a:t>
            </a:r>
            <a:r>
              <a:rPr dirty="0"/>
              <a:t>ations,</a:t>
            </a:r>
            <a:r>
              <a:rPr spc="5" dirty="0"/>
              <a:t> </a:t>
            </a:r>
            <a:r>
              <a:rPr spc="-25" dirty="0"/>
              <a:t>r</a:t>
            </a:r>
            <a:r>
              <a:rPr dirty="0"/>
              <a:t>esea</a:t>
            </a:r>
            <a:r>
              <a:rPr spc="-25" dirty="0"/>
              <a:t>r</a:t>
            </a:r>
            <a:r>
              <a:rPr spc="-15" dirty="0"/>
              <a:t>c</a:t>
            </a:r>
            <a:r>
              <a:rPr dirty="0"/>
              <a:t>h</a:t>
            </a:r>
            <a:r>
              <a:rPr spc="5" dirty="0"/>
              <a:t> </a:t>
            </a:r>
            <a:r>
              <a:rPr dirty="0"/>
              <a:t>institutions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higher</a:t>
            </a:r>
            <a:r>
              <a:rPr spc="5" dirty="0"/>
              <a:t> </a:t>
            </a:r>
            <a:r>
              <a:rPr dirty="0"/>
              <a:t>s</a:t>
            </a:r>
            <a:r>
              <a:rPr spc="-15" dirty="0"/>
              <a:t>c</a:t>
            </a:r>
            <a:r>
              <a:rPr dirty="0"/>
              <a:t>hools.</a:t>
            </a:r>
            <a:r>
              <a:rPr spc="5" dirty="0"/>
              <a:t> </a:t>
            </a:r>
            <a:r>
              <a:rPr dirty="0"/>
              <a:t>M</a:t>
            </a:r>
            <a:r>
              <a:rPr spc="-30" dirty="0"/>
              <a:t>S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MSU</a:t>
            </a:r>
            <a:r>
              <a:rPr spc="5" dirty="0"/>
              <a:t> </a:t>
            </a:r>
            <a:r>
              <a:rPr dirty="0"/>
              <a:t>g</a:t>
            </a:r>
            <a:r>
              <a:rPr spc="-25" dirty="0"/>
              <a:t>r</a:t>
            </a:r>
            <a:r>
              <a:rPr dirty="0"/>
              <a:t>adua</a:t>
            </a:r>
            <a:r>
              <a:rPr spc="5" dirty="0"/>
              <a:t>t</a:t>
            </a:r>
            <a:r>
              <a:rPr dirty="0"/>
              <a:t>es</a:t>
            </a:r>
            <a:r>
              <a:rPr spc="5" dirty="0"/>
              <a:t> </a:t>
            </a:r>
            <a:r>
              <a:rPr dirty="0"/>
              <a:t>h</a:t>
            </a:r>
            <a:r>
              <a:rPr spc="-45" dirty="0"/>
              <a:t>a</a:t>
            </a:r>
            <a:r>
              <a:rPr dirty="0"/>
              <a:t>ve</a:t>
            </a:r>
            <a:r>
              <a:rPr spc="5" dirty="0"/>
              <a:t> </a:t>
            </a:r>
            <a:r>
              <a:rPr dirty="0"/>
              <a:t>good</a:t>
            </a:r>
            <a:r>
              <a:rPr spc="5" dirty="0"/>
              <a:t> </a:t>
            </a:r>
            <a:r>
              <a:rPr spc="-15" dirty="0"/>
              <a:t>c</a:t>
            </a:r>
            <a:r>
              <a:rPr dirty="0"/>
              <a:t>hances</a:t>
            </a:r>
          </a:p>
          <a:p>
            <a:pPr marL="12700" marR="353695">
              <a:lnSpc>
                <a:spcPct val="100699"/>
              </a:lnSpc>
            </a:pPr>
            <a:r>
              <a:rPr spc="5" dirty="0"/>
              <a:t>t</a:t>
            </a:r>
            <a:r>
              <a:rPr dirty="0"/>
              <a:t>o</a:t>
            </a:r>
            <a:r>
              <a:rPr spc="5" dirty="0"/>
              <a:t> </a:t>
            </a:r>
            <a:r>
              <a:rPr dirty="0"/>
              <a:t>start</a:t>
            </a:r>
            <a:r>
              <a:rPr spc="5" dirty="0"/>
              <a:t> </a:t>
            </a:r>
            <a:r>
              <a:rPr dirty="0"/>
              <a:t>working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planning,</a:t>
            </a:r>
            <a:r>
              <a:rPr spc="5" dirty="0"/>
              <a:t> </a:t>
            </a:r>
            <a:r>
              <a:rPr dirty="0"/>
              <a:t>economic,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analytical</a:t>
            </a:r>
            <a:r>
              <a:rPr spc="5" dirty="0"/>
              <a:t> </a:t>
            </a:r>
            <a:r>
              <a:rPr dirty="0"/>
              <a:t>o</a:t>
            </a:r>
            <a:r>
              <a:rPr spc="-25" dirty="0"/>
              <a:t>r</a:t>
            </a:r>
            <a:r>
              <a:rPr dirty="0"/>
              <a:t>ganizations,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asset</a:t>
            </a:r>
            <a:r>
              <a:rPr spc="5" dirty="0"/>
              <a:t> </a:t>
            </a:r>
            <a:r>
              <a:rPr dirty="0"/>
              <a:t>management, p</a:t>
            </a:r>
            <a:r>
              <a:rPr spc="-25" dirty="0"/>
              <a:t>r</a:t>
            </a:r>
            <a:r>
              <a:rPr dirty="0"/>
              <a:t>oject</a:t>
            </a:r>
            <a:r>
              <a:rPr spc="5" dirty="0"/>
              <a:t> </a:t>
            </a:r>
            <a:r>
              <a:rPr dirty="0"/>
              <a:t>finan</a:t>
            </a:r>
            <a:r>
              <a:rPr spc="-15" dirty="0"/>
              <a:t>c</a:t>
            </a:r>
            <a:r>
              <a:rPr dirty="0"/>
              <a:t>ing,</a:t>
            </a:r>
            <a:r>
              <a:rPr spc="5" dirty="0"/>
              <a:t> </a:t>
            </a:r>
            <a:r>
              <a:rPr dirty="0"/>
              <a:t>risk</a:t>
            </a:r>
            <a:r>
              <a:rPr spc="5" dirty="0"/>
              <a:t> </a:t>
            </a:r>
            <a:r>
              <a:rPr dirty="0"/>
              <a:t>assessing</a:t>
            </a:r>
            <a:r>
              <a:rPr spc="5" dirty="0"/>
              <a:t> </a:t>
            </a:r>
            <a:r>
              <a:rPr dirty="0"/>
              <a:t>departments,</a:t>
            </a:r>
            <a:r>
              <a:rPr spc="5" dirty="0"/>
              <a:t> </a:t>
            </a:r>
            <a:r>
              <a:rPr dirty="0"/>
              <a:t>e</a:t>
            </a:r>
            <a:r>
              <a:rPr spc="5" dirty="0"/>
              <a:t>t</a:t>
            </a:r>
            <a:r>
              <a:rPr dirty="0"/>
              <a:t>c.</a:t>
            </a:r>
            <a:r>
              <a:rPr spc="5" dirty="0"/>
              <a:t> </a:t>
            </a:r>
            <a:r>
              <a:rPr dirty="0"/>
              <a:t>Substantial</a:t>
            </a:r>
            <a:r>
              <a:rPr spc="5" dirty="0"/>
              <a:t> </a:t>
            </a:r>
            <a:r>
              <a:rPr dirty="0"/>
              <a:t>theo</a:t>
            </a:r>
            <a:r>
              <a:rPr spc="-25" dirty="0"/>
              <a:t>r</a:t>
            </a:r>
            <a:r>
              <a:rPr dirty="0"/>
              <a:t>etical</a:t>
            </a:r>
            <a:r>
              <a:rPr spc="5" dirty="0"/>
              <a:t> </a:t>
            </a:r>
            <a:r>
              <a:rPr dirty="0"/>
              <a:t>t</a:t>
            </a:r>
            <a:r>
              <a:rPr spc="-25" dirty="0"/>
              <a:t>r</a:t>
            </a:r>
            <a:r>
              <a:rPr dirty="0"/>
              <a:t>aining,</a:t>
            </a:r>
            <a:r>
              <a:rPr spc="5" dirty="0"/>
              <a:t> </a:t>
            </a:r>
            <a:r>
              <a:rPr spc="-10" dirty="0"/>
              <a:t>v</a:t>
            </a:r>
            <a:r>
              <a:rPr dirty="0"/>
              <a:t>ast</a:t>
            </a:r>
            <a:r>
              <a:rPr spc="5" dirty="0"/>
              <a:t> </a:t>
            </a:r>
            <a:r>
              <a:rPr dirty="0"/>
              <a:t>p</a:t>
            </a:r>
            <a:r>
              <a:rPr spc="-25" dirty="0"/>
              <a:t>r</a:t>
            </a:r>
            <a:r>
              <a:rPr dirty="0"/>
              <a:t>actical experience,</a:t>
            </a:r>
            <a:r>
              <a:rPr spc="5" dirty="0"/>
              <a:t> </a:t>
            </a:r>
            <a:r>
              <a:rPr dirty="0"/>
              <a:t>communication</a:t>
            </a:r>
            <a:r>
              <a:rPr spc="5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leading</a:t>
            </a:r>
            <a:r>
              <a:rPr spc="5" dirty="0"/>
              <a:t> </a:t>
            </a:r>
            <a:r>
              <a:rPr dirty="0"/>
              <a:t>Russian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fo</a:t>
            </a:r>
            <a:r>
              <a:rPr spc="-25" dirty="0"/>
              <a:t>r</a:t>
            </a:r>
            <a:r>
              <a:rPr dirty="0"/>
              <a:t>eign</a:t>
            </a:r>
            <a:r>
              <a:rPr spc="5" dirty="0"/>
              <a:t> </a:t>
            </a:r>
            <a:r>
              <a:rPr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fessors</a:t>
            </a:r>
            <a:r>
              <a:rPr spc="5" dirty="0"/>
              <a:t> </a:t>
            </a:r>
            <a:r>
              <a:rPr dirty="0"/>
              <a:t>ensu</a:t>
            </a:r>
            <a:r>
              <a:rPr spc="-25" dirty="0"/>
              <a:t>r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that</a:t>
            </a:r>
            <a:r>
              <a:rPr spc="5" dirty="0"/>
              <a:t> </a:t>
            </a:r>
            <a:r>
              <a:rPr dirty="0"/>
              <a:t>M</a:t>
            </a:r>
            <a:r>
              <a:rPr spc="-30" dirty="0"/>
              <a:t>S</a:t>
            </a:r>
            <a:r>
              <a:rPr dirty="0"/>
              <a:t>E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students</a:t>
            </a:r>
            <a:r>
              <a:rPr spc="5" dirty="0"/>
              <a:t> </a:t>
            </a:r>
            <a:r>
              <a:rPr dirty="0"/>
              <a:t>become</a:t>
            </a:r>
            <a:r>
              <a:rPr spc="5" dirty="0"/>
              <a:t> </a:t>
            </a:r>
            <a:r>
              <a:rPr dirty="0"/>
              <a:t>b</a:t>
            </a:r>
            <a:r>
              <a:rPr spc="-25" dirty="0"/>
              <a:t>r</a:t>
            </a:r>
            <a:r>
              <a:rPr dirty="0"/>
              <a:t>oad-minded</a:t>
            </a:r>
            <a:r>
              <a:rPr spc="5" dirty="0"/>
              <a:t> </a:t>
            </a:r>
            <a:r>
              <a:rPr dirty="0"/>
              <a:t>p</a:t>
            </a:r>
            <a:r>
              <a:rPr spc="-25" dirty="0"/>
              <a:t>r</a:t>
            </a:r>
            <a:r>
              <a:rPr spc="-15" dirty="0"/>
              <a:t>o</a:t>
            </a:r>
            <a:r>
              <a:rPr dirty="0"/>
              <a:t>fessionals</a:t>
            </a:r>
            <a:r>
              <a:rPr spc="5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non-trivial</a:t>
            </a:r>
            <a:r>
              <a:rPr spc="5" dirty="0"/>
              <a:t> </a:t>
            </a:r>
            <a:r>
              <a:rPr spc="-10" dirty="0"/>
              <a:t>w</a:t>
            </a:r>
            <a:r>
              <a:rPr spc="-45" dirty="0"/>
              <a:t>a</a:t>
            </a:r>
            <a:r>
              <a:rPr dirty="0"/>
              <a:t>y</a:t>
            </a:r>
            <a:r>
              <a:rPr spc="5" dirty="0"/>
              <a:t> </a:t>
            </a:r>
            <a:r>
              <a:rPr spc="-1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thinking,</a:t>
            </a:r>
            <a:r>
              <a:rPr spc="5" dirty="0"/>
              <a:t> </a:t>
            </a:r>
            <a:r>
              <a:rPr dirty="0"/>
              <a:t>capable</a:t>
            </a:r>
          </a:p>
          <a:p>
            <a:pPr marL="12700" marR="1807845">
              <a:lnSpc>
                <a:spcPct val="100699"/>
              </a:lnSpc>
            </a:pPr>
            <a:r>
              <a:rPr spc="-1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finding</a:t>
            </a:r>
            <a:r>
              <a:rPr spc="5" dirty="0"/>
              <a:t> </a:t>
            </a:r>
            <a:r>
              <a:rPr dirty="0"/>
              <a:t>daring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original</a:t>
            </a:r>
            <a:r>
              <a:rPr spc="5" dirty="0"/>
              <a:t> </a:t>
            </a:r>
            <a:r>
              <a:rPr dirty="0"/>
              <a:t>solutions.</a:t>
            </a:r>
            <a:r>
              <a:rPr spc="5" dirty="0"/>
              <a:t> </a:t>
            </a:r>
            <a:r>
              <a:rPr spc="-265" dirty="0"/>
              <a:t>T</a:t>
            </a:r>
            <a:r>
              <a:rPr dirty="0"/>
              <a:t>od</a:t>
            </a:r>
            <a:r>
              <a:rPr spc="-45" dirty="0"/>
              <a:t>a</a:t>
            </a:r>
            <a:r>
              <a:rPr dirty="0"/>
              <a:t>y</a:t>
            </a:r>
            <a:r>
              <a:rPr spc="5" dirty="0"/>
              <a:t> </a:t>
            </a:r>
            <a:r>
              <a:rPr dirty="0"/>
              <a:t>M</a:t>
            </a:r>
            <a:r>
              <a:rPr spc="-30" dirty="0"/>
              <a:t>S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MSU</a:t>
            </a:r>
            <a:r>
              <a:rPr spc="5" dirty="0"/>
              <a:t> </a:t>
            </a:r>
            <a:r>
              <a:rPr dirty="0"/>
              <a:t>g</a:t>
            </a:r>
            <a:r>
              <a:rPr spc="-25" dirty="0"/>
              <a:t>r</a:t>
            </a:r>
            <a:r>
              <a:rPr dirty="0"/>
              <a:t>adua</a:t>
            </a:r>
            <a:r>
              <a:rPr spc="5" dirty="0"/>
              <a:t>t</a:t>
            </a:r>
            <a:r>
              <a:rPr dirty="0"/>
              <a:t>es</a:t>
            </a:r>
            <a:r>
              <a:rPr spc="5" dirty="0"/>
              <a:t> </a:t>
            </a:r>
            <a:r>
              <a:rPr dirty="0"/>
              <a:t>a</a:t>
            </a:r>
            <a:r>
              <a:rPr spc="-25" dirty="0"/>
              <a:t>r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successful</a:t>
            </a:r>
            <a:r>
              <a:rPr spc="5" dirty="0"/>
              <a:t> </a:t>
            </a:r>
            <a:r>
              <a:rPr dirty="0"/>
              <a:t>empl</a:t>
            </a:r>
            <a:r>
              <a:rPr spc="-65" dirty="0"/>
              <a:t>o</a:t>
            </a:r>
            <a:r>
              <a:rPr dirty="0"/>
              <a:t>yees in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RF</a:t>
            </a:r>
            <a:r>
              <a:rPr spc="5" dirty="0"/>
              <a:t> </a:t>
            </a:r>
            <a:r>
              <a:rPr spc="-25" dirty="0"/>
              <a:t>Pr</a:t>
            </a:r>
            <a:r>
              <a:rPr dirty="0"/>
              <a:t>esidential</a:t>
            </a:r>
            <a:r>
              <a:rPr spc="5" dirty="0"/>
              <a:t> </a:t>
            </a:r>
            <a:r>
              <a:rPr dirty="0"/>
              <a:t>Administ</a:t>
            </a:r>
            <a:r>
              <a:rPr spc="-25" dirty="0"/>
              <a:t>r</a:t>
            </a:r>
            <a:r>
              <a:rPr dirty="0"/>
              <a:t>ation,</a:t>
            </a:r>
            <a:r>
              <a:rPr spc="5" dirty="0"/>
              <a:t> </a:t>
            </a:r>
            <a:r>
              <a:rPr dirty="0"/>
              <a:t>fede</a:t>
            </a:r>
            <a:r>
              <a:rPr spc="-25" dirty="0"/>
              <a:t>r</a:t>
            </a:r>
            <a:r>
              <a:rPr dirty="0"/>
              <a:t>al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25" dirty="0"/>
              <a:t>r</a:t>
            </a:r>
            <a:r>
              <a:rPr dirty="0"/>
              <a:t>egional</a:t>
            </a:r>
            <a:r>
              <a:rPr spc="5" dirty="0"/>
              <a:t> </a:t>
            </a:r>
            <a:r>
              <a:rPr dirty="0"/>
              <a:t>g</a:t>
            </a:r>
            <a:r>
              <a:rPr spc="-65" dirty="0"/>
              <a:t>o</a:t>
            </a:r>
            <a:r>
              <a:rPr dirty="0"/>
              <a:t>vernmental</a:t>
            </a:r>
            <a:r>
              <a:rPr spc="5" dirty="0"/>
              <a:t> </a:t>
            </a:r>
            <a:r>
              <a:rPr dirty="0"/>
              <a:t>bodies,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big</a:t>
            </a:r>
            <a:r>
              <a:rPr spc="5" dirty="0"/>
              <a:t> </a:t>
            </a:r>
            <a:r>
              <a:rPr dirty="0"/>
              <a:t>comme</a:t>
            </a:r>
            <a:r>
              <a:rPr spc="-25" dirty="0"/>
              <a:t>r</a:t>
            </a:r>
            <a:r>
              <a:rPr spc="-15" dirty="0"/>
              <a:t>c</a:t>
            </a:r>
            <a:r>
              <a:rPr dirty="0"/>
              <a:t>ial</a:t>
            </a:r>
            <a:r>
              <a:rPr spc="5" dirty="0"/>
              <a:t> </a:t>
            </a:r>
            <a:r>
              <a:rPr dirty="0"/>
              <a:t>o</a:t>
            </a:r>
            <a:r>
              <a:rPr spc="-25" dirty="0"/>
              <a:t>r</a:t>
            </a:r>
            <a:r>
              <a:rPr dirty="0"/>
              <a:t>ganizations,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economic</a:t>
            </a:r>
            <a:r>
              <a:rPr spc="5" dirty="0"/>
              <a:t> </a:t>
            </a:r>
            <a:r>
              <a:rPr spc="-25" dirty="0"/>
              <a:t>r</a:t>
            </a:r>
            <a:r>
              <a:rPr dirty="0"/>
              <a:t>esea</a:t>
            </a:r>
            <a:r>
              <a:rPr spc="-25" dirty="0"/>
              <a:t>r</a:t>
            </a:r>
            <a:r>
              <a:rPr spc="-20" dirty="0"/>
              <a:t>c</a:t>
            </a:r>
            <a:r>
              <a:rPr dirty="0"/>
              <a:t>h</a:t>
            </a:r>
            <a:r>
              <a:rPr spc="5" dirty="0"/>
              <a:t> </a:t>
            </a:r>
            <a:r>
              <a:rPr dirty="0"/>
              <a:t>institu</a:t>
            </a:r>
            <a:r>
              <a:rPr spc="5" dirty="0"/>
              <a:t>t</a:t>
            </a:r>
            <a:r>
              <a:rPr dirty="0"/>
              <a:t>es</a:t>
            </a:r>
            <a:r>
              <a:rPr spc="5" dirty="0"/>
              <a:t> </a:t>
            </a:r>
            <a:r>
              <a:rPr spc="-1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R</a:t>
            </a:r>
            <a:r>
              <a:rPr spc="-25" dirty="0"/>
              <a:t>A</a:t>
            </a:r>
            <a:r>
              <a:rPr spc="-60" dirty="0"/>
              <a:t>S</a:t>
            </a:r>
            <a:r>
              <a:rPr dirty="0"/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12667412" y="8976983"/>
            <a:ext cx="3589020" cy="167005"/>
          </a:xfrm>
          <a:custGeom>
            <a:avLst/>
            <a:gdLst/>
            <a:ahLst/>
            <a:cxnLst/>
            <a:rect l="l" t="t" r="r" b="b"/>
            <a:pathLst>
              <a:path w="3589019" h="167004">
                <a:moveTo>
                  <a:pt x="3588586" y="0"/>
                </a:moveTo>
                <a:lnTo>
                  <a:pt x="0" y="0"/>
                </a:lnTo>
                <a:lnTo>
                  <a:pt x="0" y="167016"/>
                </a:lnTo>
                <a:lnTo>
                  <a:pt x="3588586" y="167016"/>
                </a:lnTo>
                <a:lnTo>
                  <a:pt x="3588586" y="0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7412" y="8876653"/>
            <a:ext cx="915669" cy="100330"/>
          </a:xfrm>
          <a:custGeom>
            <a:avLst/>
            <a:gdLst/>
            <a:ahLst/>
            <a:cxnLst/>
            <a:rect l="l" t="t" r="r" b="b"/>
            <a:pathLst>
              <a:path w="915669" h="100329">
                <a:moveTo>
                  <a:pt x="0" y="100329"/>
                </a:moveTo>
                <a:lnTo>
                  <a:pt x="915149" y="100329"/>
                </a:lnTo>
                <a:lnTo>
                  <a:pt x="91514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67412" y="8815693"/>
            <a:ext cx="543560" cy="60960"/>
          </a:xfrm>
          <a:custGeom>
            <a:avLst/>
            <a:gdLst/>
            <a:ahLst/>
            <a:cxnLst/>
            <a:rect l="l" t="t" r="r" b="b"/>
            <a:pathLst>
              <a:path w="543559" h="60959">
                <a:moveTo>
                  <a:pt x="0" y="60959"/>
                </a:moveTo>
                <a:lnTo>
                  <a:pt x="543369" y="60959"/>
                </a:lnTo>
                <a:lnTo>
                  <a:pt x="54336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67412" y="8739493"/>
            <a:ext cx="113030" cy="76200"/>
          </a:xfrm>
          <a:custGeom>
            <a:avLst/>
            <a:gdLst/>
            <a:ahLst/>
            <a:cxnLst/>
            <a:rect l="l" t="t" r="r" b="b"/>
            <a:pathLst>
              <a:path w="113029" h="76200">
                <a:moveTo>
                  <a:pt x="0" y="76199"/>
                </a:moveTo>
                <a:lnTo>
                  <a:pt x="112814" y="76199"/>
                </a:lnTo>
                <a:lnTo>
                  <a:pt x="11281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96848" y="8801736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501" y="0"/>
                </a:moveTo>
                <a:lnTo>
                  <a:pt x="0" y="0"/>
                </a:lnTo>
                <a:lnTo>
                  <a:pt x="0" y="175526"/>
                </a:lnTo>
                <a:lnTo>
                  <a:pt x="175501" y="175526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96149" y="8124775"/>
            <a:ext cx="1357630" cy="852805"/>
          </a:xfrm>
          <a:custGeom>
            <a:avLst/>
            <a:gdLst/>
            <a:ahLst/>
            <a:cxnLst/>
            <a:rect l="l" t="t" r="r" b="b"/>
            <a:pathLst>
              <a:path w="1357630" h="852804">
                <a:moveTo>
                  <a:pt x="1357071" y="0"/>
                </a:moveTo>
                <a:lnTo>
                  <a:pt x="0" y="0"/>
                </a:lnTo>
                <a:lnTo>
                  <a:pt x="0" y="852487"/>
                </a:lnTo>
                <a:lnTo>
                  <a:pt x="1357071" y="852487"/>
                </a:lnTo>
                <a:lnTo>
                  <a:pt x="135707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77020" y="8801736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501" y="0"/>
                </a:moveTo>
                <a:lnTo>
                  <a:pt x="0" y="0"/>
                </a:lnTo>
                <a:lnTo>
                  <a:pt x="0" y="175526"/>
                </a:lnTo>
                <a:lnTo>
                  <a:pt x="175501" y="175526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98399" y="8711896"/>
            <a:ext cx="250825" cy="165100"/>
          </a:xfrm>
          <a:custGeom>
            <a:avLst/>
            <a:gdLst/>
            <a:ahLst/>
            <a:cxnLst/>
            <a:rect l="l" t="t" r="r" b="b"/>
            <a:pathLst>
              <a:path w="250825" h="165100">
                <a:moveTo>
                  <a:pt x="250736" y="0"/>
                </a:moveTo>
                <a:lnTo>
                  <a:pt x="0" y="0"/>
                </a:lnTo>
                <a:lnTo>
                  <a:pt x="0" y="165061"/>
                </a:lnTo>
                <a:lnTo>
                  <a:pt x="250736" y="165061"/>
                </a:lnTo>
                <a:lnTo>
                  <a:pt x="25073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37808" y="8375511"/>
            <a:ext cx="373380" cy="440055"/>
          </a:xfrm>
          <a:custGeom>
            <a:avLst/>
            <a:gdLst/>
            <a:ahLst/>
            <a:cxnLst/>
            <a:rect l="l" t="t" r="r" b="b"/>
            <a:pathLst>
              <a:path w="373380" h="440054">
                <a:moveTo>
                  <a:pt x="372973" y="0"/>
                </a:moveTo>
                <a:lnTo>
                  <a:pt x="0" y="0"/>
                </a:lnTo>
                <a:lnTo>
                  <a:pt x="0" y="439750"/>
                </a:lnTo>
                <a:lnTo>
                  <a:pt x="372973" y="439750"/>
                </a:lnTo>
                <a:lnTo>
                  <a:pt x="3729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4605" y="874297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64777" y="874297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54291" y="8561452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950" y="0"/>
                </a:moveTo>
                <a:lnTo>
                  <a:pt x="0" y="0"/>
                </a:lnTo>
                <a:lnTo>
                  <a:pt x="0" y="150444"/>
                </a:lnTo>
                <a:lnTo>
                  <a:pt x="138950" y="150444"/>
                </a:lnTo>
                <a:lnTo>
                  <a:pt x="13895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90867" y="8462735"/>
            <a:ext cx="66040" cy="99060"/>
          </a:xfrm>
          <a:custGeom>
            <a:avLst/>
            <a:gdLst/>
            <a:ahLst/>
            <a:cxnLst/>
            <a:rect l="l" t="t" r="r" b="b"/>
            <a:pathLst>
              <a:path w="66040" h="99059">
                <a:moveTo>
                  <a:pt x="65811" y="0"/>
                </a:moveTo>
                <a:lnTo>
                  <a:pt x="0" y="0"/>
                </a:lnTo>
                <a:lnTo>
                  <a:pt x="0" y="98717"/>
                </a:lnTo>
                <a:lnTo>
                  <a:pt x="65811" y="98717"/>
                </a:lnTo>
                <a:lnTo>
                  <a:pt x="6581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36551" y="8174928"/>
            <a:ext cx="175895" cy="200660"/>
          </a:xfrm>
          <a:custGeom>
            <a:avLst/>
            <a:gdLst/>
            <a:ahLst/>
            <a:cxnLst/>
            <a:rect l="l" t="t" r="r" b="b"/>
            <a:pathLst>
              <a:path w="175894" h="200659">
                <a:moveTo>
                  <a:pt x="175501" y="0"/>
                </a:moveTo>
                <a:lnTo>
                  <a:pt x="0" y="0"/>
                </a:lnTo>
                <a:lnTo>
                  <a:pt x="0" y="200583"/>
                </a:lnTo>
                <a:lnTo>
                  <a:pt x="175501" y="200583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86703" y="814691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209" y="0"/>
                </a:lnTo>
              </a:path>
            </a:pathLst>
          </a:custGeom>
          <a:ln w="5728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60703" y="8124686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5">
                <a:moveTo>
                  <a:pt x="0" y="0"/>
                </a:moveTo>
                <a:lnTo>
                  <a:pt x="102797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08201" y="8064450"/>
            <a:ext cx="1133475" cy="60325"/>
          </a:xfrm>
          <a:custGeom>
            <a:avLst/>
            <a:gdLst/>
            <a:ahLst/>
            <a:cxnLst/>
            <a:rect l="l" t="t" r="r" b="b"/>
            <a:pathLst>
              <a:path w="1133475" h="60325">
                <a:moveTo>
                  <a:pt x="1132979" y="0"/>
                </a:moveTo>
                <a:lnTo>
                  <a:pt x="0" y="0"/>
                </a:lnTo>
                <a:lnTo>
                  <a:pt x="0" y="60147"/>
                </a:lnTo>
                <a:lnTo>
                  <a:pt x="1132979" y="60147"/>
                </a:lnTo>
                <a:lnTo>
                  <a:pt x="113297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49086" y="8093838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418" y="0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60703" y="7990802"/>
            <a:ext cx="1028065" cy="73660"/>
          </a:xfrm>
          <a:custGeom>
            <a:avLst/>
            <a:gdLst/>
            <a:ahLst/>
            <a:cxnLst/>
            <a:rect l="l" t="t" r="r" b="b"/>
            <a:pathLst>
              <a:path w="1028065" h="73659">
                <a:moveTo>
                  <a:pt x="1027976" y="0"/>
                </a:moveTo>
                <a:lnTo>
                  <a:pt x="0" y="0"/>
                </a:lnTo>
                <a:lnTo>
                  <a:pt x="0" y="73647"/>
                </a:lnTo>
                <a:lnTo>
                  <a:pt x="1027976" y="73647"/>
                </a:lnTo>
                <a:lnTo>
                  <a:pt x="102797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98307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11134" y="7347319"/>
            <a:ext cx="727710" cy="643890"/>
          </a:xfrm>
          <a:custGeom>
            <a:avLst/>
            <a:gdLst/>
            <a:ahLst/>
            <a:cxnLst/>
            <a:rect l="l" t="t" r="r" b="b"/>
            <a:pathLst>
              <a:path w="727709" h="643890">
                <a:moveTo>
                  <a:pt x="727100" y="0"/>
                </a:moveTo>
                <a:lnTo>
                  <a:pt x="0" y="0"/>
                </a:lnTo>
                <a:lnTo>
                  <a:pt x="0" y="643483"/>
                </a:lnTo>
                <a:lnTo>
                  <a:pt x="727100" y="643483"/>
                </a:lnTo>
                <a:lnTo>
                  <a:pt x="7271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75852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11426" y="7204393"/>
            <a:ext cx="527050" cy="143510"/>
          </a:xfrm>
          <a:custGeom>
            <a:avLst/>
            <a:gdLst/>
            <a:ahLst/>
            <a:cxnLst/>
            <a:rect l="l" t="t" r="r" b="b"/>
            <a:pathLst>
              <a:path w="527050" h="143509">
                <a:moveTo>
                  <a:pt x="526529" y="0"/>
                </a:moveTo>
                <a:lnTo>
                  <a:pt x="0" y="0"/>
                </a:lnTo>
                <a:lnTo>
                  <a:pt x="0" y="142925"/>
                </a:lnTo>
                <a:lnTo>
                  <a:pt x="526529" y="142925"/>
                </a:lnTo>
                <a:lnTo>
                  <a:pt x="52652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63661" y="6899352"/>
            <a:ext cx="422275" cy="305435"/>
          </a:xfrm>
          <a:custGeom>
            <a:avLst/>
            <a:gdLst/>
            <a:ahLst/>
            <a:cxnLst/>
            <a:rect l="l" t="t" r="r" b="b"/>
            <a:pathLst>
              <a:path w="422275" h="305434">
                <a:moveTo>
                  <a:pt x="422059" y="0"/>
                </a:moveTo>
                <a:lnTo>
                  <a:pt x="0" y="0"/>
                </a:lnTo>
                <a:lnTo>
                  <a:pt x="0" y="305041"/>
                </a:lnTo>
                <a:lnTo>
                  <a:pt x="422059" y="305041"/>
                </a:lnTo>
                <a:lnTo>
                  <a:pt x="4220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12773" y="6686233"/>
            <a:ext cx="323850" cy="213360"/>
          </a:xfrm>
          <a:custGeom>
            <a:avLst/>
            <a:gdLst/>
            <a:ahLst/>
            <a:cxnLst/>
            <a:rect l="l" t="t" r="r" b="b"/>
            <a:pathLst>
              <a:path w="323850" h="213359">
                <a:moveTo>
                  <a:pt x="323837" y="0"/>
                </a:moveTo>
                <a:lnTo>
                  <a:pt x="0" y="0"/>
                </a:lnTo>
                <a:lnTo>
                  <a:pt x="0" y="213118"/>
                </a:lnTo>
                <a:lnTo>
                  <a:pt x="323837" y="213118"/>
                </a:lnTo>
                <a:lnTo>
                  <a:pt x="32383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08873" y="6335739"/>
            <a:ext cx="132080" cy="350520"/>
          </a:xfrm>
          <a:custGeom>
            <a:avLst/>
            <a:gdLst/>
            <a:ahLst/>
            <a:cxnLst/>
            <a:rect l="l" t="t" r="r" b="b"/>
            <a:pathLst>
              <a:path w="132080" h="350520">
                <a:moveTo>
                  <a:pt x="131635" y="0"/>
                </a:moveTo>
                <a:lnTo>
                  <a:pt x="0" y="0"/>
                </a:lnTo>
                <a:lnTo>
                  <a:pt x="0" y="350494"/>
                </a:lnTo>
                <a:lnTo>
                  <a:pt x="131635" y="350494"/>
                </a:lnTo>
                <a:lnTo>
                  <a:pt x="13163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29828" y="5918379"/>
            <a:ext cx="90170" cy="417830"/>
          </a:xfrm>
          <a:custGeom>
            <a:avLst/>
            <a:gdLst/>
            <a:ahLst/>
            <a:cxnLst/>
            <a:rect l="l" t="t" r="r" b="b"/>
            <a:pathLst>
              <a:path w="90169" h="417829">
                <a:moveTo>
                  <a:pt x="89712" y="0"/>
                </a:moveTo>
                <a:lnTo>
                  <a:pt x="0" y="0"/>
                </a:lnTo>
                <a:lnTo>
                  <a:pt x="0" y="417360"/>
                </a:lnTo>
                <a:lnTo>
                  <a:pt x="89712" y="417360"/>
                </a:lnTo>
                <a:lnTo>
                  <a:pt x="8971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07693" y="5905837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985" y="0"/>
                </a:lnTo>
              </a:path>
            </a:pathLst>
          </a:custGeom>
          <a:ln w="26352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84972" y="5823573"/>
            <a:ext cx="179705" cy="69850"/>
          </a:xfrm>
          <a:custGeom>
            <a:avLst/>
            <a:gdLst/>
            <a:ahLst/>
            <a:cxnLst/>
            <a:rect l="l" t="t" r="r" b="b"/>
            <a:pathLst>
              <a:path w="179705" h="69850">
                <a:moveTo>
                  <a:pt x="179438" y="0"/>
                </a:moveTo>
                <a:lnTo>
                  <a:pt x="0" y="0"/>
                </a:lnTo>
                <a:lnTo>
                  <a:pt x="0" y="69723"/>
                </a:lnTo>
                <a:lnTo>
                  <a:pt x="179438" y="69723"/>
                </a:lnTo>
                <a:lnTo>
                  <a:pt x="17943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6081"/>
            <a:ext cx="368046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</a:tabLst>
            </a:pP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Our	G</a:t>
            </a:r>
            <a:r>
              <a:rPr sz="5400" b="0" spc="-4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5400" b="0" spc="1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309" y="2385668"/>
            <a:ext cx="13745844" cy="2226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52470">
              <a:lnSpc>
                <a:spcPts val="3400"/>
              </a:lnSpc>
            </a:pP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example,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K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irill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60" dirty="0">
                <a:solidFill>
                  <a:srgbClr val="2E2E2E"/>
                </a:solidFill>
                <a:latin typeface="Akrobat"/>
                <a:cs typeface="Akrobat"/>
              </a:rPr>
              <a:t>Z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orin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staff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RF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esidential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Administ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ation, Alexander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Ka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45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v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aits</a:t>
            </a:r>
            <a:r>
              <a:rPr sz="2950" b="0" spc="-1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v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–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working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ernational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ains</a:t>
            </a:r>
            <a:endParaRPr sz="2950">
              <a:latin typeface="Akrobat"/>
              <a:cs typeface="Akrobat"/>
            </a:endParaRPr>
          </a:p>
          <a:p>
            <a:pPr marL="12700" marR="6350" indent="-635">
              <a:lnSpc>
                <a:spcPts val="3570"/>
              </a:lnSpc>
              <a:spcBef>
                <a:spcPts val="30"/>
              </a:spcBef>
            </a:pP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Coun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il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90" dirty="0">
                <a:solidFill>
                  <a:srgbClr val="2E2E2E"/>
                </a:solidFill>
                <a:latin typeface="Akrobat"/>
                <a:cs typeface="Akrobat"/>
              </a:rPr>
              <a:t>(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London),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And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spc="-30" dirty="0">
                <a:solidFill>
                  <a:srgbClr val="2E2E2E"/>
                </a:solidFill>
                <a:latin typeface="Akrobat"/>
                <a:cs typeface="Akrobat"/>
              </a:rPr>
              <a:t>k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ub</a:t>
            </a:r>
            <a:r>
              <a:rPr sz="2950" b="0" spc="-60" dirty="0">
                <a:solidFill>
                  <a:srgbClr val="2E2E2E"/>
                </a:solidFill>
                <a:latin typeface="Akrobat"/>
                <a:cs typeface="Akrobat"/>
              </a:rPr>
              <a:t>k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-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finan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ial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analyst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55" dirty="0">
                <a:solidFill>
                  <a:srgbClr val="2E2E2E"/>
                </a:solidFill>
                <a:latin typeface="Akrobat"/>
                <a:cs typeface="Akrobat"/>
              </a:rPr>
              <a:t>PP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3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eal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4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sta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Russia,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Agibal</a:t>
            </a:r>
            <a:r>
              <a:rPr sz="2950" b="0" spc="-6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v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is senior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expert,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Department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9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conomics,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Institu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ne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gy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4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inance.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Dar</a:t>
            </a:r>
            <a:r>
              <a:rPr sz="2950" b="0" spc="-1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65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huk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leading expert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Department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for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9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conomics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Business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lanning,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3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osneft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40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ublic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JSC.</a:t>
            </a:r>
            <a:endParaRPr sz="2950">
              <a:latin typeface="Akrobat"/>
              <a:cs typeface="Akrob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67412" y="8976983"/>
            <a:ext cx="3589020" cy="167005"/>
          </a:xfrm>
          <a:custGeom>
            <a:avLst/>
            <a:gdLst/>
            <a:ahLst/>
            <a:cxnLst/>
            <a:rect l="l" t="t" r="r" b="b"/>
            <a:pathLst>
              <a:path w="3589019" h="167004">
                <a:moveTo>
                  <a:pt x="3588586" y="0"/>
                </a:moveTo>
                <a:lnTo>
                  <a:pt x="0" y="0"/>
                </a:lnTo>
                <a:lnTo>
                  <a:pt x="0" y="167016"/>
                </a:lnTo>
                <a:lnTo>
                  <a:pt x="3588586" y="167016"/>
                </a:lnTo>
                <a:lnTo>
                  <a:pt x="3588586" y="0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7412" y="8876653"/>
            <a:ext cx="915669" cy="100330"/>
          </a:xfrm>
          <a:custGeom>
            <a:avLst/>
            <a:gdLst/>
            <a:ahLst/>
            <a:cxnLst/>
            <a:rect l="l" t="t" r="r" b="b"/>
            <a:pathLst>
              <a:path w="915669" h="100329">
                <a:moveTo>
                  <a:pt x="0" y="100329"/>
                </a:moveTo>
                <a:lnTo>
                  <a:pt x="915149" y="100329"/>
                </a:lnTo>
                <a:lnTo>
                  <a:pt x="91514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67412" y="8815693"/>
            <a:ext cx="543560" cy="60960"/>
          </a:xfrm>
          <a:custGeom>
            <a:avLst/>
            <a:gdLst/>
            <a:ahLst/>
            <a:cxnLst/>
            <a:rect l="l" t="t" r="r" b="b"/>
            <a:pathLst>
              <a:path w="543559" h="60959">
                <a:moveTo>
                  <a:pt x="0" y="60959"/>
                </a:moveTo>
                <a:lnTo>
                  <a:pt x="543369" y="60959"/>
                </a:lnTo>
                <a:lnTo>
                  <a:pt x="54336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67412" y="8739493"/>
            <a:ext cx="113030" cy="76200"/>
          </a:xfrm>
          <a:custGeom>
            <a:avLst/>
            <a:gdLst/>
            <a:ahLst/>
            <a:cxnLst/>
            <a:rect l="l" t="t" r="r" b="b"/>
            <a:pathLst>
              <a:path w="113029" h="76200">
                <a:moveTo>
                  <a:pt x="0" y="76199"/>
                </a:moveTo>
                <a:lnTo>
                  <a:pt x="112814" y="76199"/>
                </a:lnTo>
                <a:lnTo>
                  <a:pt x="11281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96848" y="8801723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501" y="0"/>
                </a:moveTo>
                <a:lnTo>
                  <a:pt x="0" y="0"/>
                </a:lnTo>
                <a:lnTo>
                  <a:pt x="0" y="175539"/>
                </a:lnTo>
                <a:lnTo>
                  <a:pt x="175501" y="175539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96149" y="8124775"/>
            <a:ext cx="1357630" cy="852805"/>
          </a:xfrm>
          <a:custGeom>
            <a:avLst/>
            <a:gdLst/>
            <a:ahLst/>
            <a:cxnLst/>
            <a:rect l="l" t="t" r="r" b="b"/>
            <a:pathLst>
              <a:path w="1357630" h="852804">
                <a:moveTo>
                  <a:pt x="1357071" y="0"/>
                </a:moveTo>
                <a:lnTo>
                  <a:pt x="0" y="0"/>
                </a:lnTo>
                <a:lnTo>
                  <a:pt x="0" y="852487"/>
                </a:lnTo>
                <a:lnTo>
                  <a:pt x="1357071" y="852487"/>
                </a:lnTo>
                <a:lnTo>
                  <a:pt x="135707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77020" y="8801723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488" y="0"/>
                </a:moveTo>
                <a:lnTo>
                  <a:pt x="0" y="0"/>
                </a:lnTo>
                <a:lnTo>
                  <a:pt x="0" y="175539"/>
                </a:lnTo>
                <a:lnTo>
                  <a:pt x="175488" y="175539"/>
                </a:lnTo>
                <a:lnTo>
                  <a:pt x="17548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98399" y="8711896"/>
            <a:ext cx="250825" cy="165100"/>
          </a:xfrm>
          <a:custGeom>
            <a:avLst/>
            <a:gdLst/>
            <a:ahLst/>
            <a:cxnLst/>
            <a:rect l="l" t="t" r="r" b="b"/>
            <a:pathLst>
              <a:path w="250825" h="165100">
                <a:moveTo>
                  <a:pt x="250736" y="0"/>
                </a:moveTo>
                <a:lnTo>
                  <a:pt x="0" y="0"/>
                </a:lnTo>
                <a:lnTo>
                  <a:pt x="0" y="165049"/>
                </a:lnTo>
                <a:lnTo>
                  <a:pt x="250736" y="165049"/>
                </a:lnTo>
                <a:lnTo>
                  <a:pt x="25073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37796" y="8375511"/>
            <a:ext cx="373380" cy="440055"/>
          </a:xfrm>
          <a:custGeom>
            <a:avLst/>
            <a:gdLst/>
            <a:ahLst/>
            <a:cxnLst/>
            <a:rect l="l" t="t" r="r" b="b"/>
            <a:pathLst>
              <a:path w="373380" h="440054">
                <a:moveTo>
                  <a:pt x="372986" y="0"/>
                </a:moveTo>
                <a:lnTo>
                  <a:pt x="0" y="0"/>
                </a:lnTo>
                <a:lnTo>
                  <a:pt x="0" y="439750"/>
                </a:lnTo>
                <a:lnTo>
                  <a:pt x="372986" y="439750"/>
                </a:lnTo>
                <a:lnTo>
                  <a:pt x="37298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4605" y="8742960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64777" y="8742960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54291" y="8561452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950" y="0"/>
                </a:moveTo>
                <a:lnTo>
                  <a:pt x="0" y="0"/>
                </a:lnTo>
                <a:lnTo>
                  <a:pt x="0" y="150444"/>
                </a:lnTo>
                <a:lnTo>
                  <a:pt x="138950" y="150444"/>
                </a:lnTo>
                <a:lnTo>
                  <a:pt x="13895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90867" y="8462735"/>
            <a:ext cx="66040" cy="99060"/>
          </a:xfrm>
          <a:custGeom>
            <a:avLst/>
            <a:gdLst/>
            <a:ahLst/>
            <a:cxnLst/>
            <a:rect l="l" t="t" r="r" b="b"/>
            <a:pathLst>
              <a:path w="66040" h="99059">
                <a:moveTo>
                  <a:pt x="65811" y="0"/>
                </a:moveTo>
                <a:lnTo>
                  <a:pt x="0" y="0"/>
                </a:lnTo>
                <a:lnTo>
                  <a:pt x="0" y="98717"/>
                </a:lnTo>
                <a:lnTo>
                  <a:pt x="65811" y="98717"/>
                </a:lnTo>
                <a:lnTo>
                  <a:pt x="6581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36551" y="8174928"/>
            <a:ext cx="175895" cy="200660"/>
          </a:xfrm>
          <a:custGeom>
            <a:avLst/>
            <a:gdLst/>
            <a:ahLst/>
            <a:cxnLst/>
            <a:rect l="l" t="t" r="r" b="b"/>
            <a:pathLst>
              <a:path w="175894" h="200659">
                <a:moveTo>
                  <a:pt x="175501" y="0"/>
                </a:moveTo>
                <a:lnTo>
                  <a:pt x="0" y="0"/>
                </a:lnTo>
                <a:lnTo>
                  <a:pt x="0" y="200583"/>
                </a:lnTo>
                <a:lnTo>
                  <a:pt x="175501" y="200583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86703" y="814691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209" y="0"/>
                </a:lnTo>
              </a:path>
            </a:pathLst>
          </a:custGeom>
          <a:ln w="5728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60703" y="8124693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5">
                <a:moveTo>
                  <a:pt x="0" y="0"/>
                </a:moveTo>
                <a:lnTo>
                  <a:pt x="102797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08201" y="8064450"/>
            <a:ext cx="1133475" cy="60325"/>
          </a:xfrm>
          <a:custGeom>
            <a:avLst/>
            <a:gdLst/>
            <a:ahLst/>
            <a:cxnLst/>
            <a:rect l="l" t="t" r="r" b="b"/>
            <a:pathLst>
              <a:path w="1133475" h="60325">
                <a:moveTo>
                  <a:pt x="1132979" y="0"/>
                </a:moveTo>
                <a:lnTo>
                  <a:pt x="0" y="0"/>
                </a:lnTo>
                <a:lnTo>
                  <a:pt x="0" y="60159"/>
                </a:lnTo>
                <a:lnTo>
                  <a:pt x="1132979" y="60159"/>
                </a:lnTo>
                <a:lnTo>
                  <a:pt x="113297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49098" y="8093838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406" y="0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60703" y="7990802"/>
            <a:ext cx="1028065" cy="73660"/>
          </a:xfrm>
          <a:custGeom>
            <a:avLst/>
            <a:gdLst/>
            <a:ahLst/>
            <a:cxnLst/>
            <a:rect l="l" t="t" r="r" b="b"/>
            <a:pathLst>
              <a:path w="1028065" h="73659">
                <a:moveTo>
                  <a:pt x="1027976" y="0"/>
                </a:moveTo>
                <a:lnTo>
                  <a:pt x="0" y="0"/>
                </a:lnTo>
                <a:lnTo>
                  <a:pt x="0" y="73647"/>
                </a:lnTo>
                <a:lnTo>
                  <a:pt x="1027976" y="73647"/>
                </a:lnTo>
                <a:lnTo>
                  <a:pt x="102797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98307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11134" y="7347319"/>
            <a:ext cx="727710" cy="643890"/>
          </a:xfrm>
          <a:custGeom>
            <a:avLst/>
            <a:gdLst/>
            <a:ahLst/>
            <a:cxnLst/>
            <a:rect l="l" t="t" r="r" b="b"/>
            <a:pathLst>
              <a:path w="727709" h="643890">
                <a:moveTo>
                  <a:pt x="727100" y="0"/>
                </a:moveTo>
                <a:lnTo>
                  <a:pt x="0" y="0"/>
                </a:lnTo>
                <a:lnTo>
                  <a:pt x="0" y="643483"/>
                </a:lnTo>
                <a:lnTo>
                  <a:pt x="727100" y="643483"/>
                </a:lnTo>
                <a:lnTo>
                  <a:pt x="7271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75852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11426" y="7204393"/>
            <a:ext cx="527050" cy="143510"/>
          </a:xfrm>
          <a:custGeom>
            <a:avLst/>
            <a:gdLst/>
            <a:ahLst/>
            <a:cxnLst/>
            <a:rect l="l" t="t" r="r" b="b"/>
            <a:pathLst>
              <a:path w="527050" h="143509">
                <a:moveTo>
                  <a:pt x="526529" y="0"/>
                </a:moveTo>
                <a:lnTo>
                  <a:pt x="0" y="0"/>
                </a:lnTo>
                <a:lnTo>
                  <a:pt x="0" y="142925"/>
                </a:lnTo>
                <a:lnTo>
                  <a:pt x="526529" y="142925"/>
                </a:lnTo>
                <a:lnTo>
                  <a:pt x="52652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63661" y="6899352"/>
            <a:ext cx="422275" cy="305435"/>
          </a:xfrm>
          <a:custGeom>
            <a:avLst/>
            <a:gdLst/>
            <a:ahLst/>
            <a:cxnLst/>
            <a:rect l="l" t="t" r="r" b="b"/>
            <a:pathLst>
              <a:path w="422275" h="305434">
                <a:moveTo>
                  <a:pt x="422059" y="0"/>
                </a:moveTo>
                <a:lnTo>
                  <a:pt x="0" y="0"/>
                </a:lnTo>
                <a:lnTo>
                  <a:pt x="0" y="305041"/>
                </a:lnTo>
                <a:lnTo>
                  <a:pt x="422059" y="305041"/>
                </a:lnTo>
                <a:lnTo>
                  <a:pt x="4220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12773" y="6686246"/>
            <a:ext cx="323850" cy="213360"/>
          </a:xfrm>
          <a:custGeom>
            <a:avLst/>
            <a:gdLst/>
            <a:ahLst/>
            <a:cxnLst/>
            <a:rect l="l" t="t" r="r" b="b"/>
            <a:pathLst>
              <a:path w="323850" h="213359">
                <a:moveTo>
                  <a:pt x="323837" y="0"/>
                </a:moveTo>
                <a:lnTo>
                  <a:pt x="0" y="0"/>
                </a:lnTo>
                <a:lnTo>
                  <a:pt x="0" y="213105"/>
                </a:lnTo>
                <a:lnTo>
                  <a:pt x="323837" y="213105"/>
                </a:lnTo>
                <a:lnTo>
                  <a:pt x="32383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08873" y="6335739"/>
            <a:ext cx="132080" cy="350520"/>
          </a:xfrm>
          <a:custGeom>
            <a:avLst/>
            <a:gdLst/>
            <a:ahLst/>
            <a:cxnLst/>
            <a:rect l="l" t="t" r="r" b="b"/>
            <a:pathLst>
              <a:path w="132080" h="350520">
                <a:moveTo>
                  <a:pt x="131635" y="0"/>
                </a:moveTo>
                <a:lnTo>
                  <a:pt x="0" y="0"/>
                </a:lnTo>
                <a:lnTo>
                  <a:pt x="0" y="350507"/>
                </a:lnTo>
                <a:lnTo>
                  <a:pt x="131635" y="350507"/>
                </a:lnTo>
                <a:lnTo>
                  <a:pt x="13163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29828" y="5918379"/>
            <a:ext cx="90170" cy="417830"/>
          </a:xfrm>
          <a:custGeom>
            <a:avLst/>
            <a:gdLst/>
            <a:ahLst/>
            <a:cxnLst/>
            <a:rect l="l" t="t" r="r" b="b"/>
            <a:pathLst>
              <a:path w="90169" h="417829">
                <a:moveTo>
                  <a:pt x="89712" y="0"/>
                </a:moveTo>
                <a:lnTo>
                  <a:pt x="0" y="0"/>
                </a:lnTo>
                <a:lnTo>
                  <a:pt x="0" y="417360"/>
                </a:lnTo>
                <a:lnTo>
                  <a:pt x="89712" y="417360"/>
                </a:lnTo>
                <a:lnTo>
                  <a:pt x="8971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07693" y="5905837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985" y="0"/>
                </a:lnTo>
              </a:path>
            </a:pathLst>
          </a:custGeom>
          <a:ln w="26352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84972" y="5823573"/>
            <a:ext cx="179705" cy="69850"/>
          </a:xfrm>
          <a:custGeom>
            <a:avLst/>
            <a:gdLst/>
            <a:ahLst/>
            <a:cxnLst/>
            <a:rect l="l" t="t" r="r" b="b"/>
            <a:pathLst>
              <a:path w="179705" h="69850">
                <a:moveTo>
                  <a:pt x="179438" y="0"/>
                </a:moveTo>
                <a:lnTo>
                  <a:pt x="0" y="0"/>
                </a:lnTo>
                <a:lnTo>
                  <a:pt x="0" y="69723"/>
                </a:lnTo>
                <a:lnTo>
                  <a:pt x="179438" y="69723"/>
                </a:lnTo>
                <a:lnTo>
                  <a:pt x="17943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6081"/>
            <a:ext cx="368046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</a:tabLst>
            </a:pP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Our	G</a:t>
            </a:r>
            <a:r>
              <a:rPr sz="5400" b="0" spc="-4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5400" b="0" spc="1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es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309" y="2353311"/>
            <a:ext cx="14904719" cy="6356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0815" indent="-635">
              <a:lnSpc>
                <a:spcPct val="100699"/>
              </a:lnSpc>
            </a:pP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Our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es,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af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completing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their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post-g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studies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Institu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9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conomics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6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defended their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andida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0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heses: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April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2009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K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irill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60" dirty="0">
                <a:solidFill>
                  <a:srgbClr val="2E2E2E"/>
                </a:solidFill>
                <a:latin typeface="Akrobat"/>
                <a:cs typeface="Akrobat"/>
              </a:rPr>
              <a:t>Z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orin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(2006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er’s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am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aduate),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October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2010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Dar</a:t>
            </a:r>
            <a:r>
              <a:rPr sz="2950" b="0" spc="-1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 </a:t>
            </a:r>
            <a:r>
              <a:rPr sz="2950" b="0" spc="-70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huk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(2009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er’s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am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aduate),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December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2010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04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at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90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odol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60" dirty="0">
                <a:solidFill>
                  <a:srgbClr val="2E2E2E"/>
                </a:solidFill>
                <a:latin typeface="Akrobat"/>
                <a:cs typeface="Akrobat"/>
              </a:rPr>
              <a:t>k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(2006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Master’s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am 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e),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June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2013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And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0" dirty="0">
                <a:solidFill>
                  <a:srgbClr val="2E2E2E"/>
                </a:solidFill>
                <a:latin typeface="Akrobat"/>
                <a:cs typeface="Akrobat"/>
              </a:rPr>
              <a:t>B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eletskiy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(2011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Master’s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am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e),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July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2016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Violetta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Arkhip</a:t>
            </a:r>
            <a:r>
              <a:rPr sz="2950" b="0" spc="-6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ve (2012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Master’s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am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aduate).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2010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er’s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am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aduate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Alexander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50" dirty="0">
                <a:solidFill>
                  <a:srgbClr val="2E2E2E"/>
                </a:solidFill>
                <a:latin typeface="Akrobat"/>
                <a:cs typeface="Akrobat"/>
              </a:rPr>
              <a:t>Z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aits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v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completed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his</a:t>
            </a:r>
            <a:endParaRPr sz="2950">
              <a:latin typeface="Akrobat"/>
              <a:cs typeface="Akrobat"/>
            </a:endParaRPr>
          </a:p>
          <a:p>
            <a:pPr marL="14604" marR="6350" indent="-635">
              <a:lnSpc>
                <a:spcPct val="100699"/>
              </a:lnSpc>
            </a:pP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post-g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studies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Institu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9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conomics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2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6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,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950" b="0" spc="-6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w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holds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seminars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with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MSU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Master’s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am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students.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ince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2011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MSU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has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its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6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wn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post-g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courses.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June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2015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Marina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Les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haikina (g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aduate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om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MSU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post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courses)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defended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her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thesis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at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Cent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al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9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conomics</a:t>
            </a:r>
            <a:endParaRPr sz="2950">
              <a:latin typeface="Akrobat"/>
              <a:cs typeface="Akrobat"/>
            </a:endParaRPr>
          </a:p>
          <a:p>
            <a:pPr marL="15875" marR="2122805" indent="-635">
              <a:lnSpc>
                <a:spcPct val="100699"/>
              </a:lnSpc>
            </a:pP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Mathematics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Institute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2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S;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in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60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ember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2016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Irina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10" dirty="0">
                <a:solidFill>
                  <a:srgbClr val="2E2E2E"/>
                </a:solidFill>
                <a:latin typeface="Akrobat"/>
                <a:cs typeface="Akrobat"/>
              </a:rPr>
              <a:t>B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spc="-6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spc="-5" dirty="0">
                <a:solidFill>
                  <a:srgbClr val="2E2E2E"/>
                </a:solidFill>
                <a:latin typeface="Akrobat"/>
                <a:cs typeface="Akrobat"/>
              </a:rPr>
              <a:t>v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(2009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0" dirty="0">
                <a:solidFill>
                  <a:srgbClr val="2E2E2E"/>
                </a:solidFill>
                <a:latin typeface="Akrobat"/>
                <a:cs typeface="Akrobat"/>
              </a:rPr>
              <a:t>B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helor’s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am, 2011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Mas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er’s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am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and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MSU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90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ost-g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aduate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courses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95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e)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defended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her</a:t>
            </a:r>
            <a:r>
              <a:rPr sz="2950" b="0" spc="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thesis</a:t>
            </a:r>
            <a:endParaRPr sz="2950">
              <a:latin typeface="Akrobat"/>
              <a:cs typeface="Akrobat"/>
            </a:endParaRPr>
          </a:p>
          <a:p>
            <a:pPr marL="12700" marR="1791970" indent="3175" algn="just">
              <a:lnSpc>
                <a:spcPct val="100699"/>
              </a:lnSpc>
            </a:pP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th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Institut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Economic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RAS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.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Ann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Hvorostyanay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an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Nikit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Sasae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v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als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successfull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defended thei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candidat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thesi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recently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.</a:t>
            </a:r>
            <a:r>
              <a:rPr sz="2950" b="0" spc="-29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Forme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MS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MS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U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student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neithe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los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contact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wit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eac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other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,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nor wit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h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thei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Alm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Mater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.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The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ar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alway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welcom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th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Diplom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deliver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ceremony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,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Faculty</a:t>
            </a:r>
            <a:endParaRPr sz="295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Da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festivities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,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Internationa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l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Conference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an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roun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tabl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discussio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hel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b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MS</a:t>
            </a:r>
            <a:r>
              <a:rPr sz="2950" b="0" dirty="0">
                <a:solidFill>
                  <a:srgbClr val="2E2E2E"/>
                </a:solidFill>
                <a:latin typeface="Akrobat"/>
                <a:cs typeface="Akrobat"/>
              </a:rPr>
              <a:t>U</a:t>
            </a:r>
            <a:r>
              <a:rPr sz="2950" b="0" spc="-14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950" b="0" spc="-75" dirty="0">
                <a:solidFill>
                  <a:srgbClr val="2E2E2E"/>
                </a:solidFill>
                <a:latin typeface="Akrobat"/>
                <a:cs typeface="Akrobat"/>
              </a:rPr>
              <a:t>MSE.</a:t>
            </a:r>
            <a:endParaRPr sz="2950">
              <a:latin typeface="Akrobat"/>
              <a:cs typeface="Akrob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67412" y="8976983"/>
            <a:ext cx="3589020" cy="167005"/>
          </a:xfrm>
          <a:custGeom>
            <a:avLst/>
            <a:gdLst/>
            <a:ahLst/>
            <a:cxnLst/>
            <a:rect l="l" t="t" r="r" b="b"/>
            <a:pathLst>
              <a:path w="3589019" h="167004">
                <a:moveTo>
                  <a:pt x="3588586" y="0"/>
                </a:moveTo>
                <a:lnTo>
                  <a:pt x="0" y="0"/>
                </a:lnTo>
                <a:lnTo>
                  <a:pt x="0" y="167016"/>
                </a:lnTo>
                <a:lnTo>
                  <a:pt x="3588586" y="167016"/>
                </a:lnTo>
                <a:lnTo>
                  <a:pt x="3588586" y="0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7412" y="8876653"/>
            <a:ext cx="915669" cy="100330"/>
          </a:xfrm>
          <a:custGeom>
            <a:avLst/>
            <a:gdLst/>
            <a:ahLst/>
            <a:cxnLst/>
            <a:rect l="l" t="t" r="r" b="b"/>
            <a:pathLst>
              <a:path w="915669" h="100329">
                <a:moveTo>
                  <a:pt x="0" y="100329"/>
                </a:moveTo>
                <a:lnTo>
                  <a:pt x="915149" y="100329"/>
                </a:lnTo>
                <a:lnTo>
                  <a:pt x="91514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67412" y="8815693"/>
            <a:ext cx="543560" cy="60960"/>
          </a:xfrm>
          <a:custGeom>
            <a:avLst/>
            <a:gdLst/>
            <a:ahLst/>
            <a:cxnLst/>
            <a:rect l="l" t="t" r="r" b="b"/>
            <a:pathLst>
              <a:path w="543559" h="60959">
                <a:moveTo>
                  <a:pt x="0" y="60959"/>
                </a:moveTo>
                <a:lnTo>
                  <a:pt x="543369" y="60959"/>
                </a:lnTo>
                <a:lnTo>
                  <a:pt x="54336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67412" y="8739493"/>
            <a:ext cx="113030" cy="76200"/>
          </a:xfrm>
          <a:custGeom>
            <a:avLst/>
            <a:gdLst/>
            <a:ahLst/>
            <a:cxnLst/>
            <a:rect l="l" t="t" r="r" b="b"/>
            <a:pathLst>
              <a:path w="113029" h="76200">
                <a:moveTo>
                  <a:pt x="0" y="76199"/>
                </a:moveTo>
                <a:lnTo>
                  <a:pt x="112814" y="76199"/>
                </a:lnTo>
                <a:lnTo>
                  <a:pt x="11281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96848" y="8801723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501" y="0"/>
                </a:moveTo>
                <a:lnTo>
                  <a:pt x="0" y="0"/>
                </a:lnTo>
                <a:lnTo>
                  <a:pt x="0" y="175539"/>
                </a:lnTo>
                <a:lnTo>
                  <a:pt x="175501" y="175539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96149" y="8124775"/>
            <a:ext cx="1357630" cy="852805"/>
          </a:xfrm>
          <a:custGeom>
            <a:avLst/>
            <a:gdLst/>
            <a:ahLst/>
            <a:cxnLst/>
            <a:rect l="l" t="t" r="r" b="b"/>
            <a:pathLst>
              <a:path w="1357630" h="852804">
                <a:moveTo>
                  <a:pt x="1357071" y="0"/>
                </a:moveTo>
                <a:lnTo>
                  <a:pt x="0" y="0"/>
                </a:lnTo>
                <a:lnTo>
                  <a:pt x="0" y="852487"/>
                </a:lnTo>
                <a:lnTo>
                  <a:pt x="1357071" y="852487"/>
                </a:lnTo>
                <a:lnTo>
                  <a:pt x="135707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77020" y="8801723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488" y="0"/>
                </a:moveTo>
                <a:lnTo>
                  <a:pt x="0" y="0"/>
                </a:lnTo>
                <a:lnTo>
                  <a:pt x="0" y="175539"/>
                </a:lnTo>
                <a:lnTo>
                  <a:pt x="175488" y="175539"/>
                </a:lnTo>
                <a:lnTo>
                  <a:pt x="17548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98399" y="8711896"/>
            <a:ext cx="250825" cy="165100"/>
          </a:xfrm>
          <a:custGeom>
            <a:avLst/>
            <a:gdLst/>
            <a:ahLst/>
            <a:cxnLst/>
            <a:rect l="l" t="t" r="r" b="b"/>
            <a:pathLst>
              <a:path w="250825" h="165100">
                <a:moveTo>
                  <a:pt x="250736" y="0"/>
                </a:moveTo>
                <a:lnTo>
                  <a:pt x="0" y="0"/>
                </a:lnTo>
                <a:lnTo>
                  <a:pt x="0" y="165049"/>
                </a:lnTo>
                <a:lnTo>
                  <a:pt x="250736" y="165049"/>
                </a:lnTo>
                <a:lnTo>
                  <a:pt x="25073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37796" y="8375511"/>
            <a:ext cx="373380" cy="440055"/>
          </a:xfrm>
          <a:custGeom>
            <a:avLst/>
            <a:gdLst/>
            <a:ahLst/>
            <a:cxnLst/>
            <a:rect l="l" t="t" r="r" b="b"/>
            <a:pathLst>
              <a:path w="373380" h="440054">
                <a:moveTo>
                  <a:pt x="372986" y="0"/>
                </a:moveTo>
                <a:lnTo>
                  <a:pt x="0" y="0"/>
                </a:lnTo>
                <a:lnTo>
                  <a:pt x="0" y="439750"/>
                </a:lnTo>
                <a:lnTo>
                  <a:pt x="372986" y="439750"/>
                </a:lnTo>
                <a:lnTo>
                  <a:pt x="37298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4605" y="8742960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64777" y="8742960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54291" y="8561452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950" y="0"/>
                </a:moveTo>
                <a:lnTo>
                  <a:pt x="0" y="0"/>
                </a:lnTo>
                <a:lnTo>
                  <a:pt x="0" y="150444"/>
                </a:lnTo>
                <a:lnTo>
                  <a:pt x="138950" y="150444"/>
                </a:lnTo>
                <a:lnTo>
                  <a:pt x="13895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90867" y="8462735"/>
            <a:ext cx="66040" cy="99060"/>
          </a:xfrm>
          <a:custGeom>
            <a:avLst/>
            <a:gdLst/>
            <a:ahLst/>
            <a:cxnLst/>
            <a:rect l="l" t="t" r="r" b="b"/>
            <a:pathLst>
              <a:path w="66040" h="99059">
                <a:moveTo>
                  <a:pt x="65811" y="0"/>
                </a:moveTo>
                <a:lnTo>
                  <a:pt x="0" y="0"/>
                </a:lnTo>
                <a:lnTo>
                  <a:pt x="0" y="98717"/>
                </a:lnTo>
                <a:lnTo>
                  <a:pt x="65811" y="98717"/>
                </a:lnTo>
                <a:lnTo>
                  <a:pt x="6581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36551" y="8174928"/>
            <a:ext cx="175895" cy="200660"/>
          </a:xfrm>
          <a:custGeom>
            <a:avLst/>
            <a:gdLst/>
            <a:ahLst/>
            <a:cxnLst/>
            <a:rect l="l" t="t" r="r" b="b"/>
            <a:pathLst>
              <a:path w="175894" h="200659">
                <a:moveTo>
                  <a:pt x="175501" y="0"/>
                </a:moveTo>
                <a:lnTo>
                  <a:pt x="0" y="0"/>
                </a:lnTo>
                <a:lnTo>
                  <a:pt x="0" y="200583"/>
                </a:lnTo>
                <a:lnTo>
                  <a:pt x="175501" y="200583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86703" y="814691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209" y="0"/>
                </a:lnTo>
              </a:path>
            </a:pathLst>
          </a:custGeom>
          <a:ln w="5728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60703" y="8124693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5">
                <a:moveTo>
                  <a:pt x="0" y="0"/>
                </a:moveTo>
                <a:lnTo>
                  <a:pt x="102797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08201" y="8064450"/>
            <a:ext cx="1133475" cy="60325"/>
          </a:xfrm>
          <a:custGeom>
            <a:avLst/>
            <a:gdLst/>
            <a:ahLst/>
            <a:cxnLst/>
            <a:rect l="l" t="t" r="r" b="b"/>
            <a:pathLst>
              <a:path w="1133475" h="60325">
                <a:moveTo>
                  <a:pt x="1132979" y="0"/>
                </a:moveTo>
                <a:lnTo>
                  <a:pt x="0" y="0"/>
                </a:lnTo>
                <a:lnTo>
                  <a:pt x="0" y="60159"/>
                </a:lnTo>
                <a:lnTo>
                  <a:pt x="1132979" y="60159"/>
                </a:lnTo>
                <a:lnTo>
                  <a:pt x="113297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49098" y="8093838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406" y="0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60703" y="7990802"/>
            <a:ext cx="1028065" cy="73660"/>
          </a:xfrm>
          <a:custGeom>
            <a:avLst/>
            <a:gdLst/>
            <a:ahLst/>
            <a:cxnLst/>
            <a:rect l="l" t="t" r="r" b="b"/>
            <a:pathLst>
              <a:path w="1028065" h="73659">
                <a:moveTo>
                  <a:pt x="1027976" y="0"/>
                </a:moveTo>
                <a:lnTo>
                  <a:pt x="0" y="0"/>
                </a:lnTo>
                <a:lnTo>
                  <a:pt x="0" y="73647"/>
                </a:lnTo>
                <a:lnTo>
                  <a:pt x="1027976" y="73647"/>
                </a:lnTo>
                <a:lnTo>
                  <a:pt x="102797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98307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11134" y="7347319"/>
            <a:ext cx="727710" cy="643890"/>
          </a:xfrm>
          <a:custGeom>
            <a:avLst/>
            <a:gdLst/>
            <a:ahLst/>
            <a:cxnLst/>
            <a:rect l="l" t="t" r="r" b="b"/>
            <a:pathLst>
              <a:path w="727709" h="643890">
                <a:moveTo>
                  <a:pt x="727100" y="0"/>
                </a:moveTo>
                <a:lnTo>
                  <a:pt x="0" y="0"/>
                </a:lnTo>
                <a:lnTo>
                  <a:pt x="0" y="643483"/>
                </a:lnTo>
                <a:lnTo>
                  <a:pt x="727100" y="643483"/>
                </a:lnTo>
                <a:lnTo>
                  <a:pt x="7271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75852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11426" y="7204393"/>
            <a:ext cx="527050" cy="143510"/>
          </a:xfrm>
          <a:custGeom>
            <a:avLst/>
            <a:gdLst/>
            <a:ahLst/>
            <a:cxnLst/>
            <a:rect l="l" t="t" r="r" b="b"/>
            <a:pathLst>
              <a:path w="527050" h="143509">
                <a:moveTo>
                  <a:pt x="526529" y="0"/>
                </a:moveTo>
                <a:lnTo>
                  <a:pt x="0" y="0"/>
                </a:lnTo>
                <a:lnTo>
                  <a:pt x="0" y="142925"/>
                </a:lnTo>
                <a:lnTo>
                  <a:pt x="526529" y="142925"/>
                </a:lnTo>
                <a:lnTo>
                  <a:pt x="52652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63661" y="6899352"/>
            <a:ext cx="422275" cy="305435"/>
          </a:xfrm>
          <a:custGeom>
            <a:avLst/>
            <a:gdLst/>
            <a:ahLst/>
            <a:cxnLst/>
            <a:rect l="l" t="t" r="r" b="b"/>
            <a:pathLst>
              <a:path w="422275" h="305434">
                <a:moveTo>
                  <a:pt x="422059" y="0"/>
                </a:moveTo>
                <a:lnTo>
                  <a:pt x="0" y="0"/>
                </a:lnTo>
                <a:lnTo>
                  <a:pt x="0" y="305041"/>
                </a:lnTo>
                <a:lnTo>
                  <a:pt x="422059" y="305041"/>
                </a:lnTo>
                <a:lnTo>
                  <a:pt x="4220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12773" y="6686246"/>
            <a:ext cx="323850" cy="213360"/>
          </a:xfrm>
          <a:custGeom>
            <a:avLst/>
            <a:gdLst/>
            <a:ahLst/>
            <a:cxnLst/>
            <a:rect l="l" t="t" r="r" b="b"/>
            <a:pathLst>
              <a:path w="323850" h="213359">
                <a:moveTo>
                  <a:pt x="323837" y="0"/>
                </a:moveTo>
                <a:lnTo>
                  <a:pt x="0" y="0"/>
                </a:lnTo>
                <a:lnTo>
                  <a:pt x="0" y="213105"/>
                </a:lnTo>
                <a:lnTo>
                  <a:pt x="323837" y="213105"/>
                </a:lnTo>
                <a:lnTo>
                  <a:pt x="32383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08873" y="6335739"/>
            <a:ext cx="132080" cy="350520"/>
          </a:xfrm>
          <a:custGeom>
            <a:avLst/>
            <a:gdLst/>
            <a:ahLst/>
            <a:cxnLst/>
            <a:rect l="l" t="t" r="r" b="b"/>
            <a:pathLst>
              <a:path w="132080" h="350520">
                <a:moveTo>
                  <a:pt x="131635" y="0"/>
                </a:moveTo>
                <a:lnTo>
                  <a:pt x="0" y="0"/>
                </a:lnTo>
                <a:lnTo>
                  <a:pt x="0" y="350507"/>
                </a:lnTo>
                <a:lnTo>
                  <a:pt x="131635" y="350507"/>
                </a:lnTo>
                <a:lnTo>
                  <a:pt x="13163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29828" y="5918379"/>
            <a:ext cx="90170" cy="417830"/>
          </a:xfrm>
          <a:custGeom>
            <a:avLst/>
            <a:gdLst/>
            <a:ahLst/>
            <a:cxnLst/>
            <a:rect l="l" t="t" r="r" b="b"/>
            <a:pathLst>
              <a:path w="90169" h="417829">
                <a:moveTo>
                  <a:pt x="89712" y="0"/>
                </a:moveTo>
                <a:lnTo>
                  <a:pt x="0" y="0"/>
                </a:lnTo>
                <a:lnTo>
                  <a:pt x="0" y="417360"/>
                </a:lnTo>
                <a:lnTo>
                  <a:pt x="89712" y="417360"/>
                </a:lnTo>
                <a:lnTo>
                  <a:pt x="8971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07693" y="5905837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985" y="0"/>
                </a:lnTo>
              </a:path>
            </a:pathLst>
          </a:custGeom>
          <a:ln w="26352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84972" y="5823573"/>
            <a:ext cx="179705" cy="69850"/>
          </a:xfrm>
          <a:custGeom>
            <a:avLst/>
            <a:gdLst/>
            <a:ahLst/>
            <a:cxnLst/>
            <a:rect l="l" t="t" r="r" b="b"/>
            <a:pathLst>
              <a:path w="179705" h="69850">
                <a:moveTo>
                  <a:pt x="179438" y="0"/>
                </a:moveTo>
                <a:lnTo>
                  <a:pt x="0" y="0"/>
                </a:lnTo>
                <a:lnTo>
                  <a:pt x="0" y="69723"/>
                </a:lnTo>
                <a:lnTo>
                  <a:pt x="179438" y="69723"/>
                </a:lnTo>
                <a:lnTo>
                  <a:pt x="17943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3922" y="1752600"/>
            <a:ext cx="250825" cy="5638800"/>
          </a:xfrm>
          <a:custGeom>
            <a:avLst/>
            <a:gdLst/>
            <a:ahLst/>
            <a:cxnLst/>
            <a:rect l="l" t="t" r="r" b="b"/>
            <a:pathLst>
              <a:path w="250825" h="5638800">
                <a:moveTo>
                  <a:pt x="0" y="5638800"/>
                </a:moveTo>
                <a:lnTo>
                  <a:pt x="250355" y="5638800"/>
                </a:lnTo>
                <a:lnTo>
                  <a:pt x="250355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348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2550" y="22733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4987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8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8900" y="3454387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8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8900" y="42545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4987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8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8900" y="5448329"/>
            <a:ext cx="0" cy="1819910"/>
          </a:xfrm>
          <a:custGeom>
            <a:avLst/>
            <a:gdLst/>
            <a:ahLst/>
            <a:cxnLst/>
            <a:rect l="l" t="t" r="r" b="b"/>
            <a:pathLst>
              <a:path h="1819909">
                <a:moveTo>
                  <a:pt x="0" y="1819643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8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2196" y="497054"/>
            <a:ext cx="8261984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9020" algn="l"/>
                <a:tab pos="2456815" algn="l"/>
                <a:tab pos="4301490" algn="l"/>
                <a:tab pos="4966970" algn="l"/>
              </a:tabLst>
            </a:pPr>
            <a:r>
              <a:rPr sz="5400" b="0" spc="-19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he	main	stages	</a:t>
            </a:r>
            <a:r>
              <a:rPr sz="5400" b="0" spc="-2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f	d</a:t>
            </a:r>
            <a:r>
              <a:rPr sz="5400" b="0" spc="-1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5400" b="0" dirty="0">
                <a:solidFill>
                  <a:srgbClr val="2E2E2E"/>
                </a:solidFill>
                <a:latin typeface="Akrobat"/>
                <a:cs typeface="Akrobat"/>
              </a:rPr>
              <a:t>velopment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2986" y="1785577"/>
            <a:ext cx="12042775" cy="555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8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2004</a:t>
            </a:r>
            <a:endParaRPr sz="2600">
              <a:latin typeface="Akrobat"/>
              <a:cs typeface="Akrobat"/>
            </a:endParaRPr>
          </a:p>
          <a:p>
            <a:pPr marL="390525" marR="3186430" indent="-635">
              <a:lnSpc>
                <a:spcPct val="100000"/>
              </a:lnSpc>
            </a:pP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April: </a:t>
            </a:r>
            <a:r>
              <a:rPr sz="2600" b="0" spc="-9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he o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der on founding Mosc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w </a:t>
            </a:r>
            <a:r>
              <a:rPr sz="2600" b="0" spc="-1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hool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f </a:t>
            </a:r>
            <a:r>
              <a:rPr sz="2600" b="0" spc="-8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conomics </a:t>
            </a:r>
            <a:r>
              <a:rPr sz="2600" b="0" spc="-5" dirty="0">
                <a:solidFill>
                  <a:srgbClr val="2E2E2E"/>
                </a:solidFill>
                <a:latin typeface="Akrobat"/>
                <a:cs typeface="Akrobat"/>
              </a:rPr>
              <a:t>w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as signed July: </a:t>
            </a:r>
            <a:r>
              <a:rPr sz="2600" b="0" spc="-4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irst students joined M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E Mas</a:t>
            </a:r>
            <a:r>
              <a:rPr sz="260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er’s </a:t>
            </a:r>
            <a:r>
              <a:rPr sz="2600" b="0" spc="-20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am in </a:t>
            </a:r>
            <a:r>
              <a:rPr sz="2600" b="0" spc="-8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conomics</a:t>
            </a:r>
            <a:endParaRPr sz="260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8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2005</a:t>
            </a:r>
            <a:endParaRPr sz="260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spc="-3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irst students joined M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E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helor’s 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600" b="0" spc="-2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am in </a:t>
            </a:r>
            <a:r>
              <a:rPr sz="2600" b="0" spc="-8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conomics</a:t>
            </a:r>
            <a:endParaRPr sz="260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8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2006</a:t>
            </a:r>
            <a:endParaRPr sz="2600">
              <a:latin typeface="Akrobat"/>
              <a:cs typeface="Akrobat"/>
            </a:endParaRPr>
          </a:p>
          <a:p>
            <a:pPr marL="391160" marR="1793239" indent="-635">
              <a:lnSpc>
                <a:spcPct val="100000"/>
              </a:lnSpc>
            </a:pPr>
            <a:r>
              <a:rPr sz="2600" b="0" spc="-9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he first g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es in </a:t>
            </a:r>
            <a:r>
              <a:rPr sz="2600" b="0" spc="-8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conomic </a:t>
            </a:r>
            <a:r>
              <a:rPr sz="2600" b="0" spc="-9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heory and 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P</a:t>
            </a:r>
            <a:r>
              <a:rPr sz="2600" b="0" spc="-2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oblems </a:t>
            </a:r>
            <a:r>
              <a:rPr sz="2600" b="0" spc="-1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f Modern Russia</a:t>
            </a:r>
            <a:endParaRPr sz="2600">
              <a:latin typeface="Akrobat"/>
              <a:cs typeface="Akrobat"/>
            </a:endParaRPr>
          </a:p>
          <a:p>
            <a:pPr marL="158115" indent="-144780">
              <a:lnSpc>
                <a:spcPct val="100000"/>
              </a:lnSpc>
              <a:buClr>
                <a:srgbClr val="C34841"/>
              </a:buClr>
              <a:buFont typeface="Akrobat Black"/>
              <a:buChar char="•"/>
              <a:tabLst>
                <a:tab pos="158750" algn="l"/>
              </a:tabLst>
            </a:pPr>
            <a:r>
              <a:rPr sz="2600" b="0" spc="-3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spc="-2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om 2004 </a:t>
            </a:r>
            <a:r>
              <a:rPr sz="2600" b="0" spc="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o 2007 the foll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wing Departments we</a:t>
            </a:r>
            <a:r>
              <a:rPr sz="2600" b="0" spc="-2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e set up:</a:t>
            </a:r>
            <a:endParaRPr sz="2600">
              <a:latin typeface="Akrobat"/>
              <a:cs typeface="Akrobat"/>
            </a:endParaRPr>
          </a:p>
          <a:p>
            <a:pPr marL="409575" marR="6350">
              <a:lnSpc>
                <a:spcPts val="3080"/>
              </a:lnSpc>
              <a:spcBef>
                <a:spcPts val="235"/>
              </a:spcBef>
            </a:pP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Depa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tmen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nera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l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Economi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Theo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chai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Ful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l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Membe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RA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Alexan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.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kipelov Depa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tmen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Eco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ometr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i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Mat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h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ema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ica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l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M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h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od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i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Economics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.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Assoc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i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at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Pro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esso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,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Ph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in Physic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M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athemati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Alek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.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Kurb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tsk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ha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bee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temp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raril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actin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g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th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Hea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th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Chair Depa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tmen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Eco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omi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Fin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ncia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l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rateg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chair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Pro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esso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V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l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ad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i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mi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L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.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Kvint</a:t>
            </a:r>
            <a:endParaRPr sz="2600">
              <a:latin typeface="Akrobat"/>
              <a:cs typeface="Akrobat"/>
            </a:endParaRPr>
          </a:p>
          <a:p>
            <a:pPr marL="409575">
              <a:lnSpc>
                <a:spcPts val="2985"/>
              </a:lnSpc>
            </a:pP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Depa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tmen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f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Socia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l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Dis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c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ipline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n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Humani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t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ie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ch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a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ire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d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y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Profes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s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100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Vikto</a:t>
            </a:r>
            <a:r>
              <a:rPr sz="2600" b="0" dirty="0">
                <a:solidFill>
                  <a:srgbClr val="2E2E2E"/>
                </a:solidFill>
                <a:latin typeface="Akrobat"/>
                <a:cs typeface="Akrobat"/>
              </a:rPr>
              <a:t>r</a:t>
            </a:r>
            <a:r>
              <a:rPr sz="2600" b="0" spc="-105" dirty="0">
                <a:solidFill>
                  <a:srgbClr val="2E2E2E"/>
                </a:solidFill>
                <a:latin typeface="Akrobat"/>
                <a:cs typeface="Akrobat"/>
              </a:rPr>
              <a:t> </a:t>
            </a:r>
            <a:r>
              <a:rPr sz="2600" b="0" spc="-55" dirty="0">
                <a:solidFill>
                  <a:srgbClr val="2E2E2E"/>
                </a:solidFill>
                <a:latin typeface="Akrobat"/>
                <a:cs typeface="Akrobat"/>
              </a:rPr>
              <a:t>B</a:t>
            </a:r>
            <a:r>
              <a:rPr sz="2600" b="0" spc="-50" dirty="0">
                <a:solidFill>
                  <a:srgbClr val="2E2E2E"/>
                </a:solidFill>
                <a:latin typeface="Akrobat"/>
                <a:cs typeface="Akrobat"/>
              </a:rPr>
              <a:t>.Kuvaldin</a:t>
            </a:r>
            <a:endParaRPr sz="260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6081"/>
            <a:ext cx="280225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Guests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309" y="2369468"/>
            <a:ext cx="14567535" cy="577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5110">
              <a:lnSpc>
                <a:spcPct val="100000"/>
              </a:lnSpc>
            </a:pPr>
            <a:r>
              <a:rPr sz="2700" b="0" spc="-100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he opportunity 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 communica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 with well-kn</a:t>
            </a:r>
            <a:r>
              <a:rPr sz="27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wn politi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ians and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esea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hers, personalities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li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atu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 and arts,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ep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esentatives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700" b="0" spc="-10" dirty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arious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egions helps M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 students be bet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er co</a:t>
            </a:r>
            <a:r>
              <a:rPr sz="2700" b="0" spc="-45" dirty="0">
                <a:solidFill>
                  <a:srgbClr val="2F2F2F"/>
                </a:solidFill>
                <a:latin typeface="Akrobat"/>
                <a:cs typeface="Akrobat"/>
              </a:rPr>
              <a:t>n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versant with p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oblems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the modern world and acqui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 a b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oader world outlook.</a:t>
            </a:r>
            <a:endParaRPr sz="2700">
              <a:latin typeface="Akrobat"/>
              <a:cs typeface="Akrobat"/>
            </a:endParaRPr>
          </a:p>
          <a:p>
            <a:pPr>
              <a:lnSpc>
                <a:spcPts val="3200"/>
              </a:lnSpc>
              <a:spcBef>
                <a:spcPts val="39"/>
              </a:spcBef>
            </a:pPr>
            <a:endParaRPr sz="3200"/>
          </a:p>
          <a:p>
            <a:pPr marL="12700" marR="6350">
              <a:lnSpc>
                <a:spcPct val="100000"/>
              </a:lnSpc>
            </a:pP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Over the years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M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 exis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ence its guests we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e: US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R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esident Mikhail Gorba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h</a:t>
            </a:r>
            <a:r>
              <a:rPr sz="27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700" b="0" spc="-70" dirty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, US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esident Geo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ge Bush,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r., US Under </a:t>
            </a:r>
            <a:r>
              <a:rPr sz="2700" b="0" spc="-1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etary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ta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 for </a:t>
            </a:r>
            <a:r>
              <a:rPr sz="27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conomic, </a:t>
            </a:r>
            <a:r>
              <a:rPr sz="27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ne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g</a:t>
            </a:r>
            <a:r>
              <a:rPr sz="2700" b="0" spc="-70" dirty="0">
                <a:solidFill>
                  <a:srgbClr val="2F2F2F"/>
                </a:solidFill>
                <a:latin typeface="Akrobat"/>
                <a:cs typeface="Akrobat"/>
              </a:rPr>
              <a:t>y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, and Agricultu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al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ffairs </a:t>
            </a:r>
            <a:r>
              <a:rPr sz="2700" b="0" spc="-3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obert D. Hormats; the 2006 Nobel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rize Winner in </a:t>
            </a:r>
            <a:r>
              <a:rPr sz="27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conomics,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fessor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the Columbia University </a:t>
            </a:r>
            <a:r>
              <a:rPr sz="27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dmund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helps; Di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ec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or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the A.</a:t>
            </a:r>
            <a:r>
              <a:rPr sz="2700" b="0" spc="-5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. </a:t>
            </a:r>
            <a:r>
              <a:rPr sz="2700" b="0" spc="-35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ushkin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ta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 Museum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7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ine Arts, Academi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ian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Russian Acade</a:t>
            </a:r>
            <a:r>
              <a:rPr sz="2700" b="0" spc="-45" dirty="0">
                <a:solidFill>
                  <a:srgbClr val="2F2F2F"/>
                </a:solidFill>
                <a:latin typeface="Akrobat"/>
                <a:cs typeface="Akrobat"/>
              </a:rPr>
              <a:t>m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y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Arts, Irina An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on</a:t>
            </a:r>
            <a:r>
              <a:rPr sz="27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spc="-10" dirty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a; </a:t>
            </a:r>
            <a:r>
              <a:rPr sz="2700" b="0" spc="-3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ec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or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the Middle </a:t>
            </a:r>
            <a:r>
              <a:rPr sz="2700" b="0" spc="-24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ennessee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ta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 Universit</a:t>
            </a:r>
            <a:r>
              <a:rPr sz="2700" b="0" spc="-70" dirty="0">
                <a:solidFill>
                  <a:srgbClr val="2F2F2F"/>
                </a:solidFill>
                <a:latin typeface="Akrobat"/>
                <a:cs typeface="Akrobat"/>
              </a:rPr>
              <a:t>y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, Dr.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idn</a:t>
            </a:r>
            <a:r>
              <a:rPr sz="27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y A. Mc</a:t>
            </a:r>
            <a:r>
              <a:rPr sz="27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hee;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ep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esentatives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UN </a:t>
            </a:r>
            <a:r>
              <a:rPr sz="2700" b="0" spc="-75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ood and Agricultu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 O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ganization </a:t>
            </a:r>
            <a:r>
              <a:rPr sz="2700" b="0" spc="-85" dirty="0">
                <a:solidFill>
                  <a:srgbClr val="2F2F2F"/>
                </a:solidFill>
                <a:latin typeface="Akrobat"/>
                <a:cs typeface="Akrobat"/>
              </a:rPr>
              <a:t>(F</a:t>
            </a:r>
            <a:r>
              <a:rPr sz="2700" b="0" spc="-4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700" b="0" spc="-8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) Headquar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ers; </a:t>
            </a:r>
            <a:r>
              <a:rPr sz="2700" b="0" spc="-3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ec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or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the University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arlos III in Madrid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f. Daniel </a:t>
            </a:r>
            <a:r>
              <a:rPr sz="2700" b="0" spc="-85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ena </a:t>
            </a:r>
            <a:r>
              <a:rPr sz="2700" b="0" spc="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an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hez de Rive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a; Head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CEOs’ In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ernational o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ganization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ir </a:t>
            </a:r>
            <a:r>
              <a:rPr sz="27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eser Morrison; Russian ice ho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spc="-55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7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y pl</a:t>
            </a:r>
            <a:r>
              <a:rPr sz="2700" b="0" spc="-45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yer,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hampion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the US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R, </a:t>
            </a:r>
            <a:r>
              <a:rPr sz="2700" b="0" spc="-75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orld and Olympic Games, </a:t>
            </a:r>
            <a:r>
              <a:rPr sz="2700" b="0" spc="-1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ena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or </a:t>
            </a:r>
            <a:r>
              <a:rPr sz="2700" b="0" spc="-30" dirty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2700" b="0" spc="-10" dirty="0">
                <a:solidFill>
                  <a:srgbClr val="2F2F2F"/>
                </a:solidFill>
                <a:latin typeface="Akrobat"/>
                <a:cs typeface="Akrobat"/>
              </a:rPr>
              <a:t>y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hesl</a:t>
            </a:r>
            <a:r>
              <a:rPr sz="2700" b="0" spc="-45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v A. </a:t>
            </a:r>
            <a:r>
              <a:rPr sz="2700" b="0" spc="-75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etis</a:t>
            </a:r>
            <a:r>
              <a:rPr sz="27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spc="-70" dirty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, former Vice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esident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RF Chamber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Comme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ce and Industry Alexander M. Ryba</a:t>
            </a:r>
            <a:r>
              <a:rPr sz="2700" b="0" spc="-55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7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v; popular film ac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or Hugh G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ant, gorier </a:t>
            </a:r>
            <a:r>
              <a:rPr sz="2700" b="0" spc="-75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eign Minis</a:t>
            </a:r>
            <a:r>
              <a:rPr sz="27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er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the Italian </a:t>
            </a:r>
            <a:r>
              <a:rPr sz="2700" b="0" spc="-30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epublic, former Vice-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esident 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f the Eu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opean Commission </a:t>
            </a:r>
            <a:r>
              <a:rPr sz="27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anco </a:t>
            </a:r>
            <a:r>
              <a:rPr sz="27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attini as well as </a:t>
            </a:r>
            <a:r>
              <a:rPr sz="2700" b="0" spc="-5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ther 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en</a:t>
            </a:r>
            <a:r>
              <a:rPr sz="27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wned public figu</a:t>
            </a:r>
            <a:r>
              <a:rPr sz="27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es, s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ientists and politi</a:t>
            </a:r>
            <a:r>
              <a:rPr sz="27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700" b="0" dirty="0">
                <a:solidFill>
                  <a:srgbClr val="2F2F2F"/>
                </a:solidFill>
                <a:latin typeface="Akrobat"/>
                <a:cs typeface="Akrobat"/>
              </a:rPr>
              <a:t>ians.</a:t>
            </a:r>
            <a:endParaRPr sz="270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1529382"/>
            <a:ext cx="15468600" cy="254000"/>
          </a:xfrm>
          <a:custGeom>
            <a:avLst/>
            <a:gdLst/>
            <a:ahLst/>
            <a:cxnLst/>
            <a:rect l="l" t="t" r="r" b="b"/>
            <a:pathLst>
              <a:path w="15468600" h="254000">
                <a:moveTo>
                  <a:pt x="0" y="254000"/>
                </a:moveTo>
                <a:lnTo>
                  <a:pt x="15468600" y="254000"/>
                </a:lnTo>
                <a:lnTo>
                  <a:pt x="154686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96" y="496081"/>
            <a:ext cx="1348359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39390" algn="l"/>
                <a:tab pos="5509895" algn="l"/>
                <a:tab pos="6607175" algn="l"/>
                <a:tab pos="8274050" algn="l"/>
                <a:tab pos="8940165" algn="l"/>
                <a:tab pos="10475595" algn="l"/>
                <a:tab pos="11142980" algn="l"/>
                <a:tab pos="12361545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Admission	conditions	and	forms	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	study	at	M</a:t>
            </a:r>
            <a:r>
              <a:rPr sz="5400" b="0" spc="-5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E	MSU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309" y="2375508"/>
            <a:ext cx="12364085" cy="342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-10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he study in M</a:t>
            </a:r>
            <a:r>
              <a:rPr sz="2800" b="0" spc="-3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 MSU is paid</a:t>
            </a:r>
            <a:endParaRPr sz="280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800" b="0" spc="-85" dirty="0">
                <a:solidFill>
                  <a:srgbClr val="2F2F2F"/>
                </a:solidFill>
                <a:latin typeface="Akrobat"/>
                <a:cs typeface="Akrobat"/>
              </a:rPr>
              <a:t>(</a:t>
            </a:r>
            <a:r>
              <a:rPr sz="2800" b="0" spc="-65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800" b="0" spc="-45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yments for accommodation and healthca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 services a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 n</a:t>
            </a:r>
            <a:r>
              <a:rPr sz="2800" b="0" spc="-6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t in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luded in tuition cost)</a:t>
            </a:r>
            <a:endParaRPr sz="2800">
              <a:latin typeface="Akrobat"/>
              <a:cs typeface="Akrobat"/>
            </a:endParaRPr>
          </a:p>
          <a:p>
            <a:pPr>
              <a:lnSpc>
                <a:spcPts val="3300"/>
              </a:lnSpc>
              <a:spcBef>
                <a:spcPts val="60"/>
              </a:spcBef>
            </a:pPr>
            <a:endParaRPr sz="3300"/>
          </a:p>
          <a:p>
            <a:pPr marL="12700">
              <a:lnSpc>
                <a:spcPct val="100000"/>
              </a:lnSpc>
            </a:pPr>
            <a:r>
              <a:rPr sz="2800" b="0" spc="-10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he best students m</a:t>
            </a:r>
            <a:r>
              <a:rPr sz="2800" b="0" spc="-45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y count with g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ants f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om sponsors</a:t>
            </a:r>
            <a:endParaRPr sz="2800">
              <a:latin typeface="Akrobat"/>
              <a:cs typeface="Akrobat"/>
            </a:endParaRPr>
          </a:p>
          <a:p>
            <a:pPr>
              <a:lnSpc>
                <a:spcPts val="3300"/>
              </a:lnSpc>
              <a:spcBef>
                <a:spcPts val="60"/>
              </a:spcBef>
            </a:pPr>
            <a:endParaRPr sz="3300"/>
          </a:p>
          <a:p>
            <a:pPr marL="12700">
              <a:lnSpc>
                <a:spcPct val="100000"/>
              </a:lnSpc>
            </a:pP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M</a:t>
            </a:r>
            <a:r>
              <a:rPr sz="2800" b="0" spc="-3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 MSU has paid 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epa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8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ory Courses (for secondary s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hool 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hild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en and </a:t>
            </a:r>
            <a:r>
              <a:rPr sz="2800" b="0" spc="-2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helors)</a:t>
            </a:r>
            <a:endParaRPr sz="2800">
              <a:latin typeface="Akrobat"/>
              <a:cs typeface="Akrobat"/>
            </a:endParaRPr>
          </a:p>
          <a:p>
            <a:pPr>
              <a:lnSpc>
                <a:spcPts val="3300"/>
              </a:lnSpc>
              <a:spcBef>
                <a:spcPts val="59"/>
              </a:spcBef>
            </a:pPr>
            <a:endParaRPr sz="3300"/>
          </a:p>
          <a:p>
            <a:pPr marL="12700">
              <a:lnSpc>
                <a:spcPct val="100000"/>
              </a:lnSpc>
            </a:pPr>
            <a:r>
              <a:rPr sz="2800" b="0" spc="-10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he aim 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f the Courses is </a:t>
            </a:r>
            <a:r>
              <a:rPr sz="28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o p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epa</a:t>
            </a:r>
            <a:r>
              <a:rPr sz="28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 the students </a:t>
            </a:r>
            <a:r>
              <a:rPr sz="28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o access M</a:t>
            </a:r>
            <a:r>
              <a:rPr sz="2800" b="0" spc="-3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 MSU </a:t>
            </a:r>
            <a:r>
              <a:rPr sz="2800" b="0" spc="-2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8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helor’s and Mas</a:t>
            </a:r>
            <a:r>
              <a:rPr sz="28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800" b="0" dirty="0">
                <a:solidFill>
                  <a:srgbClr val="2F2F2F"/>
                </a:solidFill>
                <a:latin typeface="Akrobat"/>
                <a:cs typeface="Akrobat"/>
              </a:rPr>
              <a:t>er’s</a:t>
            </a:r>
            <a:endParaRPr sz="2800">
              <a:latin typeface="Akrobat"/>
              <a:cs typeface="Akrob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67412" y="8976983"/>
            <a:ext cx="3589020" cy="167005"/>
          </a:xfrm>
          <a:custGeom>
            <a:avLst/>
            <a:gdLst/>
            <a:ahLst/>
            <a:cxnLst/>
            <a:rect l="l" t="t" r="r" b="b"/>
            <a:pathLst>
              <a:path w="3589019" h="167004">
                <a:moveTo>
                  <a:pt x="3588586" y="0"/>
                </a:moveTo>
                <a:lnTo>
                  <a:pt x="0" y="0"/>
                </a:lnTo>
                <a:lnTo>
                  <a:pt x="0" y="167016"/>
                </a:lnTo>
                <a:lnTo>
                  <a:pt x="3588586" y="167016"/>
                </a:lnTo>
                <a:lnTo>
                  <a:pt x="3588586" y="0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7412" y="8876653"/>
            <a:ext cx="915669" cy="100330"/>
          </a:xfrm>
          <a:custGeom>
            <a:avLst/>
            <a:gdLst/>
            <a:ahLst/>
            <a:cxnLst/>
            <a:rect l="l" t="t" r="r" b="b"/>
            <a:pathLst>
              <a:path w="915669" h="100329">
                <a:moveTo>
                  <a:pt x="0" y="100329"/>
                </a:moveTo>
                <a:lnTo>
                  <a:pt x="915149" y="100329"/>
                </a:lnTo>
                <a:lnTo>
                  <a:pt x="91514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67412" y="8815693"/>
            <a:ext cx="543560" cy="60960"/>
          </a:xfrm>
          <a:custGeom>
            <a:avLst/>
            <a:gdLst/>
            <a:ahLst/>
            <a:cxnLst/>
            <a:rect l="l" t="t" r="r" b="b"/>
            <a:pathLst>
              <a:path w="543559" h="60959">
                <a:moveTo>
                  <a:pt x="0" y="60959"/>
                </a:moveTo>
                <a:lnTo>
                  <a:pt x="543369" y="60959"/>
                </a:lnTo>
                <a:lnTo>
                  <a:pt x="54336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67412" y="8739493"/>
            <a:ext cx="113030" cy="76200"/>
          </a:xfrm>
          <a:custGeom>
            <a:avLst/>
            <a:gdLst/>
            <a:ahLst/>
            <a:cxnLst/>
            <a:rect l="l" t="t" r="r" b="b"/>
            <a:pathLst>
              <a:path w="113029" h="76200">
                <a:moveTo>
                  <a:pt x="0" y="76199"/>
                </a:moveTo>
                <a:lnTo>
                  <a:pt x="112814" y="76199"/>
                </a:lnTo>
                <a:lnTo>
                  <a:pt x="11281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96848" y="8801736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501" y="0"/>
                </a:moveTo>
                <a:lnTo>
                  <a:pt x="0" y="0"/>
                </a:lnTo>
                <a:lnTo>
                  <a:pt x="0" y="175526"/>
                </a:lnTo>
                <a:lnTo>
                  <a:pt x="175501" y="175526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96149" y="8124775"/>
            <a:ext cx="1357630" cy="852805"/>
          </a:xfrm>
          <a:custGeom>
            <a:avLst/>
            <a:gdLst/>
            <a:ahLst/>
            <a:cxnLst/>
            <a:rect l="l" t="t" r="r" b="b"/>
            <a:pathLst>
              <a:path w="1357630" h="852804">
                <a:moveTo>
                  <a:pt x="1357071" y="0"/>
                </a:moveTo>
                <a:lnTo>
                  <a:pt x="0" y="0"/>
                </a:lnTo>
                <a:lnTo>
                  <a:pt x="0" y="852487"/>
                </a:lnTo>
                <a:lnTo>
                  <a:pt x="1357071" y="852487"/>
                </a:lnTo>
                <a:lnTo>
                  <a:pt x="135707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77020" y="8801736"/>
            <a:ext cx="175895" cy="175895"/>
          </a:xfrm>
          <a:custGeom>
            <a:avLst/>
            <a:gdLst/>
            <a:ahLst/>
            <a:cxnLst/>
            <a:rect l="l" t="t" r="r" b="b"/>
            <a:pathLst>
              <a:path w="175894" h="175895">
                <a:moveTo>
                  <a:pt x="175501" y="0"/>
                </a:moveTo>
                <a:lnTo>
                  <a:pt x="0" y="0"/>
                </a:lnTo>
                <a:lnTo>
                  <a:pt x="0" y="175526"/>
                </a:lnTo>
                <a:lnTo>
                  <a:pt x="175501" y="175526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98399" y="8711896"/>
            <a:ext cx="250825" cy="165100"/>
          </a:xfrm>
          <a:custGeom>
            <a:avLst/>
            <a:gdLst/>
            <a:ahLst/>
            <a:cxnLst/>
            <a:rect l="l" t="t" r="r" b="b"/>
            <a:pathLst>
              <a:path w="250825" h="165100">
                <a:moveTo>
                  <a:pt x="250736" y="0"/>
                </a:moveTo>
                <a:lnTo>
                  <a:pt x="0" y="0"/>
                </a:lnTo>
                <a:lnTo>
                  <a:pt x="0" y="165061"/>
                </a:lnTo>
                <a:lnTo>
                  <a:pt x="250736" y="165061"/>
                </a:lnTo>
                <a:lnTo>
                  <a:pt x="25073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37808" y="8375511"/>
            <a:ext cx="373380" cy="440055"/>
          </a:xfrm>
          <a:custGeom>
            <a:avLst/>
            <a:gdLst/>
            <a:ahLst/>
            <a:cxnLst/>
            <a:rect l="l" t="t" r="r" b="b"/>
            <a:pathLst>
              <a:path w="373380" h="440054">
                <a:moveTo>
                  <a:pt x="372973" y="0"/>
                </a:moveTo>
                <a:lnTo>
                  <a:pt x="0" y="0"/>
                </a:lnTo>
                <a:lnTo>
                  <a:pt x="0" y="439750"/>
                </a:lnTo>
                <a:lnTo>
                  <a:pt x="372973" y="439750"/>
                </a:lnTo>
                <a:lnTo>
                  <a:pt x="3729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4605" y="874297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64777" y="8742973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762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54291" y="8561452"/>
            <a:ext cx="139065" cy="150495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950" y="0"/>
                </a:moveTo>
                <a:lnTo>
                  <a:pt x="0" y="0"/>
                </a:lnTo>
                <a:lnTo>
                  <a:pt x="0" y="150444"/>
                </a:lnTo>
                <a:lnTo>
                  <a:pt x="138950" y="150444"/>
                </a:lnTo>
                <a:lnTo>
                  <a:pt x="13895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90867" y="8462735"/>
            <a:ext cx="66040" cy="99060"/>
          </a:xfrm>
          <a:custGeom>
            <a:avLst/>
            <a:gdLst/>
            <a:ahLst/>
            <a:cxnLst/>
            <a:rect l="l" t="t" r="r" b="b"/>
            <a:pathLst>
              <a:path w="66040" h="99059">
                <a:moveTo>
                  <a:pt x="65811" y="0"/>
                </a:moveTo>
                <a:lnTo>
                  <a:pt x="0" y="0"/>
                </a:lnTo>
                <a:lnTo>
                  <a:pt x="0" y="98717"/>
                </a:lnTo>
                <a:lnTo>
                  <a:pt x="65811" y="98717"/>
                </a:lnTo>
                <a:lnTo>
                  <a:pt x="6581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36551" y="8174928"/>
            <a:ext cx="175895" cy="200660"/>
          </a:xfrm>
          <a:custGeom>
            <a:avLst/>
            <a:gdLst/>
            <a:ahLst/>
            <a:cxnLst/>
            <a:rect l="l" t="t" r="r" b="b"/>
            <a:pathLst>
              <a:path w="175894" h="200659">
                <a:moveTo>
                  <a:pt x="175501" y="0"/>
                </a:moveTo>
                <a:lnTo>
                  <a:pt x="0" y="0"/>
                </a:lnTo>
                <a:lnTo>
                  <a:pt x="0" y="200583"/>
                </a:lnTo>
                <a:lnTo>
                  <a:pt x="175501" y="200583"/>
                </a:lnTo>
                <a:lnTo>
                  <a:pt x="1755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86703" y="814691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209" y="0"/>
                </a:lnTo>
              </a:path>
            </a:pathLst>
          </a:custGeom>
          <a:ln w="5728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60703" y="8124686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5">
                <a:moveTo>
                  <a:pt x="0" y="0"/>
                </a:moveTo>
                <a:lnTo>
                  <a:pt x="102797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08201" y="8064450"/>
            <a:ext cx="1133475" cy="60325"/>
          </a:xfrm>
          <a:custGeom>
            <a:avLst/>
            <a:gdLst/>
            <a:ahLst/>
            <a:cxnLst/>
            <a:rect l="l" t="t" r="r" b="b"/>
            <a:pathLst>
              <a:path w="1133475" h="60325">
                <a:moveTo>
                  <a:pt x="1132979" y="0"/>
                </a:moveTo>
                <a:lnTo>
                  <a:pt x="0" y="0"/>
                </a:lnTo>
                <a:lnTo>
                  <a:pt x="0" y="60147"/>
                </a:lnTo>
                <a:lnTo>
                  <a:pt x="1132979" y="60147"/>
                </a:lnTo>
                <a:lnTo>
                  <a:pt x="113297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49086" y="8093838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418" y="0"/>
                </a:lnTo>
              </a:path>
            </a:pathLst>
          </a:custGeom>
          <a:ln w="51409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60703" y="7990802"/>
            <a:ext cx="1028065" cy="73660"/>
          </a:xfrm>
          <a:custGeom>
            <a:avLst/>
            <a:gdLst/>
            <a:ahLst/>
            <a:cxnLst/>
            <a:rect l="l" t="t" r="r" b="b"/>
            <a:pathLst>
              <a:path w="1028065" h="73659">
                <a:moveTo>
                  <a:pt x="1027976" y="0"/>
                </a:moveTo>
                <a:lnTo>
                  <a:pt x="0" y="0"/>
                </a:lnTo>
                <a:lnTo>
                  <a:pt x="0" y="73647"/>
                </a:lnTo>
                <a:lnTo>
                  <a:pt x="1027976" y="73647"/>
                </a:lnTo>
                <a:lnTo>
                  <a:pt x="102797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98307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11134" y="7347319"/>
            <a:ext cx="727710" cy="643890"/>
          </a:xfrm>
          <a:custGeom>
            <a:avLst/>
            <a:gdLst/>
            <a:ahLst/>
            <a:cxnLst/>
            <a:rect l="l" t="t" r="r" b="b"/>
            <a:pathLst>
              <a:path w="727709" h="643890">
                <a:moveTo>
                  <a:pt x="727100" y="0"/>
                </a:moveTo>
                <a:lnTo>
                  <a:pt x="0" y="0"/>
                </a:lnTo>
                <a:lnTo>
                  <a:pt x="0" y="643483"/>
                </a:lnTo>
                <a:lnTo>
                  <a:pt x="727100" y="643483"/>
                </a:lnTo>
                <a:lnTo>
                  <a:pt x="7271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75852" y="7838009"/>
            <a:ext cx="75565" cy="153035"/>
          </a:xfrm>
          <a:custGeom>
            <a:avLst/>
            <a:gdLst/>
            <a:ahLst/>
            <a:cxnLst/>
            <a:rect l="l" t="t" r="r" b="b"/>
            <a:pathLst>
              <a:path w="75565" h="153034">
                <a:moveTo>
                  <a:pt x="75222" y="0"/>
                </a:moveTo>
                <a:lnTo>
                  <a:pt x="0" y="0"/>
                </a:lnTo>
                <a:lnTo>
                  <a:pt x="0" y="152793"/>
                </a:lnTo>
                <a:lnTo>
                  <a:pt x="75222" y="152793"/>
                </a:lnTo>
                <a:lnTo>
                  <a:pt x="752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11426" y="7204393"/>
            <a:ext cx="527050" cy="143510"/>
          </a:xfrm>
          <a:custGeom>
            <a:avLst/>
            <a:gdLst/>
            <a:ahLst/>
            <a:cxnLst/>
            <a:rect l="l" t="t" r="r" b="b"/>
            <a:pathLst>
              <a:path w="527050" h="143509">
                <a:moveTo>
                  <a:pt x="526529" y="0"/>
                </a:moveTo>
                <a:lnTo>
                  <a:pt x="0" y="0"/>
                </a:lnTo>
                <a:lnTo>
                  <a:pt x="0" y="142925"/>
                </a:lnTo>
                <a:lnTo>
                  <a:pt x="526529" y="142925"/>
                </a:lnTo>
                <a:lnTo>
                  <a:pt x="52652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63661" y="6899352"/>
            <a:ext cx="422275" cy="305435"/>
          </a:xfrm>
          <a:custGeom>
            <a:avLst/>
            <a:gdLst/>
            <a:ahLst/>
            <a:cxnLst/>
            <a:rect l="l" t="t" r="r" b="b"/>
            <a:pathLst>
              <a:path w="422275" h="305434">
                <a:moveTo>
                  <a:pt x="422059" y="0"/>
                </a:moveTo>
                <a:lnTo>
                  <a:pt x="0" y="0"/>
                </a:lnTo>
                <a:lnTo>
                  <a:pt x="0" y="305041"/>
                </a:lnTo>
                <a:lnTo>
                  <a:pt x="422059" y="305041"/>
                </a:lnTo>
                <a:lnTo>
                  <a:pt x="4220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12773" y="6686233"/>
            <a:ext cx="323850" cy="213360"/>
          </a:xfrm>
          <a:custGeom>
            <a:avLst/>
            <a:gdLst/>
            <a:ahLst/>
            <a:cxnLst/>
            <a:rect l="l" t="t" r="r" b="b"/>
            <a:pathLst>
              <a:path w="323850" h="213359">
                <a:moveTo>
                  <a:pt x="323837" y="0"/>
                </a:moveTo>
                <a:lnTo>
                  <a:pt x="0" y="0"/>
                </a:lnTo>
                <a:lnTo>
                  <a:pt x="0" y="213118"/>
                </a:lnTo>
                <a:lnTo>
                  <a:pt x="323837" y="213118"/>
                </a:lnTo>
                <a:lnTo>
                  <a:pt x="32383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08873" y="6335739"/>
            <a:ext cx="132080" cy="350520"/>
          </a:xfrm>
          <a:custGeom>
            <a:avLst/>
            <a:gdLst/>
            <a:ahLst/>
            <a:cxnLst/>
            <a:rect l="l" t="t" r="r" b="b"/>
            <a:pathLst>
              <a:path w="132080" h="350520">
                <a:moveTo>
                  <a:pt x="131635" y="0"/>
                </a:moveTo>
                <a:lnTo>
                  <a:pt x="0" y="0"/>
                </a:lnTo>
                <a:lnTo>
                  <a:pt x="0" y="350494"/>
                </a:lnTo>
                <a:lnTo>
                  <a:pt x="131635" y="350494"/>
                </a:lnTo>
                <a:lnTo>
                  <a:pt x="13163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29828" y="5918379"/>
            <a:ext cx="90170" cy="417830"/>
          </a:xfrm>
          <a:custGeom>
            <a:avLst/>
            <a:gdLst/>
            <a:ahLst/>
            <a:cxnLst/>
            <a:rect l="l" t="t" r="r" b="b"/>
            <a:pathLst>
              <a:path w="90169" h="417829">
                <a:moveTo>
                  <a:pt x="89712" y="0"/>
                </a:moveTo>
                <a:lnTo>
                  <a:pt x="0" y="0"/>
                </a:lnTo>
                <a:lnTo>
                  <a:pt x="0" y="417360"/>
                </a:lnTo>
                <a:lnTo>
                  <a:pt x="89712" y="417360"/>
                </a:lnTo>
                <a:lnTo>
                  <a:pt x="8971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07693" y="5905837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985" y="0"/>
                </a:lnTo>
              </a:path>
            </a:pathLst>
          </a:custGeom>
          <a:ln w="26352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84972" y="5823573"/>
            <a:ext cx="179705" cy="69850"/>
          </a:xfrm>
          <a:custGeom>
            <a:avLst/>
            <a:gdLst/>
            <a:ahLst/>
            <a:cxnLst/>
            <a:rect l="l" t="t" r="r" b="b"/>
            <a:pathLst>
              <a:path w="179705" h="69850">
                <a:moveTo>
                  <a:pt x="179438" y="0"/>
                </a:moveTo>
                <a:lnTo>
                  <a:pt x="0" y="0"/>
                </a:lnTo>
                <a:lnTo>
                  <a:pt x="0" y="69723"/>
                </a:lnTo>
                <a:lnTo>
                  <a:pt x="179438" y="69723"/>
                </a:lnTo>
                <a:lnTo>
                  <a:pt x="17943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2196" y="496087"/>
            <a:ext cx="329374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8705" algn="l"/>
              </a:tabLst>
            </a:pP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Our	contacts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3781" y="4775660"/>
            <a:ext cx="13757275" cy="361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6430" marR="6350" indent="-3174365" algn="r">
              <a:lnSpc>
                <a:spcPct val="140500"/>
              </a:lnSpc>
            </a:pP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1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,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Buildin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g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61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,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Leninski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Gor</a:t>
            </a:r>
            <a:r>
              <a:rPr sz="4200" b="0" spc="-170" dirty="0">
                <a:solidFill>
                  <a:srgbClr val="2F2F2F"/>
                </a:solidFill>
                <a:latin typeface="Akrobat"/>
                <a:cs typeface="Akrobat"/>
              </a:rPr>
              <a:t>y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,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M</a:t>
            </a:r>
            <a:r>
              <a:rPr sz="4200" b="0" spc="-275" dirty="0">
                <a:solidFill>
                  <a:srgbClr val="2F2F2F"/>
                </a:solidFill>
                <a:latin typeface="Akrobat"/>
                <a:cs typeface="Akrobat"/>
              </a:rPr>
              <a:t>.</a:t>
            </a:r>
            <a:r>
              <a:rPr sz="4200" b="0" spc="-315" dirty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.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Lomonos</a:t>
            </a:r>
            <a:r>
              <a:rPr sz="4200" b="0" spc="-15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MSU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,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Mosc</a:t>
            </a:r>
            <a:r>
              <a:rPr sz="4200" b="0" spc="-15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4200" b="0" spc="-170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,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Russia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,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119234 </a:t>
            </a:r>
            <a:r>
              <a:rPr sz="4200" b="0" spc="-10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hone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: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320" dirty="0">
                <a:solidFill>
                  <a:srgbClr val="2F2F2F"/>
                </a:solidFill>
                <a:latin typeface="Akrobat"/>
                <a:cs typeface="Akrobat"/>
              </a:rPr>
              <a:t>+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7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(495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)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51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0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5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2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6</a:t>
            </a:r>
            <a:r>
              <a:rPr sz="4200" b="0" spc="-360" dirty="0">
                <a:solidFill>
                  <a:srgbClr val="2F2F2F"/>
                </a:solidFill>
                <a:latin typeface="Akrobat"/>
                <a:cs typeface="Akrobat"/>
              </a:rPr>
              <a:t>7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,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51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0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5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2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68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.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195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ax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: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320" dirty="0">
                <a:solidFill>
                  <a:srgbClr val="2F2F2F"/>
                </a:solidFill>
                <a:latin typeface="Akrobat"/>
                <a:cs typeface="Akrobat"/>
              </a:rPr>
              <a:t>+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7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(495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)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51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0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5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2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69</a:t>
            </a:r>
            <a:endParaRPr sz="4200" dirty="0">
              <a:latin typeface="Akrobat"/>
              <a:cs typeface="Akrobat"/>
            </a:endParaRPr>
          </a:p>
          <a:p>
            <a:pPr marR="6350" algn="r">
              <a:lnSpc>
                <a:spcPct val="100000"/>
              </a:lnSpc>
              <a:spcBef>
                <a:spcPts val="2040"/>
              </a:spcBef>
            </a:pP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</a:rPr>
              <a:t>E-mail</a:t>
            </a:r>
            <a:r>
              <a:rPr sz="4200" b="0" dirty="0">
                <a:solidFill>
                  <a:srgbClr val="2F2F2F"/>
                </a:solidFill>
                <a:latin typeface="Akrobat"/>
                <a:cs typeface="Akrobat"/>
              </a:rPr>
              <a:t>:</a:t>
            </a:r>
            <a:r>
              <a:rPr sz="4200" b="0" spc="-130" dirty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  <a:hlinkClick r:id="rId2"/>
              </a:rPr>
              <a:t>mail@mse-msu.ru</a:t>
            </a:r>
            <a:endParaRPr sz="4200" dirty="0">
              <a:latin typeface="Akrobat"/>
              <a:cs typeface="Akrobat"/>
            </a:endParaRPr>
          </a:p>
          <a:p>
            <a:pPr marR="6350" algn="r">
              <a:lnSpc>
                <a:spcPct val="100000"/>
              </a:lnSpc>
              <a:spcBef>
                <a:spcPts val="2040"/>
              </a:spcBef>
            </a:pPr>
            <a:r>
              <a:rPr sz="4200" b="0" spc="-35" dirty="0">
                <a:solidFill>
                  <a:srgbClr val="2F2F2F"/>
                </a:solidFill>
                <a:latin typeface="Akrobat"/>
                <a:cs typeface="Akrobat"/>
                <a:hlinkClick r:id="rId3"/>
              </a:rPr>
              <a:t>ww</a:t>
            </a:r>
            <a:r>
              <a:rPr sz="4200" b="0" spc="-360" dirty="0">
                <a:solidFill>
                  <a:srgbClr val="2F2F2F"/>
                </a:solidFill>
                <a:latin typeface="Akrobat"/>
                <a:cs typeface="Akrobat"/>
                <a:hlinkClick r:id="rId3"/>
              </a:rPr>
              <a:t>w</a:t>
            </a:r>
            <a:r>
              <a:rPr sz="4200" b="0" spc="-65" dirty="0">
                <a:solidFill>
                  <a:srgbClr val="2F2F2F"/>
                </a:solidFill>
                <a:latin typeface="Akrobat"/>
                <a:cs typeface="Akrobat"/>
                <a:hlinkClick r:id="rId3"/>
              </a:rPr>
              <a:t>.mse.msu.ru</a:t>
            </a:r>
            <a:endParaRPr sz="4200" dirty="0">
              <a:latin typeface="Akrobat"/>
              <a:cs typeface="Akrob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9512" y="1751634"/>
            <a:ext cx="14316486" cy="2820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4231" y="1751632"/>
            <a:ext cx="254000" cy="6727190"/>
          </a:xfrm>
          <a:custGeom>
            <a:avLst/>
            <a:gdLst/>
            <a:ahLst/>
            <a:cxnLst/>
            <a:rect l="l" t="t" r="r" b="b"/>
            <a:pathLst>
              <a:path w="254000" h="6727190">
                <a:moveTo>
                  <a:pt x="0" y="6726770"/>
                </a:moveTo>
                <a:lnTo>
                  <a:pt x="254000" y="6726770"/>
                </a:lnTo>
                <a:lnTo>
                  <a:pt x="254000" y="0"/>
                </a:lnTo>
                <a:lnTo>
                  <a:pt x="0" y="0"/>
                </a:lnTo>
                <a:lnTo>
                  <a:pt x="0" y="672677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7015" y="1938964"/>
            <a:ext cx="1459865" cy="1267460"/>
          </a:xfrm>
          <a:custGeom>
            <a:avLst/>
            <a:gdLst/>
            <a:ahLst/>
            <a:cxnLst/>
            <a:rect l="l" t="t" r="r" b="b"/>
            <a:pathLst>
              <a:path w="1459864" h="1267460">
                <a:moveTo>
                  <a:pt x="32842" y="848652"/>
                </a:moveTo>
                <a:lnTo>
                  <a:pt x="0" y="848652"/>
                </a:lnTo>
                <a:lnTo>
                  <a:pt x="0" y="980211"/>
                </a:lnTo>
                <a:lnTo>
                  <a:pt x="125568" y="981639"/>
                </a:lnTo>
                <a:lnTo>
                  <a:pt x="357750" y="986976"/>
                </a:lnTo>
                <a:lnTo>
                  <a:pt x="464640" y="991074"/>
                </a:lnTo>
                <a:lnTo>
                  <a:pt x="565580" y="996250"/>
                </a:lnTo>
                <a:lnTo>
                  <a:pt x="660707" y="1002600"/>
                </a:lnTo>
                <a:lnTo>
                  <a:pt x="750162" y="1010217"/>
                </a:lnTo>
                <a:lnTo>
                  <a:pt x="834080" y="1019195"/>
                </a:lnTo>
                <a:lnTo>
                  <a:pt x="912602" y="1029630"/>
                </a:lnTo>
                <a:lnTo>
                  <a:pt x="985864" y="1041614"/>
                </a:lnTo>
                <a:lnTo>
                  <a:pt x="1054005" y="1055242"/>
                </a:lnTo>
                <a:lnTo>
                  <a:pt x="1117164" y="1070609"/>
                </a:lnTo>
                <a:lnTo>
                  <a:pt x="1175478" y="1087809"/>
                </a:lnTo>
                <a:lnTo>
                  <a:pt x="1229086" y="1106936"/>
                </a:lnTo>
                <a:lnTo>
                  <a:pt x="1278125" y="1128085"/>
                </a:lnTo>
                <a:lnTo>
                  <a:pt x="1322735" y="1151349"/>
                </a:lnTo>
                <a:lnTo>
                  <a:pt x="1363052" y="1176823"/>
                </a:lnTo>
                <a:lnTo>
                  <a:pt x="1399216" y="1204601"/>
                </a:lnTo>
                <a:lnTo>
                  <a:pt x="1431365" y="1234777"/>
                </a:lnTo>
                <a:lnTo>
                  <a:pt x="1459636" y="1267447"/>
                </a:lnTo>
                <a:lnTo>
                  <a:pt x="1459636" y="917981"/>
                </a:lnTo>
                <a:lnTo>
                  <a:pt x="266382" y="917981"/>
                </a:lnTo>
                <a:lnTo>
                  <a:pt x="266382" y="888796"/>
                </a:lnTo>
                <a:lnTo>
                  <a:pt x="158165" y="888796"/>
                </a:lnTo>
                <a:lnTo>
                  <a:pt x="158165" y="870839"/>
                </a:lnTo>
                <a:lnTo>
                  <a:pt x="32842" y="870839"/>
                </a:lnTo>
                <a:lnTo>
                  <a:pt x="32842" y="848652"/>
                </a:lnTo>
                <a:close/>
              </a:path>
              <a:path w="1459864" h="1267460">
                <a:moveTo>
                  <a:pt x="496277" y="866889"/>
                </a:moveTo>
                <a:lnTo>
                  <a:pt x="445198" y="866889"/>
                </a:lnTo>
                <a:lnTo>
                  <a:pt x="445198" y="917981"/>
                </a:lnTo>
                <a:lnTo>
                  <a:pt x="496277" y="917981"/>
                </a:lnTo>
                <a:lnTo>
                  <a:pt x="496277" y="866889"/>
                </a:lnTo>
                <a:close/>
              </a:path>
              <a:path w="1459864" h="1267460">
                <a:moveTo>
                  <a:pt x="894715" y="652284"/>
                </a:moveTo>
                <a:lnTo>
                  <a:pt x="564921" y="652284"/>
                </a:lnTo>
                <a:lnTo>
                  <a:pt x="564921" y="669785"/>
                </a:lnTo>
                <a:lnTo>
                  <a:pt x="532307" y="669848"/>
                </a:lnTo>
                <a:lnTo>
                  <a:pt x="532307" y="917981"/>
                </a:lnTo>
                <a:lnTo>
                  <a:pt x="927328" y="917981"/>
                </a:lnTo>
                <a:lnTo>
                  <a:pt x="927328" y="669848"/>
                </a:lnTo>
                <a:lnTo>
                  <a:pt x="879424" y="669848"/>
                </a:lnTo>
                <a:lnTo>
                  <a:pt x="894715" y="669785"/>
                </a:lnTo>
                <a:lnTo>
                  <a:pt x="894715" y="652284"/>
                </a:lnTo>
                <a:close/>
              </a:path>
              <a:path w="1459864" h="1267460">
                <a:moveTo>
                  <a:pt x="1014450" y="866889"/>
                </a:moveTo>
                <a:lnTo>
                  <a:pt x="963358" y="866889"/>
                </a:lnTo>
                <a:lnTo>
                  <a:pt x="963358" y="917981"/>
                </a:lnTo>
                <a:lnTo>
                  <a:pt x="1014450" y="917981"/>
                </a:lnTo>
                <a:lnTo>
                  <a:pt x="1014450" y="866889"/>
                </a:lnTo>
                <a:close/>
              </a:path>
              <a:path w="1459864" h="1267460">
                <a:moveTo>
                  <a:pt x="1410030" y="742835"/>
                </a:moveTo>
                <a:lnTo>
                  <a:pt x="1301483" y="742835"/>
                </a:lnTo>
                <a:lnTo>
                  <a:pt x="1301483" y="888796"/>
                </a:lnTo>
                <a:lnTo>
                  <a:pt x="1193253" y="888796"/>
                </a:lnTo>
                <a:lnTo>
                  <a:pt x="1193253" y="917981"/>
                </a:lnTo>
                <a:lnTo>
                  <a:pt x="1459636" y="917981"/>
                </a:lnTo>
                <a:lnTo>
                  <a:pt x="1459636" y="870839"/>
                </a:lnTo>
                <a:lnTo>
                  <a:pt x="1410030" y="870839"/>
                </a:lnTo>
                <a:lnTo>
                  <a:pt x="1410030" y="742835"/>
                </a:lnTo>
                <a:close/>
              </a:path>
              <a:path w="1459864" h="1267460">
                <a:moveTo>
                  <a:pt x="256654" y="840752"/>
                </a:moveTo>
                <a:lnTo>
                  <a:pt x="183667" y="840752"/>
                </a:lnTo>
                <a:lnTo>
                  <a:pt x="183667" y="888796"/>
                </a:lnTo>
                <a:lnTo>
                  <a:pt x="256654" y="888796"/>
                </a:lnTo>
                <a:lnTo>
                  <a:pt x="256654" y="840752"/>
                </a:lnTo>
                <a:close/>
              </a:path>
              <a:path w="1459864" h="1267460">
                <a:moveTo>
                  <a:pt x="1275969" y="840752"/>
                </a:moveTo>
                <a:lnTo>
                  <a:pt x="1202994" y="840752"/>
                </a:lnTo>
                <a:lnTo>
                  <a:pt x="1202994" y="888796"/>
                </a:lnTo>
                <a:lnTo>
                  <a:pt x="1275969" y="888796"/>
                </a:lnTo>
                <a:lnTo>
                  <a:pt x="1275969" y="840752"/>
                </a:lnTo>
                <a:close/>
              </a:path>
              <a:path w="1459864" h="1267460">
                <a:moveTo>
                  <a:pt x="158165" y="742835"/>
                </a:moveTo>
                <a:lnTo>
                  <a:pt x="49606" y="742835"/>
                </a:lnTo>
                <a:lnTo>
                  <a:pt x="49606" y="870839"/>
                </a:lnTo>
                <a:lnTo>
                  <a:pt x="158165" y="870839"/>
                </a:lnTo>
                <a:lnTo>
                  <a:pt x="158165" y="742835"/>
                </a:lnTo>
                <a:close/>
              </a:path>
              <a:path w="1459864" h="1267460">
                <a:moveTo>
                  <a:pt x="1459636" y="848652"/>
                </a:moveTo>
                <a:lnTo>
                  <a:pt x="1426794" y="848652"/>
                </a:lnTo>
                <a:lnTo>
                  <a:pt x="1426794" y="870839"/>
                </a:lnTo>
                <a:lnTo>
                  <a:pt x="1459636" y="870839"/>
                </a:lnTo>
                <a:lnTo>
                  <a:pt x="1459636" y="848652"/>
                </a:lnTo>
                <a:close/>
              </a:path>
              <a:path w="1459864" h="1267460">
                <a:moveTo>
                  <a:pt x="478040" y="849782"/>
                </a:moveTo>
                <a:lnTo>
                  <a:pt x="463435" y="849782"/>
                </a:lnTo>
                <a:lnTo>
                  <a:pt x="463435" y="866889"/>
                </a:lnTo>
                <a:lnTo>
                  <a:pt x="478040" y="866889"/>
                </a:lnTo>
                <a:lnTo>
                  <a:pt x="478040" y="849782"/>
                </a:lnTo>
                <a:close/>
              </a:path>
              <a:path w="1459864" h="1267460">
                <a:moveTo>
                  <a:pt x="996200" y="849782"/>
                </a:moveTo>
                <a:lnTo>
                  <a:pt x="981608" y="849782"/>
                </a:lnTo>
                <a:lnTo>
                  <a:pt x="981608" y="866889"/>
                </a:lnTo>
                <a:lnTo>
                  <a:pt x="996200" y="866889"/>
                </a:lnTo>
                <a:lnTo>
                  <a:pt x="996200" y="849782"/>
                </a:lnTo>
                <a:close/>
              </a:path>
              <a:path w="1459864" h="1267460">
                <a:moveTo>
                  <a:pt x="240385" y="796950"/>
                </a:moveTo>
                <a:lnTo>
                  <a:pt x="199936" y="796950"/>
                </a:lnTo>
                <a:lnTo>
                  <a:pt x="199936" y="840752"/>
                </a:lnTo>
                <a:lnTo>
                  <a:pt x="240385" y="840752"/>
                </a:lnTo>
                <a:lnTo>
                  <a:pt x="240385" y="796950"/>
                </a:lnTo>
                <a:close/>
              </a:path>
              <a:path w="1459864" h="1267460">
                <a:moveTo>
                  <a:pt x="1259687" y="796950"/>
                </a:moveTo>
                <a:lnTo>
                  <a:pt x="1219250" y="796950"/>
                </a:lnTo>
                <a:lnTo>
                  <a:pt x="1219250" y="840752"/>
                </a:lnTo>
                <a:lnTo>
                  <a:pt x="1259687" y="840752"/>
                </a:lnTo>
                <a:lnTo>
                  <a:pt x="1259687" y="796950"/>
                </a:lnTo>
                <a:close/>
              </a:path>
              <a:path w="1459864" h="1267460">
                <a:moveTo>
                  <a:pt x="229743" y="768223"/>
                </a:moveTo>
                <a:lnTo>
                  <a:pt x="210578" y="768223"/>
                </a:lnTo>
                <a:lnTo>
                  <a:pt x="210578" y="796950"/>
                </a:lnTo>
                <a:lnTo>
                  <a:pt x="229743" y="796950"/>
                </a:lnTo>
                <a:lnTo>
                  <a:pt x="229743" y="768223"/>
                </a:lnTo>
                <a:close/>
              </a:path>
              <a:path w="1459864" h="1267460">
                <a:moveTo>
                  <a:pt x="1249057" y="768223"/>
                </a:moveTo>
                <a:lnTo>
                  <a:pt x="1229893" y="768223"/>
                </a:lnTo>
                <a:lnTo>
                  <a:pt x="1229893" y="796950"/>
                </a:lnTo>
                <a:lnTo>
                  <a:pt x="1249057" y="796950"/>
                </a:lnTo>
                <a:lnTo>
                  <a:pt x="1249057" y="768223"/>
                </a:lnTo>
                <a:close/>
              </a:path>
              <a:path w="1459864" h="1267460">
                <a:moveTo>
                  <a:pt x="129425" y="684441"/>
                </a:moveTo>
                <a:lnTo>
                  <a:pt x="78346" y="684441"/>
                </a:lnTo>
                <a:lnTo>
                  <a:pt x="78346" y="742835"/>
                </a:lnTo>
                <a:lnTo>
                  <a:pt x="129425" y="742835"/>
                </a:lnTo>
                <a:lnTo>
                  <a:pt x="129425" y="684441"/>
                </a:lnTo>
                <a:close/>
              </a:path>
              <a:path w="1459864" h="1267460">
                <a:moveTo>
                  <a:pt x="1381302" y="684441"/>
                </a:moveTo>
                <a:lnTo>
                  <a:pt x="1330210" y="684441"/>
                </a:lnTo>
                <a:lnTo>
                  <a:pt x="1330210" y="742835"/>
                </a:lnTo>
                <a:lnTo>
                  <a:pt x="1381302" y="742835"/>
                </a:lnTo>
                <a:lnTo>
                  <a:pt x="1381302" y="684441"/>
                </a:lnTo>
                <a:close/>
              </a:path>
              <a:path w="1459864" h="1267460">
                <a:moveTo>
                  <a:pt x="114833" y="668134"/>
                </a:moveTo>
                <a:lnTo>
                  <a:pt x="92938" y="668134"/>
                </a:lnTo>
                <a:lnTo>
                  <a:pt x="92938" y="684441"/>
                </a:lnTo>
                <a:lnTo>
                  <a:pt x="114833" y="684441"/>
                </a:lnTo>
                <a:lnTo>
                  <a:pt x="114833" y="668134"/>
                </a:lnTo>
                <a:close/>
              </a:path>
              <a:path w="1459864" h="1267460">
                <a:moveTo>
                  <a:pt x="1366697" y="668134"/>
                </a:moveTo>
                <a:lnTo>
                  <a:pt x="1344815" y="668134"/>
                </a:lnTo>
                <a:lnTo>
                  <a:pt x="1344815" y="684441"/>
                </a:lnTo>
                <a:lnTo>
                  <a:pt x="1366697" y="684441"/>
                </a:lnTo>
                <a:lnTo>
                  <a:pt x="1366697" y="668134"/>
                </a:lnTo>
                <a:close/>
              </a:path>
              <a:path w="1459864" h="1267460">
                <a:moveTo>
                  <a:pt x="125780" y="653529"/>
                </a:moveTo>
                <a:lnTo>
                  <a:pt x="81991" y="653529"/>
                </a:lnTo>
                <a:lnTo>
                  <a:pt x="81991" y="668134"/>
                </a:lnTo>
                <a:lnTo>
                  <a:pt x="125780" y="668134"/>
                </a:lnTo>
                <a:lnTo>
                  <a:pt x="125780" y="653529"/>
                </a:lnTo>
                <a:close/>
              </a:path>
              <a:path w="1459864" h="1267460">
                <a:moveTo>
                  <a:pt x="1377657" y="653529"/>
                </a:moveTo>
                <a:lnTo>
                  <a:pt x="1333855" y="653529"/>
                </a:lnTo>
                <a:lnTo>
                  <a:pt x="1333855" y="668134"/>
                </a:lnTo>
                <a:lnTo>
                  <a:pt x="1377657" y="668134"/>
                </a:lnTo>
                <a:lnTo>
                  <a:pt x="1377657" y="653529"/>
                </a:lnTo>
                <a:close/>
              </a:path>
              <a:path w="1459864" h="1267460">
                <a:moveTo>
                  <a:pt x="879424" y="630847"/>
                </a:moveTo>
                <a:lnTo>
                  <a:pt x="580212" y="630847"/>
                </a:lnTo>
                <a:lnTo>
                  <a:pt x="580212" y="652284"/>
                </a:lnTo>
                <a:lnTo>
                  <a:pt x="879424" y="652284"/>
                </a:lnTo>
                <a:lnTo>
                  <a:pt x="879424" y="630847"/>
                </a:lnTo>
                <a:close/>
              </a:path>
              <a:path w="1459864" h="1267460">
                <a:moveTo>
                  <a:pt x="613041" y="586371"/>
                </a:moveTo>
                <a:lnTo>
                  <a:pt x="591159" y="586371"/>
                </a:lnTo>
                <a:lnTo>
                  <a:pt x="591159" y="630847"/>
                </a:lnTo>
                <a:lnTo>
                  <a:pt x="613041" y="630847"/>
                </a:lnTo>
                <a:lnTo>
                  <a:pt x="613041" y="586371"/>
                </a:lnTo>
                <a:close/>
              </a:path>
              <a:path w="1459864" h="1267460">
                <a:moveTo>
                  <a:pt x="835647" y="443534"/>
                </a:moveTo>
                <a:lnTo>
                  <a:pt x="624001" y="443534"/>
                </a:lnTo>
                <a:lnTo>
                  <a:pt x="624001" y="630847"/>
                </a:lnTo>
                <a:lnTo>
                  <a:pt x="835647" y="630847"/>
                </a:lnTo>
                <a:lnTo>
                  <a:pt x="835647" y="443534"/>
                </a:lnTo>
                <a:close/>
              </a:path>
              <a:path w="1459864" h="1267460">
                <a:moveTo>
                  <a:pt x="868489" y="586371"/>
                </a:moveTo>
                <a:lnTo>
                  <a:pt x="846582" y="586371"/>
                </a:lnTo>
                <a:lnTo>
                  <a:pt x="846582" y="630847"/>
                </a:lnTo>
                <a:lnTo>
                  <a:pt x="868489" y="630847"/>
                </a:lnTo>
                <a:lnTo>
                  <a:pt x="868489" y="586371"/>
                </a:lnTo>
                <a:close/>
              </a:path>
              <a:path w="1459864" h="1267460">
                <a:moveTo>
                  <a:pt x="806450" y="401942"/>
                </a:moveTo>
                <a:lnTo>
                  <a:pt x="653186" y="401942"/>
                </a:lnTo>
                <a:lnTo>
                  <a:pt x="653186" y="443534"/>
                </a:lnTo>
                <a:lnTo>
                  <a:pt x="806450" y="443534"/>
                </a:lnTo>
                <a:lnTo>
                  <a:pt x="806450" y="401942"/>
                </a:lnTo>
                <a:close/>
              </a:path>
              <a:path w="1459864" h="1267460">
                <a:moveTo>
                  <a:pt x="791248" y="313143"/>
                </a:moveTo>
                <a:lnTo>
                  <a:pt x="668388" y="313143"/>
                </a:lnTo>
                <a:lnTo>
                  <a:pt x="668388" y="401942"/>
                </a:lnTo>
                <a:lnTo>
                  <a:pt x="791248" y="401942"/>
                </a:lnTo>
                <a:lnTo>
                  <a:pt x="791248" y="313143"/>
                </a:lnTo>
                <a:close/>
              </a:path>
              <a:path w="1459864" h="1267460">
                <a:moveTo>
                  <a:pt x="776960" y="251117"/>
                </a:moveTo>
                <a:lnTo>
                  <a:pt x="682688" y="251117"/>
                </a:lnTo>
                <a:lnTo>
                  <a:pt x="682688" y="313143"/>
                </a:lnTo>
                <a:lnTo>
                  <a:pt x="776960" y="313143"/>
                </a:lnTo>
                <a:lnTo>
                  <a:pt x="776960" y="251117"/>
                </a:lnTo>
                <a:close/>
              </a:path>
              <a:path w="1459864" h="1267460">
                <a:moveTo>
                  <a:pt x="748982" y="149098"/>
                </a:moveTo>
                <a:lnTo>
                  <a:pt x="710666" y="149098"/>
                </a:lnTo>
                <a:lnTo>
                  <a:pt x="710666" y="251117"/>
                </a:lnTo>
                <a:lnTo>
                  <a:pt x="748982" y="251117"/>
                </a:lnTo>
                <a:lnTo>
                  <a:pt x="748982" y="149098"/>
                </a:lnTo>
                <a:close/>
              </a:path>
              <a:path w="1459864" h="1267460">
                <a:moveTo>
                  <a:pt x="742873" y="27597"/>
                </a:moveTo>
                <a:lnTo>
                  <a:pt x="716762" y="27597"/>
                </a:lnTo>
                <a:lnTo>
                  <a:pt x="716762" y="149098"/>
                </a:lnTo>
                <a:lnTo>
                  <a:pt x="742873" y="149098"/>
                </a:lnTo>
                <a:lnTo>
                  <a:pt x="742873" y="27597"/>
                </a:lnTo>
                <a:close/>
              </a:path>
              <a:path w="1459864" h="1267460">
                <a:moveTo>
                  <a:pt x="749312" y="20307"/>
                </a:moveTo>
                <a:lnTo>
                  <a:pt x="710323" y="20307"/>
                </a:lnTo>
                <a:lnTo>
                  <a:pt x="710323" y="27597"/>
                </a:lnTo>
                <a:lnTo>
                  <a:pt x="749312" y="27597"/>
                </a:lnTo>
                <a:lnTo>
                  <a:pt x="749312" y="20307"/>
                </a:lnTo>
                <a:close/>
              </a:path>
              <a:path w="1459864" h="1267460">
                <a:moveTo>
                  <a:pt x="755929" y="0"/>
                </a:moveTo>
                <a:lnTo>
                  <a:pt x="703707" y="0"/>
                </a:lnTo>
                <a:lnTo>
                  <a:pt x="703707" y="20307"/>
                </a:lnTo>
                <a:lnTo>
                  <a:pt x="755929" y="20307"/>
                </a:lnTo>
                <a:lnTo>
                  <a:pt x="755929" y="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3872" y="2483308"/>
            <a:ext cx="2675890" cy="1889760"/>
          </a:xfrm>
          <a:custGeom>
            <a:avLst/>
            <a:gdLst/>
            <a:ahLst/>
            <a:cxnLst/>
            <a:rect l="l" t="t" r="r" b="b"/>
            <a:pathLst>
              <a:path w="2675890" h="1889760">
                <a:moveTo>
                  <a:pt x="1595450" y="0"/>
                </a:moveTo>
                <a:lnTo>
                  <a:pt x="170002" y="0"/>
                </a:lnTo>
                <a:lnTo>
                  <a:pt x="155299" y="629"/>
                </a:lnTo>
                <a:lnTo>
                  <a:pt x="113470" y="9660"/>
                </a:lnTo>
                <a:lnTo>
                  <a:pt x="76148" y="28311"/>
                </a:lnTo>
                <a:lnTo>
                  <a:pt x="44738" y="55178"/>
                </a:lnTo>
                <a:lnTo>
                  <a:pt x="20641" y="88856"/>
                </a:lnTo>
                <a:lnTo>
                  <a:pt x="5262" y="127942"/>
                </a:lnTo>
                <a:lnTo>
                  <a:pt x="540" y="169989"/>
                </a:lnTo>
                <a:lnTo>
                  <a:pt x="0" y="1719376"/>
                </a:lnTo>
                <a:lnTo>
                  <a:pt x="629" y="1734075"/>
                </a:lnTo>
                <a:lnTo>
                  <a:pt x="9659" y="1775897"/>
                </a:lnTo>
                <a:lnTo>
                  <a:pt x="28309" y="1813215"/>
                </a:lnTo>
                <a:lnTo>
                  <a:pt x="55175" y="1844625"/>
                </a:lnTo>
                <a:lnTo>
                  <a:pt x="88855" y="1868722"/>
                </a:lnTo>
                <a:lnTo>
                  <a:pt x="127945" y="1884103"/>
                </a:lnTo>
                <a:lnTo>
                  <a:pt x="2505684" y="1889366"/>
                </a:lnTo>
                <a:lnTo>
                  <a:pt x="2520384" y="1888736"/>
                </a:lnTo>
                <a:lnTo>
                  <a:pt x="2562207" y="1879704"/>
                </a:lnTo>
                <a:lnTo>
                  <a:pt x="2599525" y="1861050"/>
                </a:lnTo>
                <a:lnTo>
                  <a:pt x="2605245" y="1856905"/>
                </a:lnTo>
                <a:lnTo>
                  <a:pt x="170002" y="1856905"/>
                </a:lnTo>
                <a:lnTo>
                  <a:pt x="155339" y="1856129"/>
                </a:lnTo>
                <a:lnTo>
                  <a:pt x="114317" y="1845126"/>
                </a:lnTo>
                <a:lnTo>
                  <a:pt x="79412" y="1822780"/>
                </a:lnTo>
                <a:lnTo>
                  <a:pt x="52767" y="1791234"/>
                </a:lnTo>
                <a:lnTo>
                  <a:pt x="36526" y="1752634"/>
                </a:lnTo>
                <a:lnTo>
                  <a:pt x="32461" y="169989"/>
                </a:lnTo>
                <a:lnTo>
                  <a:pt x="33243" y="155289"/>
                </a:lnTo>
                <a:lnTo>
                  <a:pt x="44239" y="114307"/>
                </a:lnTo>
                <a:lnTo>
                  <a:pt x="66587" y="79405"/>
                </a:lnTo>
                <a:lnTo>
                  <a:pt x="98135" y="52763"/>
                </a:lnTo>
                <a:lnTo>
                  <a:pt x="136739" y="36525"/>
                </a:lnTo>
                <a:lnTo>
                  <a:pt x="1595450" y="32461"/>
                </a:lnTo>
                <a:lnTo>
                  <a:pt x="1595450" y="0"/>
                </a:lnTo>
                <a:close/>
              </a:path>
              <a:path w="2675890" h="1889760">
                <a:moveTo>
                  <a:pt x="2505684" y="0"/>
                </a:moveTo>
                <a:lnTo>
                  <a:pt x="1990471" y="0"/>
                </a:lnTo>
                <a:lnTo>
                  <a:pt x="1990471" y="32461"/>
                </a:lnTo>
                <a:lnTo>
                  <a:pt x="2505684" y="32461"/>
                </a:lnTo>
                <a:lnTo>
                  <a:pt x="2520348" y="33237"/>
                </a:lnTo>
                <a:lnTo>
                  <a:pt x="2561369" y="44239"/>
                </a:lnTo>
                <a:lnTo>
                  <a:pt x="2596270" y="66587"/>
                </a:lnTo>
                <a:lnTo>
                  <a:pt x="2622908" y="98137"/>
                </a:lnTo>
                <a:lnTo>
                  <a:pt x="2639140" y="136744"/>
                </a:lnTo>
                <a:lnTo>
                  <a:pt x="2643200" y="1719376"/>
                </a:lnTo>
                <a:lnTo>
                  <a:pt x="2642418" y="1734075"/>
                </a:lnTo>
                <a:lnTo>
                  <a:pt x="2631423" y="1775058"/>
                </a:lnTo>
                <a:lnTo>
                  <a:pt x="2609079" y="1809962"/>
                </a:lnTo>
                <a:lnTo>
                  <a:pt x="2577533" y="1836606"/>
                </a:lnTo>
                <a:lnTo>
                  <a:pt x="2538928" y="1852843"/>
                </a:lnTo>
                <a:lnTo>
                  <a:pt x="170002" y="1856905"/>
                </a:lnTo>
                <a:lnTo>
                  <a:pt x="2605245" y="1856905"/>
                </a:lnTo>
                <a:lnTo>
                  <a:pt x="2639846" y="1823640"/>
                </a:lnTo>
                <a:lnTo>
                  <a:pt x="2661190" y="1787999"/>
                </a:lnTo>
                <a:lnTo>
                  <a:pt x="2673348" y="1747418"/>
                </a:lnTo>
                <a:lnTo>
                  <a:pt x="2675661" y="169989"/>
                </a:lnTo>
                <a:lnTo>
                  <a:pt x="2675031" y="155289"/>
                </a:lnTo>
                <a:lnTo>
                  <a:pt x="2666000" y="113465"/>
                </a:lnTo>
                <a:lnTo>
                  <a:pt x="2647349" y="76144"/>
                </a:lnTo>
                <a:lnTo>
                  <a:pt x="2620482" y="44734"/>
                </a:lnTo>
                <a:lnTo>
                  <a:pt x="2586802" y="20637"/>
                </a:lnTo>
                <a:lnTo>
                  <a:pt x="2547714" y="5258"/>
                </a:lnTo>
                <a:lnTo>
                  <a:pt x="2519344" y="543"/>
                </a:lnTo>
                <a:lnTo>
                  <a:pt x="2505684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0712" y="2536047"/>
            <a:ext cx="2581982" cy="1775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2075" y="2273312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1035050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2075" y="3856589"/>
            <a:ext cx="0" cy="1433195"/>
          </a:xfrm>
          <a:custGeom>
            <a:avLst/>
            <a:gdLst/>
            <a:ahLst/>
            <a:cxnLst/>
            <a:rect l="l" t="t" r="r" b="b"/>
            <a:pathLst>
              <a:path h="1433195">
                <a:moveTo>
                  <a:pt x="0" y="1432966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2075" y="5834614"/>
            <a:ext cx="0" cy="1433195"/>
          </a:xfrm>
          <a:custGeom>
            <a:avLst/>
            <a:gdLst/>
            <a:ahLst/>
            <a:cxnLst/>
            <a:rect l="l" t="t" r="r" b="b"/>
            <a:pathLst>
              <a:path h="1433195">
                <a:moveTo>
                  <a:pt x="0" y="1432966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33556" y="1785577"/>
            <a:ext cx="12950825" cy="556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2007</a:t>
            </a:r>
            <a:endParaRPr sz="2600">
              <a:latin typeface="Akrobat"/>
              <a:cs typeface="Akrobat"/>
            </a:endParaRPr>
          </a:p>
          <a:p>
            <a:pPr marL="390525" marR="1316355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Memo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andum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In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entions with the Middle </a:t>
            </a:r>
            <a:r>
              <a:rPr sz="2600" b="0" spc="-23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ennessee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ta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University (U</a:t>
            </a:r>
            <a:r>
              <a:rPr sz="2600" b="0" spc="2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)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as signed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Memo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andum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In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entions with the Lassalle University 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(P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enn</a:t>
            </a:r>
            <a:r>
              <a:rPr sz="2600" b="0" spc="-3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yl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ania, U</a:t>
            </a:r>
            <a:r>
              <a:rPr sz="2600" b="0" spc="2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)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as signed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second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</a:t>
            </a:r>
            <a:endParaRPr sz="260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2008</a:t>
            </a:r>
            <a:endParaRPr sz="2600">
              <a:latin typeface="Akrobat"/>
              <a:cs typeface="Akrobat"/>
            </a:endParaRPr>
          </a:p>
          <a:p>
            <a:pPr marL="390525" marR="1007744">
              <a:lnSpc>
                <a:spcPct val="100000"/>
              </a:lnSpc>
            </a:pP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irst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p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fessional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et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aining course in </a:t>
            </a:r>
            <a:r>
              <a:rPr sz="26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conomic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heory and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actice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conomic </a:t>
            </a:r>
            <a:r>
              <a:rPr sz="2600" b="0" spc="-4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ys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ems Ope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ation</a:t>
            </a:r>
            <a:endParaRPr sz="260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thi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d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</a:t>
            </a:r>
            <a:endParaRPr sz="260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first en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ollment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 deg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ee students for a n</a:t>
            </a:r>
            <a:r>
              <a:rPr sz="2600" b="0" spc="-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w course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inan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ial </a:t>
            </a:r>
            <a:r>
              <a:rPr sz="26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conomics</a:t>
            </a:r>
            <a:endParaRPr sz="260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2009</a:t>
            </a:r>
            <a:endParaRPr sz="260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fifth anniversary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</a:t>
            </a:r>
            <a:endParaRPr sz="2600">
              <a:latin typeface="Akrobat"/>
              <a:cs typeface="Akrobat"/>
            </a:endParaRPr>
          </a:p>
          <a:p>
            <a:pPr marL="390525" marR="6350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Memo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andum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Coope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ation with the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ta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University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N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w </a:t>
            </a:r>
            <a:r>
              <a:rPr sz="2600" b="0" spc="-110" dirty="0">
                <a:solidFill>
                  <a:srgbClr val="2F2F2F"/>
                </a:solidFill>
                <a:latin typeface="Akrobat"/>
                <a:cs typeface="Akrobat"/>
              </a:rPr>
              <a:t>Y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ork,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n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y B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ook 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(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SUNY)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as signed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fourth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</a:t>
            </a:r>
            <a:endParaRPr sz="260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first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helor’s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</a:t>
            </a:r>
            <a:endParaRPr sz="2600">
              <a:latin typeface="Akrobat"/>
              <a:cs typeface="Akrob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3922" y="1752600"/>
            <a:ext cx="250825" cy="5638800"/>
          </a:xfrm>
          <a:custGeom>
            <a:avLst/>
            <a:gdLst/>
            <a:ahLst/>
            <a:cxnLst/>
            <a:rect l="l" t="t" r="r" b="b"/>
            <a:pathLst>
              <a:path w="250825" h="5638800">
                <a:moveTo>
                  <a:pt x="0" y="5638800"/>
                </a:moveTo>
                <a:lnTo>
                  <a:pt x="250355" y="5638800"/>
                </a:lnTo>
                <a:lnTo>
                  <a:pt x="250355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2196" y="497054"/>
            <a:ext cx="8261350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8385" algn="l"/>
                <a:tab pos="2455545" algn="l"/>
                <a:tab pos="4300855" algn="l"/>
                <a:tab pos="4966335" algn="l"/>
              </a:tabLst>
            </a:pPr>
            <a:r>
              <a:rPr sz="5400" b="0" spc="-1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he	main	stages	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	d</a:t>
            </a:r>
            <a:r>
              <a:rPr sz="5400" b="0" spc="-1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velopment</a:t>
            </a:r>
            <a:endParaRPr sz="540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7370" y="5834640"/>
            <a:ext cx="0" cy="2600325"/>
          </a:xfrm>
          <a:custGeom>
            <a:avLst/>
            <a:gdLst/>
            <a:ahLst/>
            <a:cxnLst/>
            <a:rect l="l" t="t" r="r" b="b"/>
            <a:pathLst>
              <a:path h="2600325">
                <a:moveTo>
                  <a:pt x="0" y="2600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7370" y="2236311"/>
            <a:ext cx="0" cy="3023235"/>
          </a:xfrm>
          <a:custGeom>
            <a:avLst/>
            <a:gdLst/>
            <a:ahLst/>
            <a:cxnLst/>
            <a:rect l="l" t="t" r="r" b="b"/>
            <a:pathLst>
              <a:path h="3023235">
                <a:moveTo>
                  <a:pt x="0" y="3023082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2100" y="1752600"/>
            <a:ext cx="254000" cy="6727190"/>
          </a:xfrm>
          <a:custGeom>
            <a:avLst/>
            <a:gdLst/>
            <a:ahLst/>
            <a:cxnLst/>
            <a:rect l="l" t="t" r="r" b="b"/>
            <a:pathLst>
              <a:path w="254000" h="6727190">
                <a:moveTo>
                  <a:pt x="0" y="6726770"/>
                </a:moveTo>
                <a:lnTo>
                  <a:pt x="254000" y="6726770"/>
                </a:lnTo>
                <a:lnTo>
                  <a:pt x="254000" y="0"/>
                </a:lnTo>
                <a:lnTo>
                  <a:pt x="0" y="0"/>
                </a:lnTo>
                <a:lnTo>
                  <a:pt x="0" y="672677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2196" y="497054"/>
            <a:ext cx="8261350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8385" algn="l"/>
                <a:tab pos="2455545" algn="l"/>
                <a:tab pos="4300855" algn="l"/>
                <a:tab pos="4966335" algn="l"/>
              </a:tabLst>
            </a:pPr>
            <a:r>
              <a:rPr sz="5400" b="0" spc="-1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he	main	stages	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	d</a:t>
            </a:r>
            <a:r>
              <a:rPr sz="5400" b="0" spc="-1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velopment</a:t>
            </a:r>
            <a:endParaRPr sz="5400">
              <a:latin typeface="Akrobat"/>
              <a:cs typeface="Akrob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7791" y="1760177"/>
            <a:ext cx="13715009" cy="675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latin typeface="Akrobat"/>
                <a:cs typeface="Akrobat"/>
              </a:rPr>
              <a:t>2010</a:t>
            </a:r>
            <a:endParaRPr sz="2600" dirty="0">
              <a:latin typeface="Akrobat"/>
              <a:cs typeface="Akrobat"/>
            </a:endParaRPr>
          </a:p>
          <a:p>
            <a:pPr marL="390525" marR="1505585">
              <a:lnSpc>
                <a:spcPct val="100000"/>
              </a:lnSpc>
            </a:pPr>
            <a:r>
              <a:rPr sz="2600" b="0" spc="-9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he fifth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oup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Mas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er’s </a:t>
            </a:r>
            <a:r>
              <a:rPr sz="2600" b="0" spc="-25" dirty="0">
                <a:latin typeface="Akrobat"/>
                <a:cs typeface="Akrobat"/>
              </a:rPr>
              <a:t>Pr</a:t>
            </a:r>
            <a:r>
              <a:rPr sz="2600" b="0" dirty="0">
                <a:latin typeface="Akrobat"/>
                <a:cs typeface="Akrobat"/>
              </a:rPr>
              <a:t>og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am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adua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es (in</a:t>
            </a:r>
            <a:r>
              <a:rPr sz="2600" b="0" spc="-15" dirty="0">
                <a:latin typeface="Akrobat"/>
                <a:cs typeface="Akrobat"/>
              </a:rPr>
              <a:t>c</a:t>
            </a:r>
            <a:r>
              <a:rPr sz="2600" b="0" dirty="0">
                <a:latin typeface="Akrobat"/>
                <a:cs typeface="Akrobat"/>
              </a:rPr>
              <a:t>luding first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adua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es in </a:t>
            </a:r>
            <a:r>
              <a:rPr sz="2600" b="0" spc="-40" dirty="0">
                <a:latin typeface="Akrobat"/>
                <a:cs typeface="Akrobat"/>
              </a:rPr>
              <a:t>F</a:t>
            </a:r>
            <a:r>
              <a:rPr sz="2600" b="0" dirty="0">
                <a:latin typeface="Akrobat"/>
                <a:cs typeface="Akrobat"/>
              </a:rPr>
              <a:t>inan</a:t>
            </a:r>
            <a:r>
              <a:rPr sz="2600" b="0" spc="-15" dirty="0">
                <a:latin typeface="Akrobat"/>
                <a:cs typeface="Akrobat"/>
              </a:rPr>
              <a:t>c</a:t>
            </a:r>
            <a:r>
              <a:rPr sz="2600" b="0" dirty="0">
                <a:latin typeface="Akrobat"/>
                <a:cs typeface="Akrobat"/>
              </a:rPr>
              <a:t>ial </a:t>
            </a:r>
            <a:r>
              <a:rPr sz="2600" b="0" spc="-85" dirty="0">
                <a:latin typeface="Akrobat"/>
                <a:cs typeface="Akrobat"/>
              </a:rPr>
              <a:t>E</a:t>
            </a:r>
            <a:r>
              <a:rPr sz="2600" b="0" dirty="0">
                <a:latin typeface="Akrobat"/>
                <a:cs typeface="Akrobat"/>
              </a:rPr>
              <a:t>conomics) </a:t>
            </a:r>
            <a:r>
              <a:rPr sz="2600" b="0" spc="-9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he second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oup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</a:t>
            </a:r>
            <a:r>
              <a:rPr sz="2600" b="0" spc="-20" dirty="0">
                <a:latin typeface="Akrobat"/>
                <a:cs typeface="Akrobat"/>
              </a:rPr>
              <a:t>B</a:t>
            </a:r>
            <a:r>
              <a:rPr sz="2600" b="0" dirty="0">
                <a:latin typeface="Akrobat"/>
                <a:cs typeface="Akrobat"/>
              </a:rPr>
              <a:t>a</a:t>
            </a:r>
            <a:r>
              <a:rPr sz="2600" b="0" spc="-15" dirty="0">
                <a:latin typeface="Akrobat"/>
                <a:cs typeface="Akrobat"/>
              </a:rPr>
              <a:t>c</a:t>
            </a:r>
            <a:r>
              <a:rPr sz="2600" b="0" dirty="0">
                <a:latin typeface="Akrobat"/>
                <a:cs typeface="Akrobat"/>
              </a:rPr>
              <a:t>helor’s </a:t>
            </a:r>
            <a:r>
              <a:rPr sz="2600" b="0" spc="-25" dirty="0">
                <a:latin typeface="Akrobat"/>
                <a:cs typeface="Akrobat"/>
              </a:rPr>
              <a:t>Pr</a:t>
            </a:r>
            <a:r>
              <a:rPr sz="2600" b="0" dirty="0">
                <a:latin typeface="Akrobat"/>
                <a:cs typeface="Akrobat"/>
              </a:rPr>
              <a:t>og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am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adua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es</a:t>
            </a:r>
            <a:endParaRPr sz="2600" dirty="0">
              <a:latin typeface="Akrobat"/>
              <a:cs typeface="Akrobat"/>
            </a:endParaRPr>
          </a:p>
          <a:p>
            <a:pPr marL="390525" marR="1866900">
              <a:lnSpc>
                <a:spcPct val="100000"/>
              </a:lnSpc>
            </a:pPr>
            <a:r>
              <a:rPr sz="2600" b="0" dirty="0">
                <a:latin typeface="Akrobat"/>
                <a:cs typeface="Akrobat"/>
              </a:rPr>
              <a:t>INTER R</a:t>
            </a:r>
            <a:r>
              <a:rPr sz="2600" b="0" spc="-40" dirty="0">
                <a:latin typeface="Akrobat"/>
                <a:cs typeface="Akrobat"/>
              </a:rPr>
              <a:t>A</a:t>
            </a:r>
            <a:r>
              <a:rPr sz="2600" b="0" dirty="0">
                <a:latin typeface="Akrobat"/>
                <a:cs typeface="Akrobat"/>
              </a:rPr>
              <a:t>O UES 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op managers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aduating f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om the p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fessional 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ef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eshing course in </a:t>
            </a:r>
            <a:r>
              <a:rPr sz="2600" b="0" spc="-40" dirty="0">
                <a:latin typeface="Akrobat"/>
                <a:cs typeface="Akrobat"/>
              </a:rPr>
              <a:t>F</a:t>
            </a:r>
            <a:r>
              <a:rPr sz="2600" b="0" dirty="0">
                <a:latin typeface="Akrobat"/>
                <a:cs typeface="Akrobat"/>
              </a:rPr>
              <a:t>inan</a:t>
            </a:r>
            <a:r>
              <a:rPr sz="2600" b="0" spc="-15" dirty="0">
                <a:latin typeface="Akrobat"/>
                <a:cs typeface="Akrobat"/>
              </a:rPr>
              <a:t>c</a:t>
            </a:r>
            <a:r>
              <a:rPr sz="2600" b="0" dirty="0">
                <a:latin typeface="Akrobat"/>
                <a:cs typeface="Akrobat"/>
              </a:rPr>
              <a:t>ial </a:t>
            </a:r>
            <a:r>
              <a:rPr sz="2600" b="0" spc="-25" dirty="0">
                <a:latin typeface="Akrobat"/>
                <a:cs typeface="Akrobat"/>
              </a:rPr>
              <a:t>S</a:t>
            </a:r>
            <a:r>
              <a:rPr sz="2600" b="0" dirty="0">
                <a:latin typeface="Akrobat"/>
                <a:cs typeface="Akrobat"/>
              </a:rPr>
              <a:t>t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egy and </a:t>
            </a:r>
            <a:r>
              <a:rPr sz="2600" b="0" spc="-85" dirty="0">
                <a:latin typeface="Akrobat"/>
                <a:cs typeface="Akrobat"/>
              </a:rPr>
              <a:t>E</a:t>
            </a:r>
            <a:r>
              <a:rPr sz="2600" b="0" dirty="0">
                <a:latin typeface="Akrobat"/>
                <a:cs typeface="Akrobat"/>
              </a:rPr>
              <a:t>conomic Effi</a:t>
            </a:r>
            <a:r>
              <a:rPr sz="2600" b="0" spc="-15" dirty="0">
                <a:latin typeface="Akrobat"/>
                <a:cs typeface="Akrobat"/>
              </a:rPr>
              <a:t>c</a:t>
            </a:r>
            <a:r>
              <a:rPr sz="2600" b="0" dirty="0">
                <a:latin typeface="Akrobat"/>
                <a:cs typeface="Akrobat"/>
              </a:rPr>
              <a:t>iency Assessment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</a:t>
            </a:r>
            <a:r>
              <a:rPr sz="2600" b="0" spc="-85" dirty="0">
                <a:latin typeface="Akrobat"/>
                <a:cs typeface="Akrobat"/>
              </a:rPr>
              <a:t>E</a:t>
            </a:r>
            <a:r>
              <a:rPr sz="2600" b="0" dirty="0">
                <a:latin typeface="Akrobat"/>
                <a:cs typeface="Akrobat"/>
              </a:rPr>
              <a:t>conomic </a:t>
            </a:r>
            <a:r>
              <a:rPr sz="2600" b="0" spc="-45" dirty="0">
                <a:latin typeface="Akrobat"/>
                <a:cs typeface="Akrobat"/>
              </a:rPr>
              <a:t>S</a:t>
            </a:r>
            <a:r>
              <a:rPr sz="2600" b="0" dirty="0">
                <a:latin typeface="Akrobat"/>
                <a:cs typeface="Akrobat"/>
              </a:rPr>
              <a:t>ys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ems</a:t>
            </a:r>
            <a:endParaRPr sz="2600" dirty="0">
              <a:latin typeface="Akrobat"/>
              <a:cs typeface="Akrobat"/>
            </a:endParaRPr>
          </a:p>
          <a:p>
            <a:pPr marL="390525" marR="285750">
              <a:lnSpc>
                <a:spcPct val="100000"/>
              </a:lnSpc>
            </a:pPr>
            <a:r>
              <a:rPr sz="2600" b="0" spc="-150" dirty="0">
                <a:latin typeface="Akrobat"/>
                <a:cs typeface="Akrobat"/>
              </a:rPr>
              <a:t>T</a:t>
            </a:r>
            <a:r>
              <a:rPr sz="2600" b="0" spc="-55" dirty="0">
                <a:latin typeface="Akrobat"/>
                <a:cs typeface="Akrobat"/>
              </a:rPr>
              <a:t>h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Memo</a:t>
            </a:r>
            <a:r>
              <a:rPr sz="2600" b="0" spc="-75" dirty="0">
                <a:latin typeface="Akrobat"/>
                <a:cs typeface="Akrobat"/>
              </a:rPr>
              <a:t>r</a:t>
            </a:r>
            <a:r>
              <a:rPr sz="2600" b="0" spc="-55" dirty="0">
                <a:latin typeface="Akrobat"/>
                <a:cs typeface="Akrobat"/>
              </a:rPr>
              <a:t>andu</a:t>
            </a:r>
            <a:r>
              <a:rPr sz="2600" b="0" dirty="0">
                <a:latin typeface="Akrobat"/>
                <a:cs typeface="Akrobat"/>
              </a:rPr>
              <a:t>m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Coope</a:t>
            </a:r>
            <a:r>
              <a:rPr sz="2600" b="0" spc="-75" dirty="0">
                <a:latin typeface="Akrobat"/>
                <a:cs typeface="Akrobat"/>
              </a:rPr>
              <a:t>r</a:t>
            </a:r>
            <a:r>
              <a:rPr sz="2600" b="0" spc="-55" dirty="0">
                <a:latin typeface="Akrobat"/>
                <a:cs typeface="Akrobat"/>
              </a:rPr>
              <a:t>atio</a:t>
            </a:r>
            <a:r>
              <a:rPr sz="2600" b="0" dirty="0">
                <a:latin typeface="Akrobat"/>
                <a:cs typeface="Akrobat"/>
              </a:rPr>
              <a:t>n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wit</a:t>
            </a:r>
            <a:r>
              <a:rPr sz="2600" b="0" dirty="0">
                <a:latin typeface="Akrobat"/>
                <a:cs typeface="Akrobat"/>
              </a:rPr>
              <a:t>h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Alm</a:t>
            </a:r>
            <a:r>
              <a:rPr sz="2600" b="0" dirty="0">
                <a:latin typeface="Akrobat"/>
                <a:cs typeface="Akrobat"/>
              </a:rPr>
              <a:t>a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Ma</a:t>
            </a:r>
            <a:r>
              <a:rPr sz="2600" b="0" spc="-50" dirty="0">
                <a:latin typeface="Akrobat"/>
                <a:cs typeface="Akrobat"/>
              </a:rPr>
              <a:t>t</a:t>
            </a:r>
            <a:r>
              <a:rPr sz="2600" b="0" spc="-55" dirty="0">
                <a:latin typeface="Akrobat"/>
                <a:cs typeface="Akrobat"/>
              </a:rPr>
              <a:t>e</a:t>
            </a:r>
            <a:r>
              <a:rPr sz="2600" b="0" dirty="0">
                <a:latin typeface="Akrobat"/>
                <a:cs typeface="Akrobat"/>
              </a:rPr>
              <a:t>r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80" dirty="0">
                <a:latin typeface="Akrobat"/>
                <a:cs typeface="Akrobat"/>
              </a:rPr>
              <a:t>S</a:t>
            </a:r>
            <a:r>
              <a:rPr sz="2600" b="0" spc="-55" dirty="0">
                <a:latin typeface="Akrobat"/>
                <a:cs typeface="Akrobat"/>
              </a:rPr>
              <a:t>tudioru</a:t>
            </a:r>
            <a:r>
              <a:rPr sz="2600" b="0" dirty="0">
                <a:latin typeface="Akrobat"/>
                <a:cs typeface="Akrobat"/>
              </a:rPr>
              <a:t>m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Universit</a:t>
            </a:r>
            <a:r>
              <a:rPr sz="2600" b="0" dirty="0">
                <a:latin typeface="Akrobat"/>
                <a:cs typeface="Akrobat"/>
              </a:rPr>
              <a:t>y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60" dirty="0">
                <a:latin typeface="Akrobat"/>
                <a:cs typeface="Akrobat"/>
              </a:rPr>
              <a:t>B</a:t>
            </a:r>
            <a:r>
              <a:rPr sz="2600" b="0" spc="-55" dirty="0">
                <a:latin typeface="Akrobat"/>
                <a:cs typeface="Akrobat"/>
              </a:rPr>
              <a:t>ologn</a:t>
            </a:r>
            <a:r>
              <a:rPr sz="2600" b="0" dirty="0">
                <a:latin typeface="Akrobat"/>
                <a:cs typeface="Akrobat"/>
              </a:rPr>
              <a:t>a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130" dirty="0">
                <a:latin typeface="Akrobat"/>
                <a:cs typeface="Akrobat"/>
              </a:rPr>
              <a:t>(</a:t>
            </a:r>
            <a:r>
              <a:rPr sz="2600" b="0" spc="-55" dirty="0">
                <a:latin typeface="Akrobat"/>
                <a:cs typeface="Akrobat"/>
              </a:rPr>
              <a:t>Italia</a:t>
            </a:r>
            <a:r>
              <a:rPr sz="2600" b="0" dirty="0">
                <a:latin typeface="Akrobat"/>
                <a:cs typeface="Akrobat"/>
              </a:rPr>
              <a:t>n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80" dirty="0">
                <a:latin typeface="Akrobat"/>
                <a:cs typeface="Akrobat"/>
              </a:rPr>
              <a:t>R</a:t>
            </a:r>
            <a:r>
              <a:rPr sz="2600" b="0" spc="-55" dirty="0">
                <a:latin typeface="Akrobat"/>
                <a:cs typeface="Akrobat"/>
              </a:rPr>
              <a:t>epublic</a:t>
            </a:r>
            <a:r>
              <a:rPr sz="2600" b="0" dirty="0">
                <a:latin typeface="Akrobat"/>
                <a:cs typeface="Akrobat"/>
              </a:rPr>
              <a:t>)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60" dirty="0">
                <a:latin typeface="Akrobat"/>
                <a:cs typeface="Akrobat"/>
              </a:rPr>
              <a:t>w</a:t>
            </a:r>
            <a:r>
              <a:rPr sz="2600" b="0" spc="-55" dirty="0">
                <a:latin typeface="Akrobat"/>
                <a:cs typeface="Akrobat"/>
              </a:rPr>
              <a:t>a</a:t>
            </a:r>
            <a:r>
              <a:rPr sz="2600" b="0" dirty="0">
                <a:latin typeface="Akrobat"/>
                <a:cs typeface="Akrobat"/>
              </a:rPr>
              <a:t>s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signed </a:t>
            </a:r>
            <a:r>
              <a:rPr sz="2600" b="0" spc="-9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he Memo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andum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Coope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ation with the </a:t>
            </a:r>
            <a:r>
              <a:rPr sz="2600" b="0" spc="-60" dirty="0">
                <a:latin typeface="Akrobat"/>
                <a:cs typeface="Akrobat"/>
              </a:rPr>
              <a:t>P</a:t>
            </a:r>
            <a:r>
              <a:rPr sz="2600" b="0" spc="-40" dirty="0">
                <a:latin typeface="Akrobat"/>
                <a:cs typeface="Akrobat"/>
              </a:rPr>
              <a:t>a</a:t>
            </a:r>
            <a:r>
              <a:rPr sz="2600" b="0" dirty="0">
                <a:latin typeface="Akrobat"/>
                <a:cs typeface="Akrobat"/>
              </a:rPr>
              <a:t>via University </a:t>
            </a:r>
            <a:r>
              <a:rPr sz="2600" b="0" spc="-80" dirty="0">
                <a:latin typeface="Akrobat"/>
                <a:cs typeface="Akrobat"/>
              </a:rPr>
              <a:t>(</a:t>
            </a:r>
            <a:r>
              <a:rPr sz="2600" b="0" dirty="0">
                <a:latin typeface="Akrobat"/>
                <a:cs typeface="Akrobat"/>
              </a:rPr>
              <a:t>Italian </a:t>
            </a:r>
            <a:r>
              <a:rPr sz="2600" b="0" spc="-30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epublic) </a:t>
            </a:r>
            <a:r>
              <a:rPr sz="2600" b="0" spc="-10" dirty="0">
                <a:latin typeface="Akrobat"/>
                <a:cs typeface="Akrobat"/>
              </a:rPr>
              <a:t>w</a:t>
            </a:r>
            <a:r>
              <a:rPr sz="2600" b="0" dirty="0">
                <a:latin typeface="Akrobat"/>
                <a:cs typeface="Akrobat"/>
              </a:rPr>
              <a:t>as signed</a:t>
            </a:r>
            <a:endParaRPr sz="2600" dirty="0">
              <a:latin typeface="Akrobat"/>
              <a:cs typeface="Akrobat"/>
            </a:endParaRPr>
          </a:p>
          <a:p>
            <a:pPr marL="390525" marR="363855">
              <a:lnSpc>
                <a:spcPct val="100000"/>
              </a:lnSpc>
            </a:pPr>
            <a:r>
              <a:rPr sz="2600" b="0" spc="-9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he Memo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andum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Coope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ation with the University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</a:t>
            </a:r>
            <a:r>
              <a:rPr sz="2600" b="0" spc="-30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ome “</a:t>
            </a:r>
            <a:r>
              <a:rPr sz="2600" b="0" spc="-23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or </a:t>
            </a:r>
            <a:r>
              <a:rPr sz="2600" b="0" spc="-70" dirty="0">
                <a:latin typeface="Akrobat"/>
                <a:cs typeface="Akrobat"/>
              </a:rPr>
              <a:t>V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gata” </a:t>
            </a:r>
            <a:r>
              <a:rPr sz="2600" b="0" spc="-80" dirty="0">
                <a:latin typeface="Akrobat"/>
                <a:cs typeface="Akrobat"/>
              </a:rPr>
              <a:t>(</a:t>
            </a:r>
            <a:r>
              <a:rPr sz="2600" b="0" dirty="0">
                <a:latin typeface="Akrobat"/>
                <a:cs typeface="Akrobat"/>
              </a:rPr>
              <a:t>Italian </a:t>
            </a:r>
            <a:r>
              <a:rPr sz="2600" b="0" spc="-30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epublic) </a:t>
            </a:r>
            <a:r>
              <a:rPr sz="2600" b="0" spc="-10" dirty="0">
                <a:latin typeface="Akrobat"/>
                <a:cs typeface="Akrobat"/>
              </a:rPr>
              <a:t>w</a:t>
            </a:r>
            <a:r>
              <a:rPr sz="2600" b="0" dirty="0">
                <a:latin typeface="Akrobat"/>
                <a:cs typeface="Akrobat"/>
              </a:rPr>
              <a:t>as signed </a:t>
            </a:r>
            <a:r>
              <a:rPr sz="2600" b="0" spc="-150" dirty="0">
                <a:latin typeface="Akrobat"/>
                <a:cs typeface="Akrobat"/>
              </a:rPr>
              <a:t>T</a:t>
            </a:r>
            <a:r>
              <a:rPr sz="2600" b="0" spc="-55" dirty="0">
                <a:latin typeface="Akrobat"/>
                <a:cs typeface="Akrobat"/>
              </a:rPr>
              <a:t>h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Memo</a:t>
            </a:r>
            <a:r>
              <a:rPr sz="2600" b="0" spc="-75" dirty="0">
                <a:latin typeface="Akrobat"/>
                <a:cs typeface="Akrobat"/>
              </a:rPr>
              <a:t>r</a:t>
            </a:r>
            <a:r>
              <a:rPr sz="2600" b="0" spc="-55" dirty="0">
                <a:latin typeface="Akrobat"/>
                <a:cs typeface="Akrobat"/>
              </a:rPr>
              <a:t>andu</a:t>
            </a:r>
            <a:r>
              <a:rPr sz="2600" b="0" dirty="0">
                <a:latin typeface="Akrobat"/>
                <a:cs typeface="Akrobat"/>
              </a:rPr>
              <a:t>m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Coope</a:t>
            </a:r>
            <a:r>
              <a:rPr sz="2600" b="0" spc="-75" dirty="0">
                <a:latin typeface="Akrobat"/>
                <a:cs typeface="Akrobat"/>
              </a:rPr>
              <a:t>r</a:t>
            </a:r>
            <a:r>
              <a:rPr sz="2600" b="0" spc="-55" dirty="0">
                <a:latin typeface="Akrobat"/>
                <a:cs typeface="Akrobat"/>
              </a:rPr>
              <a:t>atio</a:t>
            </a:r>
            <a:r>
              <a:rPr sz="2600" b="0" dirty="0">
                <a:latin typeface="Akrobat"/>
                <a:cs typeface="Akrobat"/>
              </a:rPr>
              <a:t>n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wit</a:t>
            </a:r>
            <a:r>
              <a:rPr sz="2600" b="0" dirty="0">
                <a:latin typeface="Akrobat"/>
                <a:cs typeface="Akrobat"/>
              </a:rPr>
              <a:t>h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th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90" dirty="0">
                <a:latin typeface="Akrobat"/>
                <a:cs typeface="Akrobat"/>
              </a:rPr>
              <a:t>F</a:t>
            </a:r>
            <a:r>
              <a:rPr sz="2600" b="0" spc="-75" dirty="0">
                <a:latin typeface="Akrobat"/>
                <a:cs typeface="Akrobat"/>
              </a:rPr>
              <a:t>r</a:t>
            </a:r>
            <a:r>
              <a:rPr sz="2600" b="0" spc="-55" dirty="0">
                <a:latin typeface="Akrobat"/>
                <a:cs typeface="Akrobat"/>
              </a:rPr>
              <a:t>ankfur</a:t>
            </a:r>
            <a:r>
              <a:rPr sz="2600" b="0" dirty="0">
                <a:latin typeface="Akrobat"/>
                <a:cs typeface="Akrobat"/>
              </a:rPr>
              <a:t>t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60" dirty="0">
                <a:latin typeface="Akrobat"/>
                <a:cs typeface="Akrobat"/>
              </a:rPr>
              <a:t>S</a:t>
            </a:r>
            <a:r>
              <a:rPr sz="2600" b="0" spc="-65" dirty="0">
                <a:latin typeface="Akrobat"/>
                <a:cs typeface="Akrobat"/>
              </a:rPr>
              <a:t>c</a:t>
            </a:r>
            <a:r>
              <a:rPr sz="2600" b="0" spc="-55" dirty="0">
                <a:latin typeface="Akrobat"/>
                <a:cs typeface="Akrobat"/>
              </a:rPr>
              <a:t>hoo</a:t>
            </a:r>
            <a:r>
              <a:rPr sz="2600" b="0" dirty="0">
                <a:latin typeface="Akrobat"/>
                <a:cs typeface="Akrobat"/>
              </a:rPr>
              <a:t>l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90" dirty="0">
                <a:latin typeface="Akrobat"/>
                <a:cs typeface="Akrobat"/>
              </a:rPr>
              <a:t>F</a:t>
            </a:r>
            <a:r>
              <a:rPr sz="2600" b="0" spc="-55" dirty="0">
                <a:latin typeface="Akrobat"/>
                <a:cs typeface="Akrobat"/>
              </a:rPr>
              <a:t>inanc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an</a:t>
            </a:r>
            <a:r>
              <a:rPr sz="2600" b="0" dirty="0">
                <a:latin typeface="Akrobat"/>
                <a:cs typeface="Akrobat"/>
              </a:rPr>
              <a:t>d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Managemen</a:t>
            </a:r>
            <a:r>
              <a:rPr sz="2600" b="0" dirty="0">
                <a:latin typeface="Akrobat"/>
                <a:cs typeface="Akrobat"/>
              </a:rPr>
              <a:t>t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130" dirty="0">
                <a:latin typeface="Akrobat"/>
                <a:cs typeface="Akrobat"/>
              </a:rPr>
              <a:t>(</a:t>
            </a:r>
            <a:r>
              <a:rPr sz="2600" b="0" spc="-55" dirty="0">
                <a:latin typeface="Akrobat"/>
                <a:cs typeface="Akrobat"/>
              </a:rPr>
              <a:t>Germa</a:t>
            </a:r>
            <a:r>
              <a:rPr sz="2600" b="0" spc="-95" dirty="0">
                <a:latin typeface="Akrobat"/>
                <a:cs typeface="Akrobat"/>
              </a:rPr>
              <a:t>n</a:t>
            </a:r>
            <a:r>
              <a:rPr sz="2600" b="0" spc="-55" dirty="0">
                <a:latin typeface="Akrobat"/>
                <a:cs typeface="Akrobat"/>
              </a:rPr>
              <a:t>y</a:t>
            </a:r>
            <a:r>
              <a:rPr sz="2600" b="0" dirty="0">
                <a:latin typeface="Akrobat"/>
                <a:cs typeface="Akrobat"/>
              </a:rPr>
              <a:t>)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60" dirty="0">
                <a:latin typeface="Akrobat"/>
                <a:cs typeface="Akrobat"/>
              </a:rPr>
              <a:t>w</a:t>
            </a:r>
            <a:r>
              <a:rPr sz="2600" b="0" spc="-55" dirty="0">
                <a:latin typeface="Akrobat"/>
                <a:cs typeface="Akrobat"/>
              </a:rPr>
              <a:t>a</a:t>
            </a:r>
            <a:r>
              <a:rPr sz="2600" b="0" dirty="0">
                <a:latin typeface="Akrobat"/>
                <a:cs typeface="Akrobat"/>
              </a:rPr>
              <a:t>s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signed</a:t>
            </a:r>
            <a:endParaRPr sz="2600" dirty="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latin typeface="Akrobat"/>
                <a:cs typeface="Akrobat"/>
              </a:rPr>
              <a:t>2011</a:t>
            </a:r>
            <a:endParaRPr sz="2600" dirty="0">
              <a:latin typeface="Akrobat"/>
              <a:cs typeface="Akrobat"/>
            </a:endParaRPr>
          </a:p>
          <a:p>
            <a:pPr marL="390525" marR="1195705">
              <a:lnSpc>
                <a:spcPct val="100000"/>
              </a:lnSpc>
            </a:pPr>
            <a:r>
              <a:rPr sz="2600" b="0" spc="-9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he sixth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oup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Mas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er’s </a:t>
            </a:r>
            <a:r>
              <a:rPr sz="2600" b="0" spc="-25" dirty="0">
                <a:latin typeface="Akrobat"/>
                <a:cs typeface="Akrobat"/>
              </a:rPr>
              <a:t>Pr</a:t>
            </a:r>
            <a:r>
              <a:rPr sz="2600" b="0" dirty="0">
                <a:latin typeface="Akrobat"/>
                <a:cs typeface="Akrobat"/>
              </a:rPr>
              <a:t>og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am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adua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es (for the first time, students who h</a:t>
            </a:r>
            <a:r>
              <a:rPr sz="2600" b="0" spc="-40" dirty="0">
                <a:latin typeface="Akrobat"/>
                <a:cs typeface="Akrobat"/>
              </a:rPr>
              <a:t>a</a:t>
            </a:r>
            <a:r>
              <a:rPr sz="2600" b="0" dirty="0">
                <a:latin typeface="Akrobat"/>
                <a:cs typeface="Akrobat"/>
              </a:rPr>
              <a:t>ve comple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ed their full 6-year long course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studies, beginning with the first year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</a:t>
            </a:r>
            <a:r>
              <a:rPr sz="2600" b="0" spc="-20" dirty="0">
                <a:latin typeface="Akrobat"/>
                <a:cs typeface="Akrobat"/>
              </a:rPr>
              <a:t>B</a:t>
            </a:r>
            <a:r>
              <a:rPr sz="2600" b="0" dirty="0">
                <a:latin typeface="Akrobat"/>
                <a:cs typeface="Akrobat"/>
              </a:rPr>
              <a:t>accalau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ea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e, 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eceive their Mas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er Diplomas)</a:t>
            </a:r>
            <a:endParaRPr sz="2600" dirty="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spc="-9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he thi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d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oup </a:t>
            </a:r>
            <a:r>
              <a:rPr sz="2600" b="0" spc="-1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 </a:t>
            </a:r>
            <a:r>
              <a:rPr sz="2600" b="0" spc="-20" dirty="0">
                <a:latin typeface="Akrobat"/>
                <a:cs typeface="Akrobat"/>
              </a:rPr>
              <a:t>B</a:t>
            </a:r>
            <a:r>
              <a:rPr sz="2600" b="0" dirty="0">
                <a:latin typeface="Akrobat"/>
                <a:cs typeface="Akrobat"/>
              </a:rPr>
              <a:t>a</a:t>
            </a:r>
            <a:r>
              <a:rPr sz="2600" b="0" spc="-15" dirty="0">
                <a:latin typeface="Akrobat"/>
                <a:cs typeface="Akrobat"/>
              </a:rPr>
              <a:t>c</a:t>
            </a:r>
            <a:r>
              <a:rPr sz="2600" b="0" dirty="0">
                <a:latin typeface="Akrobat"/>
                <a:cs typeface="Akrobat"/>
              </a:rPr>
              <a:t>helor’s </a:t>
            </a:r>
            <a:r>
              <a:rPr sz="2600" b="0" spc="-25" dirty="0">
                <a:latin typeface="Akrobat"/>
                <a:cs typeface="Akrobat"/>
              </a:rPr>
              <a:t>Pr</a:t>
            </a:r>
            <a:r>
              <a:rPr sz="2600" b="0" dirty="0">
                <a:latin typeface="Akrobat"/>
                <a:cs typeface="Akrobat"/>
              </a:rPr>
              <a:t>og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am g</a:t>
            </a:r>
            <a:r>
              <a:rPr sz="2600" b="0" spc="-25" dirty="0">
                <a:latin typeface="Akrobat"/>
                <a:cs typeface="Akrobat"/>
              </a:rPr>
              <a:t>r</a:t>
            </a:r>
            <a:r>
              <a:rPr sz="2600" b="0" dirty="0">
                <a:latin typeface="Akrobat"/>
                <a:cs typeface="Akrobat"/>
              </a:rPr>
              <a:t>adua</a:t>
            </a:r>
            <a:r>
              <a:rPr sz="2600" b="0" spc="5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es</a:t>
            </a:r>
            <a:endParaRPr sz="2600" dirty="0">
              <a:latin typeface="Akrobat"/>
              <a:cs typeface="Akrobat"/>
            </a:endParaRPr>
          </a:p>
          <a:p>
            <a:pPr marL="390525" marR="368935">
              <a:lnSpc>
                <a:spcPct val="100000"/>
              </a:lnSpc>
            </a:pPr>
            <a:r>
              <a:rPr sz="2600" b="0" spc="-55" dirty="0">
                <a:latin typeface="Akrobat"/>
                <a:cs typeface="Akrobat"/>
              </a:rPr>
              <a:t>M</a:t>
            </a:r>
            <a:r>
              <a:rPr sz="2600" b="0" spc="-80" dirty="0">
                <a:latin typeface="Akrobat"/>
                <a:cs typeface="Akrobat"/>
              </a:rPr>
              <a:t>S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MS</a:t>
            </a:r>
            <a:r>
              <a:rPr sz="2600" b="0" dirty="0">
                <a:latin typeface="Akrobat"/>
                <a:cs typeface="Akrobat"/>
              </a:rPr>
              <a:t>U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g</a:t>
            </a:r>
            <a:r>
              <a:rPr sz="2600" b="0" spc="-95" dirty="0">
                <a:latin typeface="Akrobat"/>
                <a:cs typeface="Akrobat"/>
              </a:rPr>
              <a:t>a</a:t>
            </a:r>
            <a:r>
              <a:rPr sz="2600" b="0" spc="-55" dirty="0">
                <a:latin typeface="Akrobat"/>
                <a:cs typeface="Akrobat"/>
              </a:rPr>
              <a:t>v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star</a:t>
            </a:r>
            <a:r>
              <a:rPr sz="2600" b="0" dirty="0">
                <a:latin typeface="Akrobat"/>
                <a:cs typeface="Akrobat"/>
              </a:rPr>
              <a:t>t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0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o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it</a:t>
            </a:r>
            <a:r>
              <a:rPr sz="2600" b="0" dirty="0">
                <a:latin typeface="Akrobat"/>
                <a:cs typeface="Akrobat"/>
              </a:rPr>
              <a:t>s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post-g</a:t>
            </a:r>
            <a:r>
              <a:rPr sz="2600" b="0" spc="-75" dirty="0">
                <a:latin typeface="Akrobat"/>
                <a:cs typeface="Akrobat"/>
              </a:rPr>
              <a:t>r</a:t>
            </a:r>
            <a:r>
              <a:rPr sz="2600" b="0" spc="-55" dirty="0">
                <a:latin typeface="Akrobat"/>
                <a:cs typeface="Akrobat"/>
              </a:rPr>
              <a:t>adua</a:t>
            </a:r>
            <a:r>
              <a:rPr sz="2600" b="0" spc="-50" dirty="0">
                <a:latin typeface="Akrobat"/>
                <a:cs typeface="Akrobat"/>
              </a:rPr>
              <a:t>t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cours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f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studie</a:t>
            </a:r>
            <a:r>
              <a:rPr sz="2600" b="0" dirty="0">
                <a:latin typeface="Akrobat"/>
                <a:cs typeface="Akrobat"/>
              </a:rPr>
              <a:t>s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i</a:t>
            </a:r>
            <a:r>
              <a:rPr sz="2600" b="0" dirty="0">
                <a:latin typeface="Akrobat"/>
                <a:cs typeface="Akrobat"/>
              </a:rPr>
              <a:t>n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th</a:t>
            </a:r>
            <a:r>
              <a:rPr sz="2600" b="0" dirty="0">
                <a:latin typeface="Akrobat"/>
                <a:cs typeface="Akrobat"/>
              </a:rPr>
              <a:t>e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foll</a:t>
            </a:r>
            <a:r>
              <a:rPr sz="2600" b="0" spc="-110" dirty="0">
                <a:latin typeface="Akrobat"/>
                <a:cs typeface="Akrobat"/>
              </a:rPr>
              <a:t>o</a:t>
            </a:r>
            <a:r>
              <a:rPr sz="2600" b="0" spc="-55" dirty="0">
                <a:latin typeface="Akrobat"/>
                <a:cs typeface="Akrobat"/>
              </a:rPr>
              <a:t>win</a:t>
            </a:r>
            <a:r>
              <a:rPr sz="2600" b="0" dirty="0">
                <a:latin typeface="Akrobat"/>
                <a:cs typeface="Akrobat"/>
              </a:rPr>
              <a:t>g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subjects</a:t>
            </a:r>
            <a:r>
              <a:rPr sz="2600" b="0" dirty="0">
                <a:latin typeface="Akrobat"/>
                <a:cs typeface="Akrobat"/>
              </a:rPr>
              <a:t>: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135" dirty="0">
                <a:latin typeface="Akrobat"/>
                <a:cs typeface="Akrobat"/>
              </a:rPr>
              <a:t>E</a:t>
            </a:r>
            <a:r>
              <a:rPr sz="2600" b="0" spc="-55" dirty="0">
                <a:latin typeface="Akrobat"/>
                <a:cs typeface="Akrobat"/>
              </a:rPr>
              <a:t>conomi</a:t>
            </a:r>
            <a:r>
              <a:rPr sz="2600" b="0" dirty="0">
                <a:latin typeface="Akrobat"/>
                <a:cs typeface="Akrobat"/>
              </a:rPr>
              <a:t>c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150" dirty="0">
                <a:latin typeface="Akrobat"/>
                <a:cs typeface="Akrobat"/>
              </a:rPr>
              <a:t>T</a:t>
            </a:r>
            <a:r>
              <a:rPr sz="2600" b="0" spc="-55" dirty="0">
                <a:latin typeface="Akrobat"/>
                <a:cs typeface="Akrobat"/>
              </a:rPr>
              <a:t>heor</a:t>
            </a:r>
            <a:r>
              <a:rPr sz="2600" b="0" dirty="0">
                <a:latin typeface="Akrobat"/>
                <a:cs typeface="Akrobat"/>
              </a:rPr>
              <a:t>y</a:t>
            </a:r>
            <a:r>
              <a:rPr sz="2600" b="0" spc="-105" dirty="0">
                <a:latin typeface="Akrobat"/>
                <a:cs typeface="Akrobat"/>
              </a:rPr>
              <a:t> </a:t>
            </a:r>
            <a:r>
              <a:rPr sz="2600" b="0" spc="-55" dirty="0">
                <a:latin typeface="Akrobat"/>
                <a:cs typeface="Akrobat"/>
              </a:rPr>
              <a:t>(08.00.01) </a:t>
            </a:r>
            <a:r>
              <a:rPr sz="2600" b="0" dirty="0">
                <a:latin typeface="Akrobat"/>
                <a:cs typeface="Akrobat"/>
              </a:rPr>
              <a:t>and Mathematical and Instrumental Methods in </a:t>
            </a:r>
            <a:r>
              <a:rPr sz="2600" b="0" spc="-85" dirty="0">
                <a:latin typeface="Akrobat"/>
                <a:cs typeface="Akrobat"/>
              </a:rPr>
              <a:t>E</a:t>
            </a:r>
            <a:r>
              <a:rPr sz="2600" b="0" dirty="0">
                <a:latin typeface="Akrobat"/>
                <a:cs typeface="Akrobat"/>
              </a:rPr>
              <a:t>conomics (08.00</a:t>
            </a:r>
            <a:r>
              <a:rPr sz="2600" b="0" spc="-210" dirty="0">
                <a:latin typeface="Akrobat"/>
                <a:cs typeface="Akrobat"/>
              </a:rPr>
              <a:t>.</a:t>
            </a:r>
            <a:r>
              <a:rPr sz="2600" b="0" dirty="0">
                <a:latin typeface="Akrobat"/>
                <a:cs typeface="Akrobat"/>
              </a:rPr>
              <a:t>13)</a:t>
            </a:r>
            <a:endParaRPr sz="2600" dirty="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dirty="0">
                <a:latin typeface="Akrobat"/>
                <a:cs typeface="Akrobat"/>
              </a:rPr>
              <a:t>A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n</a:t>
            </a:r>
            <a:r>
              <a:rPr sz="2600" b="0" spc="-75" dirty="0">
                <a:latin typeface="Akrobat"/>
                <a:cs typeface="Akrobat"/>
              </a:rPr>
              <a:t>e</a:t>
            </a:r>
            <a:r>
              <a:rPr sz="2600" b="0" dirty="0">
                <a:latin typeface="Akrobat"/>
                <a:cs typeface="Akrobat"/>
              </a:rPr>
              <a:t>w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Mas</a:t>
            </a:r>
            <a:r>
              <a:rPr sz="2600" b="0" spc="-60" dirty="0">
                <a:latin typeface="Akrobat"/>
                <a:cs typeface="Akrobat"/>
              </a:rPr>
              <a:t>t</a:t>
            </a:r>
            <a:r>
              <a:rPr sz="2600" b="0" spc="-65" dirty="0">
                <a:latin typeface="Akrobat"/>
                <a:cs typeface="Akrobat"/>
              </a:rPr>
              <a:t>er’</a:t>
            </a:r>
            <a:r>
              <a:rPr sz="2600" b="0" dirty="0">
                <a:latin typeface="Akrobat"/>
                <a:cs typeface="Akrobat"/>
              </a:rPr>
              <a:t>s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90" dirty="0">
                <a:latin typeface="Akrobat"/>
                <a:cs typeface="Akrobat"/>
              </a:rPr>
              <a:t>Pr</a:t>
            </a:r>
            <a:r>
              <a:rPr sz="2600" b="0" spc="-65" dirty="0">
                <a:latin typeface="Akrobat"/>
                <a:cs typeface="Akrobat"/>
              </a:rPr>
              <a:t>og</a:t>
            </a:r>
            <a:r>
              <a:rPr sz="2600" b="0" spc="-90" dirty="0">
                <a:latin typeface="Akrobat"/>
                <a:cs typeface="Akrobat"/>
              </a:rPr>
              <a:t>r</a:t>
            </a:r>
            <a:r>
              <a:rPr sz="2600" b="0" spc="-65" dirty="0">
                <a:latin typeface="Akrobat"/>
                <a:cs typeface="Akrobat"/>
              </a:rPr>
              <a:t>a</a:t>
            </a:r>
            <a:r>
              <a:rPr sz="2600" b="0" dirty="0">
                <a:latin typeface="Akrobat"/>
                <a:cs typeface="Akrobat"/>
              </a:rPr>
              <a:t>m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wit</a:t>
            </a:r>
            <a:r>
              <a:rPr sz="2600" b="0" dirty="0">
                <a:latin typeface="Akrobat"/>
                <a:cs typeface="Akrobat"/>
              </a:rPr>
              <a:t>h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concent</a:t>
            </a:r>
            <a:r>
              <a:rPr sz="2600" b="0" spc="-90" dirty="0">
                <a:latin typeface="Akrobat"/>
                <a:cs typeface="Akrobat"/>
              </a:rPr>
              <a:t>r</a:t>
            </a:r>
            <a:r>
              <a:rPr sz="2600" b="0" spc="-65" dirty="0">
                <a:latin typeface="Akrobat"/>
                <a:cs typeface="Akrobat"/>
              </a:rPr>
              <a:t>atio</a:t>
            </a:r>
            <a:r>
              <a:rPr sz="2600" b="0" dirty="0">
                <a:latin typeface="Akrobat"/>
                <a:cs typeface="Akrobat"/>
              </a:rPr>
              <a:t>n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o</a:t>
            </a:r>
            <a:r>
              <a:rPr sz="2600" b="0" dirty="0">
                <a:latin typeface="Akrobat"/>
                <a:cs typeface="Akrobat"/>
              </a:rPr>
              <a:t>n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Business-orien</a:t>
            </a:r>
            <a:r>
              <a:rPr sz="2600" b="0" spc="-60" dirty="0">
                <a:latin typeface="Akrobat"/>
                <a:cs typeface="Akrobat"/>
              </a:rPr>
              <a:t>t</a:t>
            </a:r>
            <a:r>
              <a:rPr sz="2600" b="0" spc="-65" dirty="0">
                <a:latin typeface="Akrobat"/>
                <a:cs typeface="Akrobat"/>
              </a:rPr>
              <a:t>e</a:t>
            </a:r>
            <a:r>
              <a:rPr sz="2600" b="0" dirty="0">
                <a:latin typeface="Akrobat"/>
                <a:cs typeface="Akrobat"/>
              </a:rPr>
              <a:t>d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economi</a:t>
            </a:r>
            <a:r>
              <a:rPr sz="2600" b="0" dirty="0">
                <a:latin typeface="Akrobat"/>
                <a:cs typeface="Akrobat"/>
              </a:rPr>
              <a:t>c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theor</a:t>
            </a:r>
            <a:r>
              <a:rPr sz="2600" b="0" dirty="0">
                <a:latin typeface="Akrobat"/>
                <a:cs typeface="Akrobat"/>
              </a:rPr>
              <a:t>y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an</a:t>
            </a:r>
            <a:r>
              <a:rPr sz="2600" b="0" dirty="0">
                <a:latin typeface="Akrobat"/>
                <a:cs typeface="Akrobat"/>
              </a:rPr>
              <a:t>d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110" dirty="0">
                <a:latin typeface="Akrobat"/>
                <a:cs typeface="Akrobat"/>
              </a:rPr>
              <a:t>F</a:t>
            </a:r>
            <a:r>
              <a:rPr sz="2600" b="0" spc="-65" dirty="0">
                <a:latin typeface="Akrobat"/>
                <a:cs typeface="Akrobat"/>
              </a:rPr>
              <a:t>ue</a:t>
            </a:r>
            <a:r>
              <a:rPr sz="2600" b="0" dirty="0">
                <a:latin typeface="Akrobat"/>
                <a:cs typeface="Akrobat"/>
              </a:rPr>
              <a:t>l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an</a:t>
            </a:r>
            <a:r>
              <a:rPr sz="2600" b="0" dirty="0">
                <a:latin typeface="Akrobat"/>
                <a:cs typeface="Akrobat"/>
              </a:rPr>
              <a:t>d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ene</a:t>
            </a:r>
            <a:r>
              <a:rPr sz="2600" b="0" spc="-90" dirty="0">
                <a:latin typeface="Akrobat"/>
                <a:cs typeface="Akrobat"/>
              </a:rPr>
              <a:t>r</a:t>
            </a:r>
            <a:r>
              <a:rPr sz="2600" b="0" spc="-65" dirty="0">
                <a:latin typeface="Akrobat"/>
                <a:cs typeface="Akrobat"/>
              </a:rPr>
              <a:t>g</a:t>
            </a:r>
            <a:r>
              <a:rPr sz="2600" b="0" dirty="0">
                <a:latin typeface="Akrobat"/>
                <a:cs typeface="Akrobat"/>
              </a:rPr>
              <a:t>y</a:t>
            </a:r>
            <a:r>
              <a:rPr sz="2600" b="0" spc="-130" dirty="0">
                <a:latin typeface="Akrobat"/>
                <a:cs typeface="Akrobat"/>
              </a:rPr>
              <a:t> </a:t>
            </a:r>
            <a:r>
              <a:rPr sz="2600" b="0" spc="-65" dirty="0">
                <a:latin typeface="Akrobat"/>
                <a:cs typeface="Akrobat"/>
              </a:rPr>
              <a:t>economics.</a:t>
            </a:r>
            <a:endParaRPr sz="2600" dirty="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2075" y="2273388"/>
            <a:ext cx="0" cy="3812540"/>
          </a:xfrm>
          <a:custGeom>
            <a:avLst/>
            <a:gdLst/>
            <a:ahLst/>
            <a:cxnLst/>
            <a:rect l="l" t="t" r="r" b="b"/>
            <a:pathLst>
              <a:path h="3812540">
                <a:moveTo>
                  <a:pt x="0" y="3812032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2075" y="6621995"/>
            <a:ext cx="0" cy="1455420"/>
          </a:xfrm>
          <a:custGeom>
            <a:avLst/>
            <a:gdLst/>
            <a:ahLst/>
            <a:cxnLst/>
            <a:rect l="l" t="t" r="r" b="b"/>
            <a:pathLst>
              <a:path h="1455420">
                <a:moveTo>
                  <a:pt x="0" y="1455216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33550" y="1785577"/>
            <a:ext cx="12957250" cy="6401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2012</a:t>
            </a:r>
            <a:endParaRPr sz="2600" dirty="0">
              <a:latin typeface="Akrobat"/>
              <a:cs typeface="Akrobat"/>
            </a:endParaRPr>
          </a:p>
          <a:p>
            <a:pPr marL="390525" marR="6203950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s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venth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fourth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helor’s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</a:t>
            </a:r>
            <a:endParaRPr sz="2600" dirty="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  <a:tabLst>
                <a:tab pos="5685155" algn="l"/>
              </a:tabLst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Memo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andum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Coope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ation with </a:t>
            </a:r>
            <a:r>
              <a:rPr sz="2600" b="0" dirty="0" smtClean="0">
                <a:solidFill>
                  <a:srgbClr val="2F2F2F"/>
                </a:solidFill>
                <a:latin typeface="Akrobat"/>
                <a:cs typeface="Akrobat"/>
              </a:rPr>
              <a:t>the</a:t>
            </a:r>
            <a:r>
              <a:rPr lang="ru-RU" sz="2600" b="0" dirty="0" smtClean="0">
                <a:solidFill>
                  <a:srgbClr val="2F2F2F"/>
                </a:solidFill>
                <a:latin typeface="Akrobat"/>
                <a:cs typeface="Akrobat"/>
              </a:rPr>
              <a:t> </a:t>
            </a:r>
            <a:r>
              <a:rPr sz="2600" b="0" dirty="0" smtClean="0">
                <a:solidFill>
                  <a:srgbClr val="2F2F2F"/>
                </a:solidFill>
                <a:latin typeface="Akrobat"/>
                <a:cs typeface="Akrobat"/>
              </a:rPr>
              <a:t>Lassalle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University 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(P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enn</a:t>
            </a:r>
            <a:r>
              <a:rPr sz="2600" b="0" spc="-3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yl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v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ania, U</a:t>
            </a:r>
            <a:r>
              <a:rPr sz="2600" b="0" spc="2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)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as signed</a:t>
            </a:r>
            <a:endParaRPr sz="2600" dirty="0">
              <a:latin typeface="Akrobat"/>
              <a:cs typeface="Akrobat"/>
            </a:endParaRPr>
          </a:p>
          <a:p>
            <a:pPr marL="390525" marR="260985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students f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om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ankfurt’s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hool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inance and Management: 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ook a course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lectu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at the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 on the subject: </a:t>
            </a:r>
            <a:r>
              <a:rPr sz="2600" b="0" spc="-160" dirty="0">
                <a:solidFill>
                  <a:srgbClr val="2F2F2F"/>
                </a:solidFill>
                <a:latin typeface="Akrobat"/>
                <a:cs typeface="Akrobat"/>
              </a:rPr>
              <a:t>«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ta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</a:t>
            </a:r>
            <a:r>
              <a:rPr sz="26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conomic 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olicy and Management» during Ma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h.</a:t>
            </a:r>
            <a:endParaRPr sz="2600" dirty="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All the lectu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we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held in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nglish.</a:t>
            </a:r>
            <a:endParaRPr sz="2600" dirty="0">
              <a:latin typeface="Akrobat"/>
              <a:cs typeface="Akrobat"/>
            </a:endParaRPr>
          </a:p>
          <a:p>
            <a:pPr marL="390525" marR="177165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joint t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aining course wor</a:t>
            </a:r>
            <a:r>
              <a:rPr sz="2600" b="0" spc="-55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ed out </a:t>
            </a:r>
            <a:r>
              <a:rPr sz="2600" b="0" spc="-55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y p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fessors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the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MSU’s Gene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al </a:t>
            </a:r>
            <a:r>
              <a:rPr sz="26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conomic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heory Chair and their colleagues f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om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ankfurt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hool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inance and Management is </a:t>
            </a:r>
            <a:r>
              <a:rPr sz="2600" b="0" spc="-5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ver.</a:t>
            </a:r>
            <a:endParaRPr sz="2600" dirty="0">
              <a:latin typeface="Akrobat"/>
              <a:cs typeface="Akrobat"/>
            </a:endParaRPr>
          </a:p>
          <a:p>
            <a:pPr marL="390525" marR="6350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INGOSSTRAKH 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op managers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aduating f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om the p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fessional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ef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eshing course in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inan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ial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egy and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inan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ial Management</a:t>
            </a:r>
            <a:endParaRPr sz="2600" dirty="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2013</a:t>
            </a:r>
            <a:endParaRPr sz="2600" dirty="0">
              <a:latin typeface="Akrobat"/>
              <a:cs typeface="Akrobat"/>
            </a:endParaRPr>
          </a:p>
          <a:p>
            <a:pPr marL="390525" marR="6418580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eighth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fifth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helor’s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</a:t>
            </a:r>
            <a:endParaRPr sz="2600" dirty="0">
              <a:latin typeface="Akrobat"/>
              <a:cs typeface="Akrobat"/>
            </a:endParaRPr>
          </a:p>
          <a:p>
            <a:pPr marL="390525" marR="2744470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 g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 start 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 its n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w post-g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course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studies on the subject: </a:t>
            </a:r>
            <a:r>
              <a:rPr sz="26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conomics and national econo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m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y management (08.00.05)</a:t>
            </a:r>
            <a:endParaRPr sz="2600" dirty="0">
              <a:latin typeface="Akrobat"/>
              <a:cs typeface="Akrob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5902" y="1752612"/>
            <a:ext cx="266700" cy="6384290"/>
          </a:xfrm>
          <a:custGeom>
            <a:avLst/>
            <a:gdLst/>
            <a:ahLst/>
            <a:cxnLst/>
            <a:rect l="l" t="t" r="r" b="b"/>
            <a:pathLst>
              <a:path w="266700" h="6384290">
                <a:moveTo>
                  <a:pt x="0" y="6384124"/>
                </a:moveTo>
                <a:lnTo>
                  <a:pt x="266395" y="6384124"/>
                </a:lnTo>
                <a:lnTo>
                  <a:pt x="266395" y="0"/>
                </a:lnTo>
                <a:lnTo>
                  <a:pt x="0" y="0"/>
                </a:lnTo>
                <a:lnTo>
                  <a:pt x="0" y="6384124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02196" y="497054"/>
            <a:ext cx="8261350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8385" algn="l"/>
                <a:tab pos="2455545" algn="l"/>
                <a:tab pos="4300855" algn="l"/>
                <a:tab pos="4966335" algn="l"/>
              </a:tabLst>
            </a:pPr>
            <a:r>
              <a:rPr sz="5400" b="0" spc="-1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he	main	stages	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	d</a:t>
            </a:r>
            <a:r>
              <a:rPr sz="5400" b="0" spc="-1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velopment</a:t>
            </a:r>
            <a:endParaRPr sz="540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2075" y="2514625"/>
            <a:ext cx="0" cy="1437640"/>
          </a:xfrm>
          <a:custGeom>
            <a:avLst/>
            <a:gdLst/>
            <a:ahLst/>
            <a:cxnLst/>
            <a:rect l="l" t="t" r="r" b="b"/>
            <a:pathLst>
              <a:path h="1437639">
                <a:moveTo>
                  <a:pt x="0" y="1437208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2075" y="4498962"/>
            <a:ext cx="0" cy="1031875"/>
          </a:xfrm>
          <a:custGeom>
            <a:avLst/>
            <a:gdLst/>
            <a:ahLst/>
            <a:cxnLst/>
            <a:rect l="l" t="t" r="r" b="b"/>
            <a:pathLst>
              <a:path h="1031875">
                <a:moveTo>
                  <a:pt x="0" y="1031887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2075" y="6075895"/>
            <a:ext cx="0" cy="1055370"/>
          </a:xfrm>
          <a:custGeom>
            <a:avLst/>
            <a:gdLst/>
            <a:ahLst/>
            <a:cxnLst/>
            <a:rect l="l" t="t" r="r" b="b"/>
            <a:pathLst>
              <a:path h="1055370">
                <a:moveTo>
                  <a:pt x="0" y="1055141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33550" y="2026877"/>
            <a:ext cx="11285855" cy="516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2014</a:t>
            </a:r>
            <a:endParaRPr sz="2600">
              <a:latin typeface="Akrobat"/>
              <a:cs typeface="Akrobat"/>
            </a:endParaRPr>
          </a:p>
          <a:p>
            <a:pPr marL="390525" marR="4930140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ninth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sixth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helor’s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enth anniversary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</a:t>
            </a:r>
            <a:endParaRPr sz="260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Ag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eement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Coope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ation with the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rimors</a:t>
            </a:r>
            <a:r>
              <a:rPr sz="2600" b="0" spc="-45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 University 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(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oper,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l</a:t>
            </a:r>
            <a:r>
              <a:rPr sz="2600" b="0" spc="-5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venia)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as signed</a:t>
            </a:r>
            <a:endParaRPr sz="260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2015</a:t>
            </a:r>
            <a:endParaRPr sz="2600">
              <a:latin typeface="Akrobat"/>
              <a:cs typeface="Akrobat"/>
            </a:endParaRPr>
          </a:p>
          <a:p>
            <a:pPr marL="390525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enth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</a:t>
            </a:r>
            <a:endParaRPr sz="2600">
              <a:latin typeface="Akrobat"/>
              <a:cs typeface="Akrobat"/>
            </a:endParaRPr>
          </a:p>
          <a:p>
            <a:pPr marL="390525" marR="4544695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s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venth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helor’s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el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ven anniversary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</a:t>
            </a:r>
            <a:endParaRPr sz="2600">
              <a:latin typeface="Akrobat"/>
              <a:cs typeface="Akrobat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2016</a:t>
            </a:r>
            <a:endParaRPr sz="2600">
              <a:latin typeface="Akrobat"/>
              <a:cs typeface="Akrobat"/>
            </a:endParaRPr>
          </a:p>
          <a:p>
            <a:pPr marL="390525" marR="4658995" algn="just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el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venth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eighth 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helor’s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twelve anniversary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</a:t>
            </a:r>
            <a:endParaRPr sz="2600">
              <a:latin typeface="Akrobat"/>
              <a:cs typeface="Akrob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3922" y="1752600"/>
            <a:ext cx="250825" cy="5638800"/>
          </a:xfrm>
          <a:custGeom>
            <a:avLst/>
            <a:gdLst/>
            <a:ahLst/>
            <a:cxnLst/>
            <a:rect l="l" t="t" r="r" b="b"/>
            <a:pathLst>
              <a:path w="250825" h="5638800">
                <a:moveTo>
                  <a:pt x="0" y="5638800"/>
                </a:moveTo>
                <a:lnTo>
                  <a:pt x="250355" y="5638800"/>
                </a:lnTo>
                <a:lnTo>
                  <a:pt x="250355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2196" y="497054"/>
            <a:ext cx="826135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8385" algn="l"/>
                <a:tab pos="2455545" algn="l"/>
                <a:tab pos="4300855" algn="l"/>
                <a:tab pos="4966335" algn="l"/>
              </a:tabLst>
            </a:pPr>
            <a:r>
              <a:rPr sz="5400" b="0" spc="-1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he	main	stages	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	d</a:t>
            </a:r>
            <a:r>
              <a:rPr sz="5400" b="0" spc="-1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velopment</a:t>
            </a:r>
            <a:endParaRPr sz="540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2077" y="2965443"/>
            <a:ext cx="0" cy="3431540"/>
          </a:xfrm>
          <a:custGeom>
            <a:avLst/>
            <a:gdLst/>
            <a:ahLst/>
            <a:cxnLst/>
            <a:rect l="l" t="t" r="r" b="b"/>
            <a:pathLst>
              <a:path h="3431540">
                <a:moveTo>
                  <a:pt x="0" y="3431120"/>
                </a:moveTo>
                <a:lnTo>
                  <a:pt x="0" y="0"/>
                </a:lnTo>
              </a:path>
            </a:pathLst>
          </a:custGeom>
          <a:ln w="12700">
            <a:solidFill>
              <a:srgbClr val="C349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33550" y="2472884"/>
            <a:ext cx="13414450" cy="397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C34941"/>
                </a:solidFill>
                <a:latin typeface="Akrobat Black"/>
                <a:cs typeface="Akrobat Black"/>
              </a:rPr>
              <a:t>• 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2017</a:t>
            </a:r>
            <a:endParaRPr sz="2600" dirty="0">
              <a:latin typeface="Akrobat"/>
              <a:cs typeface="Akrobat"/>
            </a:endParaRPr>
          </a:p>
          <a:p>
            <a:pPr marL="390525" marR="6666865" algn="just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twelfth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ninth 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oup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20" dirty="0">
                <a:solidFill>
                  <a:srgbClr val="2F2F2F"/>
                </a:solidFill>
                <a:latin typeface="Akrobat"/>
                <a:cs typeface="Akrobat"/>
              </a:rPr>
              <a:t>B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helor’s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 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adua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es </a:t>
            </a: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thir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eenth anniversary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</a:t>
            </a:r>
            <a:endParaRPr sz="2600" dirty="0">
              <a:latin typeface="Akrobat"/>
              <a:cs typeface="Akrobat"/>
            </a:endParaRPr>
          </a:p>
          <a:p>
            <a:pPr marL="390525" marR="3128010">
              <a:lnSpc>
                <a:spcPct val="100000"/>
              </a:lnSpc>
            </a:pPr>
            <a:r>
              <a:rPr sz="2600" b="0" spc="-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he Memo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andum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Coope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ation with the Leices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 University (U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)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w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as signed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 g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a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 start 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 two n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w in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ernational mas</a:t>
            </a:r>
            <a:r>
              <a:rPr sz="2600" b="0" spc="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ers p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ammers in </a:t>
            </a:r>
            <a:r>
              <a:rPr sz="2600" b="0" spc="-10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nglish:</a:t>
            </a:r>
            <a:endParaRPr sz="2600" dirty="0">
              <a:latin typeface="Akrobat"/>
              <a:cs typeface="Akrobat"/>
            </a:endParaRPr>
          </a:p>
          <a:p>
            <a:pPr marL="768350" marR="2047875">
              <a:lnSpc>
                <a:spcPct val="100000"/>
              </a:lnSpc>
            </a:pPr>
            <a:r>
              <a:rPr sz="26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conomics and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inance (double deg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ee with University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P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rimors</a:t>
            </a:r>
            <a:r>
              <a:rPr sz="2600" b="0" spc="-45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a,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K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oper,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l</a:t>
            </a:r>
            <a:r>
              <a:rPr sz="2600" b="0" spc="-5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venia) Global </a:t>
            </a:r>
            <a:r>
              <a:rPr sz="26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conomics and </a:t>
            </a:r>
            <a:r>
              <a:rPr sz="2600" b="0" spc="-40" dirty="0">
                <a:solidFill>
                  <a:srgbClr val="2F2F2F"/>
                </a:solidFill>
                <a:latin typeface="Akrobat"/>
                <a:cs typeface="Akrobat"/>
              </a:rPr>
              <a:t>F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inance</a:t>
            </a:r>
            <a:endParaRPr sz="2600" dirty="0">
              <a:latin typeface="Akrobat"/>
              <a:cs typeface="Akrobat"/>
            </a:endParaRPr>
          </a:p>
          <a:p>
            <a:pPr marL="390525" marR="6350">
              <a:lnSpc>
                <a:spcPct val="100000"/>
              </a:lnSpc>
            </a:pP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App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spc="-5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ved a joint p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og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r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amme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the M</a:t>
            </a:r>
            <a:r>
              <a:rPr sz="2600" b="0" spc="-25" dirty="0">
                <a:solidFill>
                  <a:srgbClr val="2F2F2F"/>
                </a:solidFill>
                <a:latin typeface="Akrobat"/>
                <a:cs typeface="Akrobat"/>
              </a:rPr>
              <a:t>S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E MSU and the Department 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f Me</a:t>
            </a:r>
            <a:r>
              <a:rPr sz="2600" b="0" spc="-15" dirty="0">
                <a:solidFill>
                  <a:srgbClr val="2F2F2F"/>
                </a:solidFill>
                <a:latin typeface="Akrobat"/>
                <a:cs typeface="Akrobat"/>
              </a:rPr>
              <a:t>c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hanics and Mathematics </a:t>
            </a:r>
            <a:r>
              <a:rPr sz="2600" b="0" spc="-80" dirty="0">
                <a:solidFill>
                  <a:srgbClr val="2F2F2F"/>
                </a:solidFill>
                <a:latin typeface="Akrobat"/>
                <a:cs typeface="Akrobat"/>
              </a:rPr>
              <a:t>(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MSU): "Mathematics and </a:t>
            </a:r>
            <a:r>
              <a:rPr sz="2600" b="0" spc="-8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2600" b="0" dirty="0">
                <a:solidFill>
                  <a:srgbClr val="2F2F2F"/>
                </a:solidFill>
                <a:latin typeface="Akrobat"/>
                <a:cs typeface="Akrobat"/>
              </a:rPr>
              <a:t>conomics"</a:t>
            </a:r>
            <a:endParaRPr sz="2600" dirty="0">
              <a:latin typeface="Akrobat"/>
              <a:cs typeface="Akrob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3922" y="1754101"/>
            <a:ext cx="250825" cy="5638800"/>
          </a:xfrm>
          <a:custGeom>
            <a:avLst/>
            <a:gdLst/>
            <a:ahLst/>
            <a:cxnLst/>
            <a:rect l="l" t="t" r="r" b="b"/>
            <a:pathLst>
              <a:path w="250825" h="5638800">
                <a:moveTo>
                  <a:pt x="0" y="5638800"/>
                </a:moveTo>
                <a:lnTo>
                  <a:pt x="250355" y="5638800"/>
                </a:lnTo>
                <a:lnTo>
                  <a:pt x="250355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solidFill>
            <a:srgbClr val="C349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2196" y="498554"/>
            <a:ext cx="826135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8385" algn="l"/>
                <a:tab pos="2455545" algn="l"/>
                <a:tab pos="4300855" algn="l"/>
                <a:tab pos="4966335" algn="l"/>
              </a:tabLst>
            </a:pPr>
            <a:r>
              <a:rPr sz="5400" b="0" spc="-195" dirty="0">
                <a:solidFill>
                  <a:srgbClr val="2F2F2F"/>
                </a:solidFill>
                <a:latin typeface="Akrobat"/>
                <a:cs typeface="Akrobat"/>
              </a:rPr>
              <a:t>T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he	main	stages	</a:t>
            </a:r>
            <a:r>
              <a:rPr sz="5400" b="0" spc="-25" dirty="0">
                <a:solidFill>
                  <a:srgbClr val="2F2F2F"/>
                </a:solidFill>
                <a:latin typeface="Akrobat"/>
                <a:cs typeface="Akrobat"/>
              </a:rPr>
              <a:t>o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f	d</a:t>
            </a:r>
            <a:r>
              <a:rPr sz="5400" b="0" spc="-15" dirty="0">
                <a:solidFill>
                  <a:srgbClr val="2F2F2F"/>
                </a:solidFill>
                <a:latin typeface="Akrobat"/>
                <a:cs typeface="Akrobat"/>
              </a:rPr>
              <a:t>e</a:t>
            </a:r>
            <a:r>
              <a:rPr sz="5400" b="0" dirty="0">
                <a:solidFill>
                  <a:srgbClr val="2F2F2F"/>
                </a:solidFill>
                <a:latin typeface="Akrobat"/>
                <a:cs typeface="Akrobat"/>
              </a:rPr>
              <a:t>velopment</a:t>
            </a:r>
            <a:endParaRPr sz="5400">
              <a:latin typeface="Akrobat"/>
              <a:cs typeface="Akrob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F2F2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3486</Words>
  <Application>Microsoft Office PowerPoint</Application>
  <PresentationFormat>Произвольный</PresentationFormat>
  <Paragraphs>363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Akrobat</vt:lpstr>
      <vt:lpstr>Akrobat Black</vt:lpstr>
      <vt:lpstr>Akrobat Bold</vt:lpstr>
      <vt:lpstr>Calibri</vt:lpstr>
      <vt:lpstr>Maiandra GD</vt:lpstr>
      <vt:lpstr>Office Theme</vt:lpstr>
      <vt:lpstr>of the M.V. Lomonosov Moscow State University</vt:lpstr>
      <vt:lpstr>Презентация PowerPoint</vt:lpstr>
      <vt:lpstr>MSE MSU History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Students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the M.V. Lomonosov Moscow State University</dc:title>
  <cp:lastModifiedBy>Morgulets</cp:lastModifiedBy>
  <cp:revision>2</cp:revision>
  <dcterms:created xsi:type="dcterms:W3CDTF">2021-01-18T13:51:45Z</dcterms:created>
  <dcterms:modified xsi:type="dcterms:W3CDTF">2021-01-18T13:06:13Z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2018-08-30T00:00:00Z</vt:filetime>
  </property>
  <property fmtid="{D5CDD505-2E9C-101B-9397-08002B2CF9AE}" pid="3" name="LastSaved">
    <vt:filetime>2021-01-18T00:00:00Z</vt:filetime>
  </property>
</Properties>
</file>