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3" r:id="rId5"/>
    <p:sldId id="258" r:id="rId6"/>
    <p:sldId id="260" r:id="rId7"/>
    <p:sldId id="291" r:id="rId8"/>
    <p:sldId id="261" r:id="rId9"/>
    <p:sldId id="262" r:id="rId10"/>
    <p:sldId id="286" r:id="rId11"/>
    <p:sldId id="289" r:id="rId12"/>
    <p:sldId id="284" r:id="rId13"/>
    <p:sldId id="277" r:id="rId14"/>
    <p:sldId id="29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213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SD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Лист1!$A$2:$A$12</c:f>
              <c:strCache>
                <c:ptCount val="11"/>
                <c:pt idx="0">
                  <c:v>Between men and women</c:v>
                </c:pt>
                <c:pt idx="1">
                  <c:v>Between citiy and village</c:v>
                </c:pt>
                <c:pt idx="2">
                  <c:v>Between the youner and older generations</c:v>
                </c:pt>
                <c:pt idx="3">
                  <c:v>Between Muscovites and residetns in the regions</c:v>
                </c:pt>
                <c:pt idx="4">
                  <c:v>Between different people with different ideologies</c:v>
                </c:pt>
                <c:pt idx="5">
                  <c:v>Between religious groups</c:v>
                </c:pt>
                <c:pt idx="6">
                  <c:v>Between ethnic groups</c:v>
                </c:pt>
                <c:pt idx="7">
                  <c:v>Between the patriots and the westernizers</c:v>
                </c:pt>
                <c:pt idx="8">
                  <c:v>Between the well-to-do families and the rest</c:v>
                </c:pt>
                <c:pt idx="9">
                  <c:v>Between the oligarchs and ordinary workers</c:v>
                </c:pt>
                <c:pt idx="10">
                  <c:v>Between the rich and the poor</c:v>
                </c:pt>
              </c:strCache>
            </c:strRef>
          </c:cat>
          <c:val>
            <c:numRef>
              <c:f>Лист1!$B$2:$B$12</c:f>
              <c:numCache>
                <c:formatCode>#,##0.00</c:formatCode>
                <c:ptCount val="11"/>
                <c:pt idx="0">
                  <c:v>1.1669196682454299</c:v>
                </c:pt>
                <c:pt idx="1">
                  <c:v>1.2979517264626923</c:v>
                </c:pt>
                <c:pt idx="2">
                  <c:v>1.3508330968492042</c:v>
                </c:pt>
                <c:pt idx="3">
                  <c:v>1.3305030627640744</c:v>
                </c:pt>
                <c:pt idx="4">
                  <c:v>1.2935831278503185</c:v>
                </c:pt>
                <c:pt idx="5">
                  <c:v>1.3707274179891342</c:v>
                </c:pt>
                <c:pt idx="6">
                  <c:v>1.3658927656245379</c:v>
                </c:pt>
                <c:pt idx="7">
                  <c:v>1.3384395117252315</c:v>
                </c:pt>
                <c:pt idx="8">
                  <c:v>1.3477110695887404</c:v>
                </c:pt>
                <c:pt idx="9">
                  <c:v>1.2895188780926861</c:v>
                </c:pt>
                <c:pt idx="10">
                  <c:v>1.2215663909937413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53-48E2-BBA4-8BC79240D96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MEAN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Лист1!$A$2:$A$12</c:f>
              <c:strCache>
                <c:ptCount val="11"/>
                <c:pt idx="0">
                  <c:v>Between men and women</c:v>
                </c:pt>
                <c:pt idx="1">
                  <c:v>Between citiy and village</c:v>
                </c:pt>
                <c:pt idx="2">
                  <c:v>Between the youner and older generations</c:v>
                </c:pt>
                <c:pt idx="3">
                  <c:v>Between Muscovites and residetns in the regions</c:v>
                </c:pt>
                <c:pt idx="4">
                  <c:v>Between different people with different ideologies</c:v>
                </c:pt>
                <c:pt idx="5">
                  <c:v>Between religious groups</c:v>
                </c:pt>
                <c:pt idx="6">
                  <c:v>Between ethnic groups</c:v>
                </c:pt>
                <c:pt idx="7">
                  <c:v>Between the patriots and the westernizers</c:v>
                </c:pt>
                <c:pt idx="8">
                  <c:v>Between the well-to-do families and the rest</c:v>
                </c:pt>
                <c:pt idx="9">
                  <c:v>Between the oligarchs and ordinary workers</c:v>
                </c:pt>
                <c:pt idx="10">
                  <c:v>Between the rich and the poor</c:v>
                </c:pt>
              </c:strCache>
            </c:strRef>
          </c:cat>
          <c:val>
            <c:numRef>
              <c:f>Лист1!$C$2:$C$12</c:f>
              <c:numCache>
                <c:formatCode>#,##0.00</c:formatCode>
                <c:ptCount val="11"/>
                <c:pt idx="0">
                  <c:v>1.9102614124073329</c:v>
                </c:pt>
                <c:pt idx="1">
                  <c:v>2.470725995316148</c:v>
                </c:pt>
                <c:pt idx="2">
                  <c:v>2.5183673469387768</c:v>
                </c:pt>
                <c:pt idx="3">
                  <c:v>2.563866051734522</c:v>
                </c:pt>
                <c:pt idx="4">
                  <c:v>2.8924901185770686</c:v>
                </c:pt>
                <c:pt idx="5">
                  <c:v>2.9313514570702117</c:v>
                </c:pt>
                <c:pt idx="6">
                  <c:v>2.9626894675476123</c:v>
                </c:pt>
                <c:pt idx="7">
                  <c:v>3.0204039991838423</c:v>
                </c:pt>
                <c:pt idx="8">
                  <c:v>3.0999024390243957</c:v>
                </c:pt>
                <c:pt idx="9">
                  <c:v>3.6766873545384091</c:v>
                </c:pt>
                <c:pt idx="10">
                  <c:v>3.9186834462729885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53-48E2-BBA4-8BC79240D9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1769008"/>
        <c:axId val="421770648"/>
      </c:barChart>
      <c:catAx>
        <c:axId val="421769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1770648"/>
        <c:crosses val="autoZero"/>
        <c:auto val="1"/>
        <c:lblAlgn val="ctr"/>
        <c:lblOffset val="100"/>
        <c:noMultiLvlLbl val="0"/>
      </c:catAx>
      <c:valAx>
        <c:axId val="4217706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1769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Лист2!$B$1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Лист2!$A$2:$A$9</c:f>
              <c:strCache>
                <c:ptCount val="8"/>
                <c:pt idx="0">
                  <c:v>Get medical assistance abroad</c:v>
                </c:pt>
                <c:pt idx="1">
                  <c:v>Use the services of healers</c:v>
                </c:pt>
                <c:pt idx="2">
                  <c:v>Other</c:v>
                </c:pt>
                <c:pt idx="3">
                  <c:v>Get a readress to clinics in Moscow or S.Petersburg</c:v>
                </c:pt>
                <c:pt idx="4">
                  <c:v>Get assistance at workplace</c:v>
                </c:pt>
                <c:pt idx="5">
                  <c:v>Search for medical drugs or methods in the Internet</c:v>
                </c:pt>
                <c:pt idx="6">
                  <c:v>Get assistance from private clinics</c:v>
                </c:pt>
                <c:pt idx="7">
                  <c:v>Get assistance from the local policlicnic</c:v>
                </c:pt>
              </c:strCache>
            </c:strRef>
          </c:cat>
          <c:val>
            <c:numRef>
              <c:f>Лист2!$B$2:$B$9</c:f>
              <c:numCache>
                <c:formatCode>General</c:formatCode>
                <c:ptCount val="8"/>
                <c:pt idx="0">
                  <c:v>99.2</c:v>
                </c:pt>
                <c:pt idx="1">
                  <c:v>98.5</c:v>
                </c:pt>
                <c:pt idx="2">
                  <c:v>97.2</c:v>
                </c:pt>
                <c:pt idx="3">
                  <c:v>94.7</c:v>
                </c:pt>
                <c:pt idx="4">
                  <c:v>87.8</c:v>
                </c:pt>
                <c:pt idx="5">
                  <c:v>83.6</c:v>
                </c:pt>
                <c:pt idx="6">
                  <c:v>70.2</c:v>
                </c:pt>
                <c:pt idx="7">
                  <c:v>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AC-4E52-903E-B87F4E188FA8}"/>
            </c:ext>
          </c:extLst>
        </c:ser>
        <c:ser>
          <c:idx val="1"/>
          <c:order val="1"/>
          <c:tx>
            <c:strRef>
              <c:f>Лист2!$C$1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Лист2!$A$2:$A$9</c:f>
              <c:strCache>
                <c:ptCount val="8"/>
                <c:pt idx="0">
                  <c:v>Get medical assistance abroad</c:v>
                </c:pt>
                <c:pt idx="1">
                  <c:v>Use the services of healers</c:v>
                </c:pt>
                <c:pt idx="2">
                  <c:v>Other</c:v>
                </c:pt>
                <c:pt idx="3">
                  <c:v>Get a readress to clinics in Moscow or S.Petersburg</c:v>
                </c:pt>
                <c:pt idx="4">
                  <c:v>Get assistance at workplace</c:v>
                </c:pt>
                <c:pt idx="5">
                  <c:v>Search for medical drugs or methods in the Internet</c:v>
                </c:pt>
                <c:pt idx="6">
                  <c:v>Get assistance from private clinics</c:v>
                </c:pt>
                <c:pt idx="7">
                  <c:v>Get assistance from the local policlicnic</c:v>
                </c:pt>
              </c:strCache>
            </c:strRef>
          </c:cat>
          <c:val>
            <c:numRef>
              <c:f>Лист2!$C$2:$C$9</c:f>
              <c:numCache>
                <c:formatCode>###0.0</c:formatCode>
                <c:ptCount val="8"/>
                <c:pt idx="0" formatCode="####.0">
                  <c:v>0.8434864104967198</c:v>
                </c:pt>
                <c:pt idx="1">
                  <c:v>1.4807872539831302</c:v>
                </c:pt>
                <c:pt idx="2">
                  <c:v>2.8116213683223994</c:v>
                </c:pt>
                <c:pt idx="3">
                  <c:v>5.2858481724461104</c:v>
                </c:pt>
                <c:pt idx="4">
                  <c:v>12.221180880974696</c:v>
                </c:pt>
                <c:pt idx="5">
                  <c:v>16.363636363636363</c:v>
                </c:pt>
                <c:pt idx="6">
                  <c:v>29.821930646672918</c:v>
                </c:pt>
                <c:pt idx="7">
                  <c:v>92.764761012183698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AC-4E52-903E-B87F4E188F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30821648"/>
        <c:axId val="430824600"/>
      </c:barChart>
      <c:catAx>
        <c:axId val="430821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0824600"/>
        <c:crosses val="autoZero"/>
        <c:auto val="1"/>
        <c:lblAlgn val="ctr"/>
        <c:lblOffset val="100"/>
        <c:noMultiLvlLbl val="0"/>
      </c:catAx>
      <c:valAx>
        <c:axId val="4308246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0821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402746329102779E-2"/>
          <c:y val="2.2524262581879895E-2"/>
          <c:w val="0.90563773835928063"/>
          <c:h val="0.760768341090148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Лист7!$A$3</c:f>
              <c:strCache>
                <c:ptCount val="1"/>
                <c:pt idx="0">
                  <c:v>Decision-making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65F-482F-83D0-4FF0FA153BC2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65F-482F-83D0-4FF0FA153BC2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65F-482F-83D0-4FF0FA153BC2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65F-482F-83D0-4FF0FA153BC2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65F-482F-83D0-4FF0FA153BC2}"/>
              </c:ext>
            </c:extLst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65F-482F-83D0-4FF0FA153BC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multiLvlStrRef>
              <c:f>Лист7!$B$1:$G$2</c:f>
              <c:multiLvlStrCache>
                <c:ptCount val="6"/>
                <c:lvl>
                  <c:pt idx="0">
                    <c:v>Mean</c:v>
                  </c:pt>
                  <c:pt idx="1">
                    <c:v>SD</c:v>
                  </c:pt>
                  <c:pt idx="2">
                    <c:v>Mean</c:v>
                  </c:pt>
                  <c:pt idx="3">
                    <c:v>SD</c:v>
                  </c:pt>
                  <c:pt idx="4">
                    <c:v>Mean</c:v>
                  </c:pt>
                  <c:pt idx="5">
                    <c:v>SD</c:v>
                  </c:pt>
                </c:lvl>
                <c:lvl>
                  <c:pt idx="0">
                    <c:v>1998</c:v>
                  </c:pt>
                  <c:pt idx="2">
                    <c:v>2007</c:v>
                  </c:pt>
                  <c:pt idx="4">
                    <c:v>2015</c:v>
                  </c:pt>
                </c:lvl>
              </c:multiLvlStrCache>
            </c:multiLvlStrRef>
          </c:cat>
          <c:val>
            <c:numRef>
              <c:f>Лист7!$B$3:$G$3</c:f>
              <c:numCache>
                <c:formatCode>###0.00</c:formatCode>
                <c:ptCount val="6"/>
                <c:pt idx="0">
                  <c:v>3.1504065040650406</c:v>
                </c:pt>
                <c:pt idx="1">
                  <c:v>2.1268184667467986</c:v>
                </c:pt>
                <c:pt idx="2">
                  <c:v>2.927083333333333</c:v>
                </c:pt>
                <c:pt idx="3">
                  <c:v>1.9186639498853066</c:v>
                </c:pt>
                <c:pt idx="4">
                  <c:v>2.8481894150417819</c:v>
                </c:pt>
                <c:pt idx="5">
                  <c:v>1.744505351990171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65F-482F-83D0-4FF0FA153B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"/>
        <c:overlap val="-27"/>
        <c:axId val="482386984"/>
        <c:axId val="482388624"/>
      </c:barChart>
      <c:catAx>
        <c:axId val="482386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2388624"/>
        <c:crosses val="autoZero"/>
        <c:auto val="1"/>
        <c:lblAlgn val="ctr"/>
        <c:lblOffset val="100"/>
        <c:noMultiLvlLbl val="0"/>
      </c:catAx>
      <c:valAx>
        <c:axId val="482388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2386984"/>
        <c:crosses val="autoZero"/>
        <c:crossBetween val="between"/>
      </c:valAx>
      <c:spPr>
        <a:solidFill>
          <a:schemeClr val="bg1">
            <a:lumMod val="65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/>
              <a:t>Образец заголовка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508000" y="1411552"/>
            <a:ext cx="11176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33844078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  <p:sldLayoutId id="2147483669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29EF40-76B9-41A0-A856-81C164ED0E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More inequalities: the </a:t>
            </a:r>
            <a:r>
              <a:rPr lang="en-US" sz="3100" dirty="0" err="1"/>
              <a:t>longterm</a:t>
            </a:r>
            <a:r>
              <a:rPr lang="en-US" sz="3100" dirty="0"/>
              <a:t> social consequences of the ongoing epidemic in the neoliberal economic environment"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59EB643-9CA6-4E55-A30E-D68156C2AB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Reflecting on the current crisis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2149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9713" y="5041005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en-US" dirty="0"/>
              <a:t>Middle class autonomy tendencies</a:t>
            </a:r>
            <a:br>
              <a:rPr lang="en-US" dirty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0388" y="462846"/>
            <a:ext cx="7902004" cy="373078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9214" y="4476087"/>
            <a:ext cx="10704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The index of autonomy was created on the basis of 6 questions designating one autonomy dimension. It ranges from 0 to 10. At present the autonomy level mean is equal to 2.5. It has been </a:t>
            </a:r>
            <a:r>
              <a:rPr lang="en-US" dirty="0" err="1"/>
              <a:t>streadily</a:t>
            </a:r>
            <a:r>
              <a:rPr lang="en-US" dirty="0"/>
              <a:t> declining  since 1998.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647728" y="2276872"/>
            <a:ext cx="4968552" cy="8640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8383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402" y="4908852"/>
            <a:ext cx="8534400" cy="1507067"/>
          </a:xfrm>
        </p:spPr>
        <p:txBody>
          <a:bodyPr/>
          <a:lstStyle/>
          <a:p>
            <a:r>
              <a:rPr lang="en-US" dirty="0"/>
              <a:t>The decline of the middle class decision-making power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467139732"/>
              </p:ext>
            </p:extLst>
          </p:nvPr>
        </p:nvGraphicFramePr>
        <p:xfrm>
          <a:off x="1065402" y="442081"/>
          <a:ext cx="9086675" cy="3857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14556" y="4122816"/>
            <a:ext cx="10388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Decision-making in the middle class is redistributed in favor of the stratum with more authority and more connections with the government.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9149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2718" y="5007450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en-US" dirty="0"/>
              <a:t>Inter-ethnic tension on the rise: factors of inter-ethnic intolerance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905001" y="894985"/>
          <a:ext cx="8381998" cy="42622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25744">
                  <a:extLst>
                    <a:ext uri="{9D8B030D-6E8A-4147-A177-3AD203B41FA5}">
                      <a16:colId xmlns:a16="http://schemas.microsoft.com/office/drawing/2014/main" val="511343988"/>
                    </a:ext>
                  </a:extLst>
                </a:gridCol>
                <a:gridCol w="642709">
                  <a:extLst>
                    <a:ext uri="{9D8B030D-6E8A-4147-A177-3AD203B41FA5}">
                      <a16:colId xmlns:a16="http://schemas.microsoft.com/office/drawing/2014/main" val="1942330576"/>
                    </a:ext>
                  </a:extLst>
                </a:gridCol>
                <a:gridCol w="642709">
                  <a:extLst>
                    <a:ext uri="{9D8B030D-6E8A-4147-A177-3AD203B41FA5}">
                      <a16:colId xmlns:a16="http://schemas.microsoft.com/office/drawing/2014/main" val="3627977255"/>
                    </a:ext>
                  </a:extLst>
                </a:gridCol>
                <a:gridCol w="642709">
                  <a:extLst>
                    <a:ext uri="{9D8B030D-6E8A-4147-A177-3AD203B41FA5}">
                      <a16:colId xmlns:a16="http://schemas.microsoft.com/office/drawing/2014/main" val="959763199"/>
                    </a:ext>
                  </a:extLst>
                </a:gridCol>
                <a:gridCol w="642709">
                  <a:extLst>
                    <a:ext uri="{9D8B030D-6E8A-4147-A177-3AD203B41FA5}">
                      <a16:colId xmlns:a16="http://schemas.microsoft.com/office/drawing/2014/main" val="2102064792"/>
                    </a:ext>
                  </a:extLst>
                </a:gridCol>
                <a:gridCol w="642709">
                  <a:extLst>
                    <a:ext uri="{9D8B030D-6E8A-4147-A177-3AD203B41FA5}">
                      <a16:colId xmlns:a16="http://schemas.microsoft.com/office/drawing/2014/main" val="1965384185"/>
                    </a:ext>
                  </a:extLst>
                </a:gridCol>
                <a:gridCol w="642709">
                  <a:extLst>
                    <a:ext uri="{9D8B030D-6E8A-4147-A177-3AD203B41FA5}">
                      <a16:colId xmlns:a16="http://schemas.microsoft.com/office/drawing/2014/main" val="2768404061"/>
                    </a:ext>
                  </a:extLst>
                </a:gridCol>
              </a:tblGrid>
              <a:tr h="77594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B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Sq.err</a:t>
                      </a:r>
                      <a:r>
                        <a:rPr lang="en-US" sz="1600" b="1" u="none" strike="noStrike" dirty="0">
                          <a:effectLst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Wald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DF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Sig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Exp (B)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b"/>
                </a:tc>
                <a:extLst>
                  <a:ext uri="{0D108BD9-81ED-4DB2-BD59-A6C34878D82A}">
                    <a16:rowId xmlns:a16="http://schemas.microsoft.com/office/drawing/2014/main" val="374732261"/>
                  </a:ext>
                </a:extLst>
              </a:tr>
              <a:tr h="31693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Sex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-,244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,106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5,328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,021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,783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extLst>
                  <a:ext uri="{0D108BD9-81ED-4DB2-BD59-A6C34878D82A}">
                    <a16:rowId xmlns:a16="http://schemas.microsoft.com/office/drawing/2014/main" val="722981162"/>
                  </a:ext>
                </a:extLst>
              </a:tr>
              <a:tr h="31693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Age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effectLst/>
                        </a:rPr>
                        <a:t>,240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effectLst/>
                        </a:rPr>
                        <a:t>,043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31,122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,000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1,271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extLst>
                  <a:ext uri="{0D108BD9-81ED-4DB2-BD59-A6C34878D82A}">
                    <a16:rowId xmlns:a16="http://schemas.microsoft.com/office/drawing/2014/main" val="3389391428"/>
                  </a:ext>
                </a:extLst>
              </a:tr>
              <a:tr h="31693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Type of settlement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,391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,045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effectLst/>
                        </a:rPr>
                        <a:t>75,967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effectLst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,000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1,478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extLst>
                  <a:ext uri="{0D108BD9-81ED-4DB2-BD59-A6C34878D82A}">
                    <a16:rowId xmlns:a16="http://schemas.microsoft.com/office/drawing/2014/main" val="2659378092"/>
                  </a:ext>
                </a:extLst>
              </a:tr>
              <a:tr h="31693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Economic status on a 9 point scale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,097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,053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3,301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effectLst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effectLst/>
                        </a:rPr>
                        <a:t>,069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effectLst/>
                        </a:rPr>
                        <a:t>1,102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extLst>
                  <a:ext uri="{0D108BD9-81ED-4DB2-BD59-A6C34878D82A}">
                    <a16:rowId xmlns:a16="http://schemas.microsoft.com/office/drawing/2014/main" val="1179986009"/>
                  </a:ext>
                </a:extLst>
              </a:tr>
              <a:tr h="31693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Political influence on a 9-point scale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,065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,044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2,191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,139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effectLst/>
                        </a:rPr>
                        <a:t>1,068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extLst>
                  <a:ext uri="{0D108BD9-81ED-4DB2-BD59-A6C34878D82A}">
                    <a16:rowId xmlns:a16="http://schemas.microsoft.com/office/drawing/2014/main" val="2125588163"/>
                  </a:ext>
                </a:extLst>
              </a:tr>
              <a:tr h="31693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Respect on a 9-point scale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,003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,038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,006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,941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effectLst/>
                        </a:rPr>
                        <a:t>1,003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extLst>
                  <a:ext uri="{0D108BD9-81ED-4DB2-BD59-A6C34878D82A}">
                    <a16:rowId xmlns:a16="http://schemas.microsoft.com/office/drawing/2014/main" val="2363711397"/>
                  </a:ext>
                </a:extLst>
              </a:tr>
              <a:tr h="31693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Satisfaction with life in general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-,234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,057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17,119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,000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effectLst/>
                        </a:rPr>
                        <a:t>,791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extLst>
                  <a:ext uri="{0D108BD9-81ED-4DB2-BD59-A6C34878D82A}">
                    <a16:rowId xmlns:a16="http://schemas.microsoft.com/office/drawing/2014/main" val="2404314067"/>
                  </a:ext>
                </a:extLst>
              </a:tr>
              <a:tr h="31693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Change of economic well-being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-,438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,066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43,528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,000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effectLst/>
                        </a:rPr>
                        <a:t>,646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extLst>
                  <a:ext uri="{0D108BD9-81ED-4DB2-BD59-A6C34878D82A}">
                    <a16:rowId xmlns:a16="http://schemas.microsoft.com/office/drawing/2014/main" val="878082982"/>
                  </a:ext>
                </a:extLst>
              </a:tr>
              <a:tr h="31693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Loss of job anxiety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,000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,000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2,135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effectLst/>
                        </a:rPr>
                        <a:t>,144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effectLst/>
                        </a:rPr>
                        <a:t>1,000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extLst>
                  <a:ext uri="{0D108BD9-81ED-4DB2-BD59-A6C34878D82A}">
                    <a16:rowId xmlns:a16="http://schemas.microsoft.com/office/drawing/2014/main" val="3071621032"/>
                  </a:ext>
                </a:extLst>
              </a:tr>
              <a:tr h="31693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Ethnic identity strength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-,249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,088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7,986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effectLst/>
                        </a:rPr>
                        <a:t>,005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effectLst/>
                        </a:rPr>
                        <a:t>,780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extLst>
                  <a:ext uri="{0D108BD9-81ED-4DB2-BD59-A6C34878D82A}">
                    <a16:rowId xmlns:a16="http://schemas.microsoft.com/office/drawing/2014/main" val="68141241"/>
                  </a:ext>
                </a:extLst>
              </a:tr>
              <a:tr h="31693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Constant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-,587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,434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1,832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effectLst/>
                        </a:rPr>
                        <a:t>,176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effectLst/>
                        </a:rPr>
                        <a:t>,556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5" marR="5475" marT="5475" marB="0" anchor="ctr"/>
                </a:tc>
                <a:extLst>
                  <a:ext uri="{0D108BD9-81ED-4DB2-BD59-A6C34878D82A}">
                    <a16:rowId xmlns:a16="http://schemas.microsoft.com/office/drawing/2014/main" val="2336829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504626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Causes of inter-ethnic </a:t>
            </a:r>
            <a:r>
              <a:rPr lang="en-US" dirty="0" err="1"/>
              <a:t>tensions:the</a:t>
            </a:r>
            <a:r>
              <a:rPr lang="en-US" dirty="0"/>
              <a:t> role of employment ( Binary regression results)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101395"/>
              </p:ext>
            </p:extLst>
          </p:nvPr>
        </p:nvGraphicFramePr>
        <p:xfrm>
          <a:off x="1695276" y="642474"/>
          <a:ext cx="8367463" cy="345638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939401">
                  <a:extLst>
                    <a:ext uri="{9D8B030D-6E8A-4147-A177-3AD203B41FA5}">
                      <a16:colId xmlns:a16="http://schemas.microsoft.com/office/drawing/2014/main" val="3147291144"/>
                    </a:ext>
                  </a:extLst>
                </a:gridCol>
                <a:gridCol w="615845">
                  <a:extLst>
                    <a:ext uri="{9D8B030D-6E8A-4147-A177-3AD203B41FA5}">
                      <a16:colId xmlns:a16="http://schemas.microsoft.com/office/drawing/2014/main" val="2960674180"/>
                    </a:ext>
                  </a:extLst>
                </a:gridCol>
                <a:gridCol w="1119567">
                  <a:extLst>
                    <a:ext uri="{9D8B030D-6E8A-4147-A177-3AD203B41FA5}">
                      <a16:colId xmlns:a16="http://schemas.microsoft.com/office/drawing/2014/main" val="2707427974"/>
                    </a:ext>
                  </a:extLst>
                </a:gridCol>
                <a:gridCol w="892451">
                  <a:extLst>
                    <a:ext uri="{9D8B030D-6E8A-4147-A177-3AD203B41FA5}">
                      <a16:colId xmlns:a16="http://schemas.microsoft.com/office/drawing/2014/main" val="1524953975"/>
                    </a:ext>
                  </a:extLst>
                </a:gridCol>
                <a:gridCol w="499895">
                  <a:extLst>
                    <a:ext uri="{9D8B030D-6E8A-4147-A177-3AD203B41FA5}">
                      <a16:colId xmlns:a16="http://schemas.microsoft.com/office/drawing/2014/main" val="231441212"/>
                    </a:ext>
                  </a:extLst>
                </a:gridCol>
                <a:gridCol w="615845">
                  <a:extLst>
                    <a:ext uri="{9D8B030D-6E8A-4147-A177-3AD203B41FA5}">
                      <a16:colId xmlns:a16="http://schemas.microsoft.com/office/drawing/2014/main" val="2139218321"/>
                    </a:ext>
                  </a:extLst>
                </a:gridCol>
                <a:gridCol w="684459">
                  <a:extLst>
                    <a:ext uri="{9D8B030D-6E8A-4147-A177-3AD203B41FA5}">
                      <a16:colId xmlns:a16="http://schemas.microsoft.com/office/drawing/2014/main" val="2938410542"/>
                    </a:ext>
                  </a:extLst>
                </a:gridCol>
              </a:tblGrid>
              <a:tr h="78123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B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St.error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Wald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DF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Sig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Exp(B)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33012445"/>
                  </a:ext>
                </a:extLst>
              </a:tr>
              <a:tr h="47347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Age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,045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,033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1,803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,179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1,046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54561600"/>
                  </a:ext>
                </a:extLst>
              </a:tr>
              <a:tr h="47347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Well-being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-,016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,075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,049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,826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,984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4473777"/>
                  </a:ext>
                </a:extLst>
              </a:tr>
              <a:tr h="47347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Settlement</a:t>
                      </a:r>
                      <a:r>
                        <a:rPr lang="en-US" sz="1600" baseline="0" dirty="0">
                          <a:effectLst/>
                        </a:rPr>
                        <a:t> type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-,157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,034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21,262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,000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,855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5296951"/>
                  </a:ext>
                </a:extLst>
              </a:tr>
              <a:tr h="47347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Type of contract: official  </a:t>
                      </a:r>
                      <a:r>
                        <a:rPr lang="en-US" sz="1600" dirty="0" err="1">
                          <a:effectLst/>
                        </a:rPr>
                        <a:t>vs.unofficial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-,354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,141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6,286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,012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,702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23241746"/>
                  </a:ext>
                </a:extLst>
              </a:tr>
              <a:tr h="78123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Constant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2,745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,265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107,480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,000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15,568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2976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218450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>
            <a:extLst>
              <a:ext uri="{FF2B5EF4-FFF2-40B4-BE49-F238E27FC236}">
                <a16:creationId xmlns:a16="http://schemas.microsoft.com/office/drawing/2014/main" id="{13811403-7982-4359-91C6-46F5B33746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8000" y="1411551"/>
            <a:ext cx="11176000" cy="4368463"/>
          </a:xfrm>
        </p:spPr>
        <p:txBody>
          <a:bodyPr>
            <a:normAutofit/>
          </a:bodyPr>
          <a:lstStyle/>
          <a:p>
            <a:r>
              <a:rPr lang="en-US" dirty="0"/>
              <a:t>What is to be done? </a:t>
            </a:r>
          </a:p>
          <a:p>
            <a:pPr lvl="1"/>
            <a:r>
              <a:rPr lang="en-US" dirty="0"/>
              <a:t>The social and public goods have to be accepted as the necessary condition of cohesion in the world fraught with new dangers and challenges.</a:t>
            </a:r>
          </a:p>
          <a:p>
            <a:pPr lvl="1"/>
            <a:r>
              <a:rPr lang="en-US" dirty="0"/>
              <a:t>The change that has been hitting societies had has to come under review. A more balanced policies need to be worked out. </a:t>
            </a:r>
          </a:p>
          <a:p>
            <a:pPr lvl="1"/>
            <a:r>
              <a:rPr lang="en-US" dirty="0"/>
              <a:t>Societies should be reassembled on the basis of a new consensus, new factors of cohesion that can balance the existing dangers. </a:t>
            </a:r>
          </a:p>
          <a:p>
            <a:pPr lvl="1"/>
            <a:r>
              <a:rPr lang="en-US" dirty="0"/>
              <a:t>The global and the local should get their measure. It is obvious that all three levels of government  - global, national state and local – should be brought into harmony.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719774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AA3534-D6C7-4CF0-9087-1831B7DF4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social consequences?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90DAEB-3A46-4903-95CF-574A98340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33920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concept of social consequences points to changes that occur as a result and in the wake of major events in environment, economy, society or international relations.</a:t>
            </a:r>
          </a:p>
          <a:p>
            <a:r>
              <a:rPr lang="en-US" dirty="0"/>
              <a:t>The social consequences are usually enhancement, weakening or annulment of the already existing tendences. </a:t>
            </a:r>
          </a:p>
          <a:p>
            <a:r>
              <a:rPr lang="en-US" dirty="0"/>
              <a:t>The most salient tendency of the last three decades in the social world is relentless march of inequality resulting from the implementation of the “cynical” neoliberal view of society.</a:t>
            </a:r>
          </a:p>
          <a:p>
            <a:r>
              <a:rPr lang="en-US" dirty="0"/>
              <a:t>The rising inequality owes to the commercialization and marketization of essential services rendered by the state and privatization of public goods.</a:t>
            </a:r>
          </a:p>
          <a:p>
            <a:r>
              <a:rPr lang="en-US" dirty="0"/>
              <a:t>The major question is: how will the present crisis affect the inequalities that have so far emerged in modern and not-so-modern </a:t>
            </a:r>
            <a:r>
              <a:rPr lang="en-US" dirty="0" err="1"/>
              <a:t>socities</a:t>
            </a:r>
            <a:r>
              <a:rPr lang="en-US" dirty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9650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F2C6CF-3004-458F-B86C-DC27D5EF9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Perception of conflict potential in the Russian society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9140AB8-D938-45A2-8E0A-879846567B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5419738"/>
              </p:ext>
            </p:extLst>
          </p:nvPr>
        </p:nvGraphicFramePr>
        <p:xfrm>
          <a:off x="684212" y="234892"/>
          <a:ext cx="10406033" cy="4152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3071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3DD5C0-480F-4E59-92DC-A1270A8F8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outcome of the medical reforms</a:t>
            </a: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1DA33047-FE59-43EC-A5EC-055A91E166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3958" y="696451"/>
            <a:ext cx="6461420" cy="36147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8937D1D-4651-47FE-B093-CC587C8DD9DF}"/>
              </a:ext>
            </a:extLst>
          </p:cNvPr>
          <p:cNvSpPr txBox="1"/>
          <p:nvPr/>
        </p:nvSpPr>
        <p:spPr>
          <a:xfrm>
            <a:off x="2040556" y="1222408"/>
            <a:ext cx="2743200" cy="28777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Clinics, medical organizations</a:t>
            </a:r>
            <a:endParaRPr lang="ru-RU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34643D-BB58-4550-8B4F-62B0B674771E}"/>
              </a:ext>
            </a:extLst>
          </p:cNvPr>
          <p:cNvSpPr txBox="1"/>
          <p:nvPr/>
        </p:nvSpPr>
        <p:spPr>
          <a:xfrm>
            <a:off x="2040556" y="2506157"/>
            <a:ext cx="2743200" cy="28777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Skilled medical assistants</a:t>
            </a:r>
            <a:endParaRPr lang="ru-RU" sz="1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739D83-2875-4424-BCB6-E0B736DB22B0}"/>
              </a:ext>
            </a:extLst>
          </p:cNvPr>
          <p:cNvSpPr txBox="1"/>
          <p:nvPr/>
        </p:nvSpPr>
        <p:spPr>
          <a:xfrm>
            <a:off x="2040556" y="1941840"/>
            <a:ext cx="2743200" cy="28777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Beds for infection treatment</a:t>
            </a:r>
            <a:endParaRPr lang="ru-RU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E45E17-49CB-4D81-A35E-7751858A0D15}"/>
              </a:ext>
            </a:extLst>
          </p:cNvPr>
          <p:cNvSpPr txBox="1"/>
          <p:nvPr/>
        </p:nvSpPr>
        <p:spPr>
          <a:xfrm>
            <a:off x="2040556" y="2216047"/>
            <a:ext cx="2743200" cy="28777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Medical doctors</a:t>
            </a:r>
            <a:endParaRPr lang="ru-RU" sz="1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3002DB-0E78-4261-BD28-D3B81E03ECFB}"/>
              </a:ext>
            </a:extLst>
          </p:cNvPr>
          <p:cNvSpPr txBox="1"/>
          <p:nvPr/>
        </p:nvSpPr>
        <p:spPr>
          <a:xfrm>
            <a:off x="2040556" y="1569459"/>
            <a:ext cx="2743200" cy="28777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Beds in clinics per 100 </a:t>
            </a:r>
            <a:r>
              <a:rPr lang="en-US" sz="1200" dirty="0" err="1"/>
              <a:t>th.</a:t>
            </a:r>
            <a:endParaRPr lang="ru-RU" sz="1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0A7C1B-A404-4EA9-B5CF-71CDFBB5CA41}"/>
              </a:ext>
            </a:extLst>
          </p:cNvPr>
          <p:cNvSpPr txBox="1"/>
          <p:nvPr/>
        </p:nvSpPr>
        <p:spPr>
          <a:xfrm>
            <a:off x="2040556" y="2836837"/>
            <a:ext cx="2743200" cy="28777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Low skill medical personnel</a:t>
            </a:r>
            <a:endParaRPr lang="ru-RU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FF1709-7E04-48A7-B8E3-60387F1FAA77}"/>
              </a:ext>
            </a:extLst>
          </p:cNvPr>
          <p:cNvSpPr txBox="1"/>
          <p:nvPr/>
        </p:nvSpPr>
        <p:spPr>
          <a:xfrm>
            <a:off x="2040556" y="3195909"/>
            <a:ext cx="27432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Prophylactics and hygiene doctors</a:t>
            </a:r>
            <a:endParaRPr lang="ru-RU" sz="1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A5BEE7-A514-4C2A-B7CF-F7F1EB92C6B8}"/>
              </a:ext>
            </a:extLst>
          </p:cNvPr>
          <p:cNvSpPr txBox="1"/>
          <p:nvPr/>
        </p:nvSpPr>
        <p:spPr>
          <a:xfrm>
            <a:off x="2040556" y="3681383"/>
            <a:ext cx="2743200" cy="28777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Emergency ambulances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870712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52F05D-9332-4785-93C7-91C24FA3C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Health care inequality: optimization and privatization of health care services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9577F3A-C1E1-4115-8AA5-9350F757C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2871831"/>
              </p:ext>
            </p:extLst>
          </p:nvPr>
        </p:nvGraphicFramePr>
        <p:xfrm>
          <a:off x="570452" y="260059"/>
          <a:ext cx="11316748" cy="4311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2527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00534D-B9D4-40C6-8412-E73FFF5EA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getting assistance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8169C4B-C687-4615-8F97-0A31221523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4915126"/>
              </p:ext>
            </p:extLst>
          </p:nvPr>
        </p:nvGraphicFramePr>
        <p:xfrm>
          <a:off x="792163" y="1440656"/>
          <a:ext cx="9408853" cy="27035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71829">
                  <a:extLst>
                    <a:ext uri="{9D8B030D-6E8A-4147-A177-3AD203B41FA5}">
                      <a16:colId xmlns:a16="http://schemas.microsoft.com/office/drawing/2014/main" val="3087761120"/>
                    </a:ext>
                  </a:extLst>
                </a:gridCol>
                <a:gridCol w="689504">
                  <a:extLst>
                    <a:ext uri="{9D8B030D-6E8A-4147-A177-3AD203B41FA5}">
                      <a16:colId xmlns:a16="http://schemas.microsoft.com/office/drawing/2014/main" val="3353025826"/>
                    </a:ext>
                  </a:extLst>
                </a:gridCol>
                <a:gridCol w="689504">
                  <a:extLst>
                    <a:ext uri="{9D8B030D-6E8A-4147-A177-3AD203B41FA5}">
                      <a16:colId xmlns:a16="http://schemas.microsoft.com/office/drawing/2014/main" val="4246268898"/>
                    </a:ext>
                  </a:extLst>
                </a:gridCol>
                <a:gridCol w="689504">
                  <a:extLst>
                    <a:ext uri="{9D8B030D-6E8A-4147-A177-3AD203B41FA5}">
                      <a16:colId xmlns:a16="http://schemas.microsoft.com/office/drawing/2014/main" val="397568059"/>
                    </a:ext>
                  </a:extLst>
                </a:gridCol>
                <a:gridCol w="689504">
                  <a:extLst>
                    <a:ext uri="{9D8B030D-6E8A-4147-A177-3AD203B41FA5}">
                      <a16:colId xmlns:a16="http://schemas.microsoft.com/office/drawing/2014/main" val="2227622998"/>
                    </a:ext>
                  </a:extLst>
                </a:gridCol>
                <a:gridCol w="689504">
                  <a:extLst>
                    <a:ext uri="{9D8B030D-6E8A-4147-A177-3AD203B41FA5}">
                      <a16:colId xmlns:a16="http://schemas.microsoft.com/office/drawing/2014/main" val="1164570592"/>
                    </a:ext>
                  </a:extLst>
                </a:gridCol>
                <a:gridCol w="689504">
                  <a:extLst>
                    <a:ext uri="{9D8B030D-6E8A-4147-A177-3AD203B41FA5}">
                      <a16:colId xmlns:a16="http://schemas.microsoft.com/office/drawing/2014/main" val="4218497716"/>
                    </a:ext>
                  </a:extLst>
                </a:gridCol>
              </a:tblGrid>
              <a:tr h="244661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INCOME GROUP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843560"/>
                  </a:ext>
                </a:extLst>
              </a:tr>
              <a:tr h="9908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We can hardly make ends meet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Buying clothes is a problem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Durables are a problem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Real expensive things are a problem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Real estate is a problem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No limitations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298847"/>
                  </a:ext>
                </a:extLst>
              </a:tr>
              <a:tr h="244661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Never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5,7%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2,6%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1,1%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1,0%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1,7%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0,0%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38096967"/>
                  </a:ext>
                </a:extLst>
              </a:tr>
              <a:tr h="244661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In most cases we don't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17,9%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9,5%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5,9%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4,9%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5,0%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5,7%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26645106"/>
                  </a:ext>
                </a:extLst>
              </a:tr>
              <a:tr h="244661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In half cases we do, in half we don't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28,3%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23,0%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19,2%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17,8%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15,7%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5,7%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27261561"/>
                  </a:ext>
                </a:extLst>
              </a:tr>
              <a:tr h="244661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In most cases we don't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14,2%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21,9%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23,9%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25,2%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26,7%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25,7%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1408098"/>
                  </a:ext>
                </a:extLst>
              </a:tr>
              <a:tr h="244661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Always do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27,4%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34,3%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43,2%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45,8%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47,1%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51,4%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49112451"/>
                  </a:ext>
                </a:extLst>
              </a:tr>
              <a:tr h="244661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No need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6,6%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8,7%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6,6%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5,3%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3,9%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11,4%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390467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2556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323D72-4679-43C1-80CA-C546A7CED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Precarity and self-employment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013B4D-B0AD-4DF9-BD5F-2D41479B6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rise of Individual entrepreneur – 6 </a:t>
            </a:r>
            <a:r>
              <a:rPr lang="en-US" dirty="0" err="1"/>
              <a:t>mln</a:t>
            </a:r>
            <a:r>
              <a:rPr lang="en-US" dirty="0"/>
              <a:t>. Mostly service sector.</a:t>
            </a:r>
          </a:p>
          <a:p>
            <a:r>
              <a:rPr lang="en-US" dirty="0"/>
              <a:t>Individual self-employment – 15 million: small-scale construction, caring for the elderly, cleaning and other services.</a:t>
            </a:r>
          </a:p>
          <a:p>
            <a:r>
              <a:rPr lang="en-US" dirty="0"/>
              <a:t>Individual </a:t>
            </a:r>
            <a:r>
              <a:rPr lang="en-US" dirty="0" err="1"/>
              <a:t>landplot</a:t>
            </a:r>
            <a:r>
              <a:rPr lang="en-US" dirty="0"/>
              <a:t> production -  18720,8 in 2016. (</a:t>
            </a:r>
            <a:r>
              <a:rPr lang="en-US" dirty="0" err="1"/>
              <a:t>Narodonaselenie</a:t>
            </a:r>
            <a:r>
              <a:rPr lang="en-US" dirty="0"/>
              <a:t>, </a:t>
            </a:r>
            <a:r>
              <a:rPr lang="ru-RU" dirty="0"/>
              <a:t>№</a:t>
            </a:r>
            <a:r>
              <a:rPr lang="en-US" dirty="0"/>
              <a:t>4, 2019, P.92)</a:t>
            </a:r>
          </a:p>
          <a:p>
            <a:pPr marL="0" indent="0">
              <a:buNone/>
            </a:pPr>
            <a:r>
              <a:rPr lang="en-US" dirty="0"/>
              <a:t>The “horizontal” economy is bound to grow in response to the shortage of assistance from the state. Hernando </a:t>
            </a:r>
            <a:r>
              <a:rPr lang="en-US" dirty="0" err="1"/>
              <a:t>deSoto</a:t>
            </a:r>
            <a:r>
              <a:rPr lang="en-US" dirty="0"/>
              <a:t>: “</a:t>
            </a:r>
            <a:r>
              <a:rPr lang="en-US" dirty="0" err="1"/>
              <a:t>illiegal</a:t>
            </a:r>
            <a:r>
              <a:rPr lang="en-US" dirty="0"/>
              <a:t> economy is a chaotic and creative reaction to the inability of the state to respond to the needs of the impoverished strata</a:t>
            </a:r>
            <a:r>
              <a:rPr lang="en-US"/>
              <a:t>”.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4955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5C738F-944F-43F2-B010-1DD453F42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poor are victimized by the reforms. 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A41655B-30B6-4CDF-8A2C-98918972AED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4213" y="1212158"/>
          <a:ext cx="8534400" cy="25620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65906">
                  <a:extLst>
                    <a:ext uri="{9D8B030D-6E8A-4147-A177-3AD203B41FA5}">
                      <a16:colId xmlns:a16="http://schemas.microsoft.com/office/drawing/2014/main" val="3033461257"/>
                    </a:ext>
                  </a:extLst>
                </a:gridCol>
                <a:gridCol w="544749">
                  <a:extLst>
                    <a:ext uri="{9D8B030D-6E8A-4147-A177-3AD203B41FA5}">
                      <a16:colId xmlns:a16="http://schemas.microsoft.com/office/drawing/2014/main" val="2809973512"/>
                    </a:ext>
                  </a:extLst>
                </a:gridCol>
                <a:gridCol w="544749">
                  <a:extLst>
                    <a:ext uri="{9D8B030D-6E8A-4147-A177-3AD203B41FA5}">
                      <a16:colId xmlns:a16="http://schemas.microsoft.com/office/drawing/2014/main" val="3047080364"/>
                    </a:ext>
                  </a:extLst>
                </a:gridCol>
                <a:gridCol w="544749">
                  <a:extLst>
                    <a:ext uri="{9D8B030D-6E8A-4147-A177-3AD203B41FA5}">
                      <a16:colId xmlns:a16="http://schemas.microsoft.com/office/drawing/2014/main" val="1581443444"/>
                    </a:ext>
                  </a:extLst>
                </a:gridCol>
                <a:gridCol w="544749">
                  <a:extLst>
                    <a:ext uri="{9D8B030D-6E8A-4147-A177-3AD203B41FA5}">
                      <a16:colId xmlns:a16="http://schemas.microsoft.com/office/drawing/2014/main" val="1430605114"/>
                    </a:ext>
                  </a:extLst>
                </a:gridCol>
                <a:gridCol w="544749">
                  <a:extLst>
                    <a:ext uri="{9D8B030D-6E8A-4147-A177-3AD203B41FA5}">
                      <a16:colId xmlns:a16="http://schemas.microsoft.com/office/drawing/2014/main" val="927613920"/>
                    </a:ext>
                  </a:extLst>
                </a:gridCol>
                <a:gridCol w="544749">
                  <a:extLst>
                    <a:ext uri="{9D8B030D-6E8A-4147-A177-3AD203B41FA5}">
                      <a16:colId xmlns:a16="http://schemas.microsoft.com/office/drawing/2014/main" val="1287999987"/>
                    </a:ext>
                  </a:extLst>
                </a:gridCol>
              </a:tblGrid>
              <a:tr h="170234">
                <a:tc rowSpan="3"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В81. ГРУППА ДОХОДА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797069"/>
                  </a:ext>
                </a:extLst>
              </a:tr>
              <a:tr h="6894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We can hardly make ends meet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Buying clothes is a problem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Durables are a problem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Real expensive things are a problem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Real estate is a problem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No material limitations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b"/>
                </a:tc>
                <a:extLst>
                  <a:ext uri="{0D108BD9-81ED-4DB2-BD59-A6C34878D82A}">
                    <a16:rowId xmlns:a16="http://schemas.microsoft.com/office/drawing/2014/main" val="3571857544"/>
                  </a:ext>
                </a:extLst>
              </a:tr>
              <a:tr h="1702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Среднее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Среднее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Среднее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Среднее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Среднее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Среднее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b"/>
                </a:tc>
                <a:extLst>
                  <a:ext uri="{0D108BD9-81ED-4DB2-BD59-A6C34878D82A}">
                    <a16:rowId xmlns:a16="http://schemas.microsoft.com/office/drawing/2014/main" val="3944222744"/>
                  </a:ext>
                </a:extLst>
              </a:tr>
              <a:tr h="170234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Medical services are too expensive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3,78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4,15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3,86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3,54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3,40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2,46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extLst>
                  <a:ext uri="{0D108BD9-81ED-4DB2-BD59-A6C34878D82A}">
                    <a16:rowId xmlns:a16="http://schemas.microsoft.com/office/drawing/2014/main" val="829420985"/>
                  </a:ext>
                </a:extLst>
              </a:tr>
              <a:tr h="170234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Staying at a hospital costs too much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3,23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3,67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3,44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3,06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3,12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2,42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extLst>
                  <a:ext uri="{0D108BD9-81ED-4DB2-BD59-A6C34878D82A}">
                    <a16:rowId xmlns:a16="http://schemas.microsoft.com/office/drawing/2014/main" val="938095563"/>
                  </a:ext>
                </a:extLst>
              </a:tr>
              <a:tr h="170234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There are no specialists of the necessary profile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3,32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3,50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3,42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3,11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3,15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3,25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extLst>
                  <a:ext uri="{0D108BD9-81ED-4DB2-BD59-A6C34878D82A}">
                    <a16:rowId xmlns:a16="http://schemas.microsoft.com/office/drawing/2014/main" val="3328649542"/>
                  </a:ext>
                </a:extLst>
              </a:tr>
              <a:tr h="170234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Clinics are too far from the place where I live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2,39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2,41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2,51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2,26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2,36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1,62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extLst>
                  <a:ext uri="{0D108BD9-81ED-4DB2-BD59-A6C34878D82A}">
                    <a16:rowId xmlns:a16="http://schemas.microsoft.com/office/drawing/2014/main" val="3508857460"/>
                  </a:ext>
                </a:extLst>
              </a:tr>
              <a:tr h="170234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No necessary equipment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3,23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3,35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3,21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2,86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2,93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2,42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extLst>
                  <a:ext uri="{0D108BD9-81ED-4DB2-BD59-A6C34878D82A}">
                    <a16:rowId xmlns:a16="http://schemas.microsoft.com/office/drawing/2014/main" val="223210274"/>
                  </a:ext>
                </a:extLst>
              </a:tr>
              <a:tr h="170234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Hard to get a readdress for medical examination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3,37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3,19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3,14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2,86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2,76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2,31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extLst>
                  <a:ext uri="{0D108BD9-81ED-4DB2-BD59-A6C34878D82A}">
                    <a16:rowId xmlns:a16="http://schemas.microsoft.com/office/drawing/2014/main" val="1341868127"/>
                  </a:ext>
                </a:extLst>
              </a:tr>
              <a:tr h="170234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No medical insurance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2,03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1,87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1,80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1,58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1,66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1,83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extLst>
                  <a:ext uri="{0D108BD9-81ED-4DB2-BD59-A6C34878D82A}">
                    <a16:rowId xmlns:a16="http://schemas.microsoft.com/office/drawing/2014/main" val="297218557"/>
                  </a:ext>
                </a:extLst>
              </a:tr>
              <a:tr h="170234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Doctors are of low skills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3,34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3,36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3,28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2,89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3,04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3,00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extLst>
                  <a:ext uri="{0D108BD9-81ED-4DB2-BD59-A6C34878D82A}">
                    <a16:rowId xmlns:a16="http://schemas.microsoft.com/office/drawing/2014/main" val="222464787"/>
                  </a:ext>
                </a:extLst>
              </a:tr>
              <a:tr h="170234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Limited to the region use of insurance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2,66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2,71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2,61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2,39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2,41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</a:rPr>
                        <a:t>2,50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2" marR="8512" marT="8512" marB="0" anchor="ctr"/>
                </a:tc>
                <a:extLst>
                  <a:ext uri="{0D108BD9-81ED-4DB2-BD59-A6C34878D82A}">
                    <a16:rowId xmlns:a16="http://schemas.microsoft.com/office/drawing/2014/main" val="1651554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4081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7B6A6D-BEDD-4A52-ACB4-832AC4028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it means for the future?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9D8996-5B97-4082-9E58-E2F9DFAE0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debate over the well-fare state is bound to get a heated continuation. </a:t>
            </a:r>
          </a:p>
          <a:p>
            <a:r>
              <a:rPr lang="en-US" dirty="0"/>
              <a:t>Health care is bound to get more money.</a:t>
            </a:r>
          </a:p>
          <a:p>
            <a:r>
              <a:rPr lang="en-US" dirty="0"/>
              <a:t>Doctors will ensure their place in the middle class. The occupational solidarity will become stronger. </a:t>
            </a:r>
          </a:p>
          <a:p>
            <a:r>
              <a:rPr lang="en-US" dirty="0"/>
              <a:t>Medical schools will get stronger state support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6524577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266</TotalTime>
  <Words>1097</Words>
  <Application>Microsoft Office PowerPoint</Application>
  <PresentationFormat>Широкоэкранный</PresentationFormat>
  <Paragraphs>295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Times New Roman</vt:lpstr>
      <vt:lpstr>Wingdings 3</vt:lpstr>
      <vt:lpstr>Сектор</vt:lpstr>
      <vt:lpstr>More inequalities: the longterm social consequences of the ongoing epidemic in the neoliberal economic environment"</vt:lpstr>
      <vt:lpstr>What are social consequences?</vt:lpstr>
      <vt:lpstr>Perception of conflict potential in the Russian society</vt:lpstr>
      <vt:lpstr>The outcome of the medical reforms</vt:lpstr>
      <vt:lpstr>Health care inequality: optimization and privatization of health care services</vt:lpstr>
      <vt:lpstr>Problems with getting assistance</vt:lpstr>
      <vt:lpstr>Precarity and self-employment</vt:lpstr>
      <vt:lpstr>The poor are victimized by the reforms. </vt:lpstr>
      <vt:lpstr>What it means for the future?</vt:lpstr>
      <vt:lpstr>Middle class autonomy tendencies </vt:lpstr>
      <vt:lpstr>The decline of the middle class decision-making power</vt:lpstr>
      <vt:lpstr>Inter-ethnic tension on the rise: factors of inter-ethnic intolerance</vt:lpstr>
      <vt:lpstr>Causes of inter-ethnic tensions:the role of employment ( Binary regression results)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inequalities: the longterm social consequences of the ongoing epidemic in the neoliberal economic environment"</dc:title>
  <dc:creator>Asus</dc:creator>
  <cp:lastModifiedBy>ASUS All-in-One</cp:lastModifiedBy>
  <cp:revision>12</cp:revision>
  <dcterms:created xsi:type="dcterms:W3CDTF">2020-06-20T10:31:49Z</dcterms:created>
  <dcterms:modified xsi:type="dcterms:W3CDTF">2020-06-22T09:39:35Z</dcterms:modified>
</cp:coreProperties>
</file>