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6"/>
  </p:notesMasterIdLst>
  <p:handoutMasterIdLst>
    <p:handoutMasterId r:id="rId67"/>
  </p:handoutMasterIdLst>
  <p:sldIdLst>
    <p:sldId id="258" r:id="rId2"/>
    <p:sldId id="344" r:id="rId3"/>
    <p:sldId id="336" r:id="rId4"/>
    <p:sldId id="337" r:id="rId5"/>
    <p:sldId id="261" r:id="rId6"/>
    <p:sldId id="262" r:id="rId7"/>
    <p:sldId id="263" r:id="rId8"/>
    <p:sldId id="388" r:id="rId9"/>
    <p:sldId id="300" r:id="rId10"/>
    <p:sldId id="367" r:id="rId11"/>
    <p:sldId id="283" r:id="rId12"/>
    <p:sldId id="378" r:id="rId13"/>
    <p:sldId id="285" r:id="rId14"/>
    <p:sldId id="392" r:id="rId15"/>
    <p:sldId id="281" r:id="rId16"/>
    <p:sldId id="348" r:id="rId17"/>
    <p:sldId id="355" r:id="rId18"/>
    <p:sldId id="399" r:id="rId19"/>
    <p:sldId id="391" r:id="rId20"/>
    <p:sldId id="272" r:id="rId21"/>
    <p:sldId id="273" r:id="rId22"/>
    <p:sldId id="291" r:id="rId23"/>
    <p:sldId id="290" r:id="rId24"/>
    <p:sldId id="276" r:id="rId25"/>
    <p:sldId id="403" r:id="rId26"/>
    <p:sldId id="294" r:id="rId27"/>
    <p:sldId id="411" r:id="rId28"/>
    <p:sldId id="356" r:id="rId29"/>
    <p:sldId id="390" r:id="rId30"/>
    <p:sldId id="397" r:id="rId31"/>
    <p:sldId id="410" r:id="rId32"/>
    <p:sldId id="398" r:id="rId33"/>
    <p:sldId id="380" r:id="rId34"/>
    <p:sldId id="375" r:id="rId35"/>
    <p:sldId id="393" r:id="rId36"/>
    <p:sldId id="297" r:id="rId37"/>
    <p:sldId id="352" r:id="rId38"/>
    <p:sldId id="353" r:id="rId39"/>
    <p:sldId id="408" r:id="rId40"/>
    <p:sldId id="309" r:id="rId41"/>
    <p:sldId id="312" r:id="rId42"/>
    <p:sldId id="400" r:id="rId43"/>
    <p:sldId id="301" r:id="rId44"/>
    <p:sldId id="303" r:id="rId45"/>
    <p:sldId id="306" r:id="rId46"/>
    <p:sldId id="350" r:id="rId47"/>
    <p:sldId id="308" r:id="rId48"/>
    <p:sldId id="304" r:id="rId49"/>
    <p:sldId id="351" r:id="rId50"/>
    <p:sldId id="305" r:id="rId51"/>
    <p:sldId id="366" r:id="rId52"/>
    <p:sldId id="401" r:id="rId53"/>
    <p:sldId id="326" r:id="rId54"/>
    <p:sldId id="381" r:id="rId55"/>
    <p:sldId id="404" r:id="rId56"/>
    <p:sldId id="405" r:id="rId57"/>
    <p:sldId id="407" r:id="rId58"/>
    <p:sldId id="409" r:id="rId59"/>
    <p:sldId id="406" r:id="rId60"/>
    <p:sldId id="345" r:id="rId61"/>
    <p:sldId id="346" r:id="rId62"/>
    <p:sldId id="402" r:id="rId63"/>
    <p:sldId id="331" r:id="rId64"/>
    <p:sldId id="333" r:id="rId6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395">
          <p15:clr>
            <a:srgbClr val="A4A3A4"/>
          </p15:clr>
        </p15:guide>
        <p15:guide id="2" pos="2881">
          <p15:clr>
            <a:srgbClr val="A4A3A4"/>
          </p15:clr>
        </p15:guide>
      </p15:sldGuideLst>
    </p:ext>
    <p:ext uri="{2D200454-40CA-4A62-9FC3-DE9A4176ACB9}">
      <p15:notesGuideLst xmlns:p15="http://schemas.microsoft.com/office/powerpoint/2012/main" xmlns="">
        <p15:guide id="1" orient="horz" pos="3143">
          <p15:clr>
            <a:srgbClr val="A4A3A4"/>
          </p15:clr>
        </p15:guide>
        <p15:guide id="2" pos="2152">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Дедков Никита Игоревич" initials="НД"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3030"/>
    <a:srgbClr val="4D4D4D"/>
    <a:srgbClr val="F14740"/>
    <a:srgbClr val="F24740"/>
    <a:srgbClr val="292929"/>
    <a:srgbClr val="282828"/>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1" autoAdjust="0"/>
    <p:restoredTop sz="92430" autoAdjust="0"/>
  </p:normalViewPr>
  <p:slideViewPr>
    <p:cSldViewPr snapToGrid="0">
      <p:cViewPr>
        <p:scale>
          <a:sx n="125" d="100"/>
          <a:sy n="125" d="100"/>
        </p:scale>
        <p:origin x="-1392" y="-72"/>
      </p:cViewPr>
      <p:guideLst>
        <p:guide orient="horz" pos="395"/>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3312" y="-96"/>
      </p:cViewPr>
      <p:guideLst>
        <p:guide orient="horz" pos="3143"/>
        <p:guide orient="horz" pos="3127"/>
        <p:guide pos="2152"/>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88427141051811E-2"/>
          <c:y val="5.6777890978474445E-2"/>
          <c:w val="0.90497545445708172"/>
          <c:h val="0.8242480067350072"/>
        </c:manualLayout>
      </c:layout>
      <c:lineChart>
        <c:grouping val="standard"/>
        <c:varyColors val="0"/>
        <c:ser>
          <c:idx val="0"/>
          <c:order val="0"/>
          <c:tx>
            <c:strRef>
              <c:f>Sheet1!$B$1</c:f>
              <c:strCache>
                <c:ptCount val="1"/>
                <c:pt idx="0">
                  <c:v>Series 1</c:v>
                </c:pt>
              </c:strCache>
            </c:strRef>
          </c:tx>
          <c:spPr>
            <a:ln w="22225" cap="rnd">
              <a:solidFill>
                <a:srgbClr val="F24740"/>
              </a:solidFill>
            </a:ln>
            <a:effectLst>
              <a:glow rad="139700">
                <a:schemeClr val="accent2">
                  <a:satMod val="175000"/>
                  <a:alpha val="14000"/>
                </a:schemeClr>
              </a:glow>
            </a:effectLst>
          </c:spPr>
          <c:marker>
            <c:symbol val="none"/>
          </c:marker>
          <c:dLbls>
            <c:dLbl>
              <c:idx val="0"/>
              <c:layout>
                <c:manualLayout>
                  <c:x val="-3.5493827160493811E-2"/>
                  <c:y val="-5.9748427672956093E-2"/>
                </c:manualLayout>
              </c:layout>
              <c:tx>
                <c:rich>
                  <a:bodyPr/>
                  <a:lstStyle/>
                  <a:p>
                    <a:r>
                      <a:rPr lang="en-US"/>
                      <a:t>2.4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1E-134C-A266-D8C901880FAF}"/>
                </c:ext>
                <c:ext xmlns:c15="http://schemas.microsoft.com/office/drawing/2012/chart" uri="{CE6537A1-D6FC-4f65-9D91-7224C49458BB}"/>
              </c:extLst>
            </c:dLbl>
            <c:dLbl>
              <c:idx val="1"/>
              <c:layout>
                <c:manualLayout>
                  <c:x val="-9.259259259259231E-3"/>
                  <c:y val="2.20125786163522E-2"/>
                </c:manualLayout>
              </c:layout>
              <c:tx>
                <c:rich>
                  <a:bodyPr/>
                  <a:lstStyle/>
                  <a:p>
                    <a:r>
                      <a:rPr lang="en-US"/>
                      <a:t>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1E-134C-A266-D8C901880FAF}"/>
                </c:ext>
                <c:ext xmlns:c15="http://schemas.microsoft.com/office/drawing/2012/chart" uri="{CE6537A1-D6FC-4f65-9D91-7224C49458BB}"/>
              </c:extLst>
            </c:dLbl>
            <c:dLbl>
              <c:idx val="2"/>
              <c:layout>
                <c:manualLayout>
                  <c:x val="-5.0925925925925923E-2"/>
                  <c:y val="-5.6603773584905662E-2"/>
                </c:manualLayout>
              </c:layout>
              <c:tx>
                <c:rich>
                  <a:bodyPr/>
                  <a:lstStyle/>
                  <a:p>
                    <a:r>
                      <a:rPr lang="en-US"/>
                      <a:t>18.1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81E-134C-A266-D8C901880FAF}"/>
                </c:ext>
                <c:ext xmlns:c15="http://schemas.microsoft.com/office/drawing/2012/chart" uri="{CE6537A1-D6FC-4f65-9D91-7224C49458BB}"/>
              </c:extLst>
            </c:dLbl>
            <c:dLbl>
              <c:idx val="3"/>
              <c:layout>
                <c:manualLayout>
                  <c:x val="-1.2345679012345678E-2"/>
                  <c:y val="3.1446540880503145E-2"/>
                </c:manualLayout>
              </c:layout>
              <c:tx>
                <c:rich>
                  <a:bodyPr/>
                  <a:lstStyle/>
                  <a:p>
                    <a:r>
                      <a:rPr lang="en-US"/>
                      <a:t>32.0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81E-134C-A266-D8C901880FAF}"/>
                </c:ext>
                <c:ext xmlns:c15="http://schemas.microsoft.com/office/drawing/2012/chart" uri="{CE6537A1-D6FC-4f65-9D91-7224C49458BB}"/>
              </c:extLst>
            </c:dLbl>
            <c:dLbl>
              <c:idx val="4"/>
              <c:layout>
                <c:manualLayout>
                  <c:x val="-6.9444444444444392E-2"/>
                  <c:y val="-3.7735849056603772E-2"/>
                </c:manualLayout>
              </c:layout>
              <c:tx>
                <c:rich>
                  <a:bodyPr/>
                  <a:lstStyle/>
                  <a:p>
                    <a:r>
                      <a:rPr lang="en-US"/>
                      <a:t>48.7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1E-134C-A266-D8C901880FAF}"/>
                </c:ext>
                <c:ext xmlns:c15="http://schemas.microsoft.com/office/drawing/2012/chart" uri="{CE6537A1-D6FC-4f65-9D91-7224C49458BB}"/>
              </c:extLst>
            </c:dLbl>
            <c:dLbl>
              <c:idx val="5"/>
              <c:layout>
                <c:manualLayout>
                  <c:x val="-1.8518518518518517E-2"/>
                  <c:y val="5.0314465408805034E-2"/>
                </c:manualLayout>
              </c:layout>
              <c:tx>
                <c:rich>
                  <a:bodyPr/>
                  <a:lstStyle/>
                  <a:p>
                    <a:r>
                      <a:rPr lang="en-US"/>
                      <a:t>74.0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1E-134C-A266-D8C901880FAF}"/>
                </c:ext>
                <c:ext xmlns:c15="http://schemas.microsoft.com/office/drawing/2012/chart" uri="{CE6537A1-D6FC-4f65-9D91-7224C49458BB}"/>
              </c:extLst>
            </c:dLbl>
            <c:dLbl>
              <c:idx val="6"/>
              <c:layout>
                <c:manualLayout>
                  <c:x val="-7.098765432098765E-2"/>
                  <c:y val="-4.7169811320754686E-2"/>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1E-134C-A266-D8C901880FAF}"/>
                </c:ext>
                <c:ext xmlns:c15="http://schemas.microsoft.com/office/drawing/2012/chart" uri="{CE6537A1-D6FC-4f65-9D91-7224C49458BB}"/>
              </c:extLst>
            </c:dLbl>
            <c:dLbl>
              <c:idx val="7"/>
              <c:layout>
                <c:manualLayout>
                  <c:x val="-2.1604938271604937E-2"/>
                  <c:y val="5.0314465408805034E-2"/>
                </c:manualLayout>
              </c:layout>
              <c:tx>
                <c:rich>
                  <a:bodyPr/>
                  <a:lstStyle/>
                  <a:p>
                    <a:r>
                      <a:rPr lang="en-US"/>
                      <a:t>107.0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1E-134C-A266-D8C901880FAF}"/>
                </c:ext>
                <c:ext xmlns:c15="http://schemas.microsoft.com/office/drawing/2012/chart" uri="{CE6537A1-D6FC-4f65-9D91-7224C49458BB}"/>
              </c:extLst>
            </c:dLbl>
            <c:dLbl>
              <c:idx val="8"/>
              <c:layout>
                <c:manualLayout>
                  <c:x val="-5.0925925925926041E-2"/>
                  <c:y val="-6.2893081761006275E-2"/>
                </c:manualLayout>
              </c:layout>
              <c:tx>
                <c:rich>
                  <a:bodyPr/>
                  <a:lstStyle/>
                  <a:p>
                    <a:r>
                      <a:rPr lang="en-US"/>
                      <a:t>119.6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1E-134C-A266-D8C901880FAF}"/>
                </c:ext>
                <c:ext xmlns:c15="http://schemas.microsoft.com/office/drawing/2012/chart" uri="{CE6537A1-D6FC-4f65-9D91-7224C49458BB}"/>
              </c:extLst>
            </c:dLbl>
            <c:dLbl>
              <c:idx val="9"/>
              <c:layout>
                <c:manualLayout>
                  <c:x val="-9.259259259259146E-3"/>
                  <c:y val="4.716981132075472E-2"/>
                </c:manualLayout>
              </c:layout>
              <c:tx>
                <c:rich>
                  <a:bodyPr/>
                  <a:lstStyle/>
                  <a:p>
                    <a:r>
                      <a:rPr lang="en-US" dirty="0"/>
                      <a:t>122.7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81E-134C-A266-D8C901880FAF}"/>
                </c:ex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Sheet1!$A$2:$A$17</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 (план)</c:v>
                </c:pt>
              </c:strCache>
            </c:strRef>
          </c:cat>
          <c:val>
            <c:numRef>
              <c:f>Sheet1!$B$2:$B$17</c:f>
              <c:numCache>
                <c:formatCode>#\ ##0.000</c:formatCode>
                <c:ptCount val="16"/>
                <c:pt idx="0">
                  <c:v>2.378412</c:v>
                </c:pt>
                <c:pt idx="1">
                  <c:v>9.9305342857142893</c:v>
                </c:pt>
                <c:pt idx="2">
                  <c:v>18.161819999999999</c:v>
                </c:pt>
                <c:pt idx="3">
                  <c:v>32.024122857142899</c:v>
                </c:pt>
                <c:pt idx="4">
                  <c:v>48.7216871428571</c:v>
                </c:pt>
                <c:pt idx="5">
                  <c:v>74.041801428571404</c:v>
                </c:pt>
                <c:pt idx="6">
                  <c:v>90.0406571428571</c:v>
                </c:pt>
                <c:pt idx="7">
                  <c:v>106.98055714285699</c:v>
                </c:pt>
                <c:pt idx="8">
                  <c:v>119.572158571429</c:v>
                </c:pt>
                <c:pt idx="9">
                  <c:v>122.762042857143</c:v>
                </c:pt>
                <c:pt idx="10">
                  <c:v>135.1</c:v>
                </c:pt>
                <c:pt idx="11">
                  <c:v>151.6</c:v>
                </c:pt>
                <c:pt idx="12">
                  <c:v>156.9</c:v>
                </c:pt>
                <c:pt idx="13">
                  <c:v>161.6</c:v>
                </c:pt>
                <c:pt idx="14">
                  <c:v>176.4</c:v>
                </c:pt>
                <c:pt idx="15">
                  <c:v>200.2</c:v>
                </c:pt>
              </c:numCache>
            </c:numRef>
          </c:val>
          <c:smooth val="0"/>
          <c:extLst xmlns:c16r2="http://schemas.microsoft.com/office/drawing/2015/06/chart">
            <c:ext xmlns:c16="http://schemas.microsoft.com/office/drawing/2014/chart" uri="{C3380CC4-5D6E-409C-BE32-E72D297353CC}">
              <c16:uniqueId val="{0000000A-681E-134C-A266-D8C901880FAF}"/>
            </c:ext>
          </c:extLst>
        </c:ser>
        <c:ser>
          <c:idx val="1"/>
          <c:order val="1"/>
          <c:tx>
            <c:strRef>
              <c:f>Sheet1!$C$1</c:f>
              <c:strCache>
                <c:ptCount val="1"/>
                <c:pt idx="0">
                  <c:v>Column1</c:v>
                </c:pt>
              </c:strCache>
            </c:strRef>
          </c:tx>
          <c:spPr>
            <a:ln w="22225" cap="rnd">
              <a:solidFill>
                <a:schemeClr val="accent4"/>
              </a:solidFill>
            </a:ln>
            <a:effectLst>
              <a:glow rad="139700">
                <a:schemeClr val="accent4">
                  <a:satMod val="175000"/>
                  <a:alpha val="14000"/>
                </a:schemeClr>
              </a:glow>
            </a:effectLst>
          </c:spPr>
          <c:marker>
            <c:symbol val="none"/>
          </c:marker>
          <c:cat>
            <c:strRef>
              <c:f>Sheet1!$A$2:$A$17</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 (план)</c:v>
                </c:pt>
              </c:strCache>
            </c:strRef>
          </c:cat>
          <c:val>
            <c:numRef>
              <c:f>Sheet1!$C$2:$C$17</c:f>
              <c:numCache>
                <c:formatCode>General</c:formatCode>
                <c:ptCount val="16"/>
              </c:numCache>
            </c:numRef>
          </c:val>
          <c:smooth val="0"/>
          <c:extLst xmlns:c16r2="http://schemas.microsoft.com/office/drawing/2015/06/chart">
            <c:ext xmlns:c16="http://schemas.microsoft.com/office/drawing/2014/chart" uri="{C3380CC4-5D6E-409C-BE32-E72D297353CC}">
              <c16:uniqueId val="{0000000B-681E-134C-A266-D8C901880FAF}"/>
            </c:ext>
          </c:extLst>
        </c:ser>
        <c:dLbls>
          <c:showLegendKey val="0"/>
          <c:showVal val="0"/>
          <c:showCatName val="0"/>
          <c:showSerName val="0"/>
          <c:showPercent val="0"/>
          <c:showBubbleSize val="0"/>
        </c:dLbls>
        <c:marker val="1"/>
        <c:smooth val="0"/>
        <c:axId val="86098944"/>
        <c:axId val="81892992"/>
      </c:lineChart>
      <c:catAx>
        <c:axId val="8609894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ru-RU"/>
          </a:p>
        </c:txPr>
        <c:crossAx val="81892992"/>
        <c:crosses val="autoZero"/>
        <c:auto val="1"/>
        <c:lblAlgn val="ctr"/>
        <c:lblOffset val="100"/>
        <c:noMultiLvlLbl val="0"/>
      </c:catAx>
      <c:valAx>
        <c:axId val="818929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 ##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ru-RU"/>
          </a:p>
        </c:txPr>
        <c:crossAx val="8609894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2225" cap="rnd">
              <a:solidFill>
                <a:srgbClr val="F24740"/>
              </a:solidFill>
            </a:ln>
            <a:effectLst>
              <a:glow rad="139700">
                <a:schemeClr val="accent2">
                  <a:satMod val="175000"/>
                  <a:alpha val="14000"/>
                </a:schemeClr>
              </a:glow>
            </a:effectLst>
          </c:spPr>
          <c:marker>
            <c:symbol val="none"/>
          </c:marker>
          <c:dLbls>
            <c:dLbl>
              <c:idx val="0"/>
              <c:tx>
                <c:rich>
                  <a:bodyPr/>
                  <a:lstStyle/>
                  <a:p>
                    <a:r>
                      <a:rPr lang="en-US"/>
                      <a:t>26.2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CD-C141-AAD1-0958344AA568}"/>
                </c:ext>
                <c:ext xmlns:c15="http://schemas.microsoft.com/office/drawing/2012/chart" uri="{CE6537A1-D6FC-4f65-9D91-7224C49458BB}"/>
              </c:extLst>
            </c:dLbl>
            <c:dLbl>
              <c:idx val="1"/>
              <c:tx>
                <c:rich>
                  <a:bodyPr/>
                  <a:lstStyle/>
                  <a:p>
                    <a:r>
                      <a:rPr lang="en-US"/>
                      <a:t>21.0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8CD-C141-AAD1-0958344AA568}"/>
                </c:ext>
                <c:ext xmlns:c15="http://schemas.microsoft.com/office/drawing/2012/chart" uri="{CE6537A1-D6FC-4f65-9D91-7224C49458BB}"/>
              </c:extLst>
            </c:dLbl>
            <c:dLbl>
              <c:idx val="2"/>
              <c:tx>
                <c:rich>
                  <a:bodyPr/>
                  <a:lstStyle/>
                  <a:p>
                    <a:r>
                      <a:rPr lang="en-US"/>
                      <a:t>32.2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CD-C141-AAD1-0958344AA568}"/>
                </c:ext>
                <c:ext xmlns:c15="http://schemas.microsoft.com/office/drawing/2012/chart" uri="{CE6537A1-D6FC-4f65-9D91-7224C49458BB}"/>
              </c:extLst>
            </c:dLbl>
            <c:dLbl>
              <c:idx val="3"/>
              <c:tx>
                <c:rich>
                  <a:bodyPr/>
                  <a:lstStyle/>
                  <a:p>
                    <a:r>
                      <a:rPr lang="en-US"/>
                      <a:t>23.4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CD-C141-AAD1-0958344AA568}"/>
                </c:ext>
                <c:ext xmlns:c15="http://schemas.microsoft.com/office/drawing/2012/chart" uri="{CE6537A1-D6FC-4f65-9D91-7224C49458BB}"/>
              </c:extLst>
            </c:dLbl>
            <c:dLbl>
              <c:idx val="4"/>
              <c:tx>
                <c:rich>
                  <a:bodyPr/>
                  <a:lstStyle/>
                  <a:p>
                    <a:r>
                      <a:rPr lang="en-US"/>
                      <a:t>33.3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CD-C141-AAD1-0958344AA568}"/>
                </c:ext>
                <c:ext xmlns:c15="http://schemas.microsoft.com/office/drawing/2012/chart" uri="{CE6537A1-D6FC-4f65-9D91-7224C49458BB}"/>
              </c:extLst>
            </c:dLbl>
            <c:dLbl>
              <c:idx val="5"/>
              <c:tx>
                <c:rich>
                  <a:bodyPr/>
                  <a:lstStyle/>
                  <a:p>
                    <a:r>
                      <a:rPr lang="en-US"/>
                      <a:t>26.6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8CD-C141-AAD1-0958344AA568}"/>
                </c:ext>
                <c:ext xmlns:c15="http://schemas.microsoft.com/office/drawing/2012/chart" uri="{CE6537A1-D6FC-4f65-9D91-7224C49458BB}"/>
              </c:extLst>
            </c:dLbl>
            <c:dLbl>
              <c:idx val="6"/>
              <c:tx>
                <c:rich>
                  <a:bodyPr/>
                  <a:lstStyle/>
                  <a:p>
                    <a:r>
                      <a:rPr lang="en-US"/>
                      <a:t>17.9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8CD-C141-AAD1-0958344AA568}"/>
                </c:ext>
                <c:ext xmlns:c15="http://schemas.microsoft.com/office/drawing/2012/chart" uri="{CE6537A1-D6FC-4f65-9D91-7224C49458BB}"/>
              </c:extLst>
            </c:dLbl>
            <c:dLbl>
              <c:idx val="7"/>
              <c:tx>
                <c:rich>
                  <a:bodyPr/>
                  <a:lstStyle/>
                  <a:p>
                    <a:r>
                      <a:rPr lang="en-US"/>
                      <a:t>29.1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8CD-C141-AAD1-0958344AA568}"/>
                </c:ext>
                <c:ext xmlns:c15="http://schemas.microsoft.com/office/drawing/2012/chart" uri="{CE6537A1-D6FC-4f65-9D91-7224C49458BB}"/>
              </c:extLst>
            </c:dLbl>
            <c:dLbl>
              <c:idx val="8"/>
              <c:tx>
                <c:rich>
                  <a:bodyPr/>
                  <a:lstStyle/>
                  <a:p>
                    <a:r>
                      <a:rPr lang="en-US"/>
                      <a:t>26.2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8CD-C141-AAD1-0958344AA568}"/>
                </c:ext>
                <c:ext xmlns:c15="http://schemas.microsoft.com/office/drawing/2012/chart" uri="{CE6537A1-D6FC-4f65-9D91-7224C49458BB}"/>
              </c:extLst>
            </c:dLbl>
            <c:dLbl>
              <c:idx val="9"/>
              <c:layout>
                <c:manualLayout>
                  <c:x val="-4.1666666666666666E-3"/>
                  <c:y val="-2.5000000000000001E-2"/>
                </c:manualLayout>
              </c:layout>
              <c:tx>
                <c:rich>
                  <a:bodyPr/>
                  <a:lstStyle/>
                  <a:p>
                    <a:r>
                      <a:rPr lang="en-US" dirty="0"/>
                      <a:t>38.3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8CD-C141-AAD1-0958344AA568}"/>
                </c:ex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 ##0.000</c:formatCode>
                <c:ptCount val="16"/>
                <c:pt idx="0">
                  <c:v>26.201335</c:v>
                </c:pt>
                <c:pt idx="1">
                  <c:v>21.012698</c:v>
                </c:pt>
                <c:pt idx="2">
                  <c:v>32.200646999999996</c:v>
                </c:pt>
                <c:pt idx="3">
                  <c:v>23.388888999999999</c:v>
                </c:pt>
                <c:pt idx="4">
                  <c:v>33.300068799999998</c:v>
                </c:pt>
                <c:pt idx="5">
                  <c:v>26.625755000000002</c:v>
                </c:pt>
                <c:pt idx="6">
                  <c:v>17.890999999999998</c:v>
                </c:pt>
                <c:pt idx="7">
                  <c:v>29.146635880000002</c:v>
                </c:pt>
                <c:pt idx="8">
                  <c:v>26.181539999999998</c:v>
                </c:pt>
                <c:pt idx="9">
                  <c:v>38.364204000000001</c:v>
                </c:pt>
                <c:pt idx="10">
                  <c:v>19.7</c:v>
                </c:pt>
                <c:pt idx="11">
                  <c:v>27.4</c:v>
                </c:pt>
                <c:pt idx="12">
                  <c:v>37.6</c:v>
                </c:pt>
                <c:pt idx="13">
                  <c:v>30.1</c:v>
                </c:pt>
                <c:pt idx="14">
                  <c:v>23.7</c:v>
                </c:pt>
                <c:pt idx="15">
                  <c:v>14.2</c:v>
                </c:pt>
              </c:numCache>
            </c:numRef>
          </c:val>
          <c:smooth val="0"/>
          <c:extLst xmlns:c16r2="http://schemas.microsoft.com/office/drawing/2015/06/chart">
            <c:ext xmlns:c16="http://schemas.microsoft.com/office/drawing/2014/chart" uri="{C3380CC4-5D6E-409C-BE32-E72D297353CC}">
              <c16:uniqueId val="{0000000A-F8CD-C141-AAD1-0958344AA568}"/>
            </c:ext>
          </c:extLst>
        </c:ser>
        <c:ser>
          <c:idx val="1"/>
          <c:order val="1"/>
          <c:tx>
            <c:strRef>
              <c:f>Sheet1!$C$1</c:f>
              <c:strCache>
                <c:ptCount val="1"/>
                <c:pt idx="0">
                  <c:v>Column1</c:v>
                </c:pt>
              </c:strCache>
            </c:strRef>
          </c:tx>
          <c:spPr>
            <a:ln w="22225" cap="rnd">
              <a:solidFill>
                <a:schemeClr val="accent4"/>
              </a:solidFill>
            </a:ln>
            <a:effectLst>
              <a:glow rad="139700">
                <a:schemeClr val="accent4">
                  <a:satMod val="175000"/>
                  <a:alpha val="14000"/>
                </a:schemeClr>
              </a:glow>
            </a:effectLst>
          </c:spPr>
          <c:marker>
            <c:symbol val="none"/>
          </c:marker>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General</c:formatCode>
                <c:ptCount val="16"/>
              </c:numCache>
            </c:numRef>
          </c:val>
          <c:smooth val="0"/>
          <c:extLst xmlns:c16r2="http://schemas.microsoft.com/office/drawing/2015/06/chart">
            <c:ext xmlns:c16="http://schemas.microsoft.com/office/drawing/2014/chart" uri="{C3380CC4-5D6E-409C-BE32-E72D297353CC}">
              <c16:uniqueId val="{0000000B-F8CD-C141-AAD1-0958344AA568}"/>
            </c:ext>
          </c:extLst>
        </c:ser>
        <c:ser>
          <c:idx val="2"/>
          <c:order val="2"/>
          <c:tx>
            <c:strRef>
              <c:f>Sheet1!$D$1</c:f>
              <c:strCache>
                <c:ptCount val="1"/>
                <c:pt idx="0">
                  <c:v>Column2</c:v>
                </c:pt>
              </c:strCache>
            </c:strRef>
          </c:tx>
          <c:spPr>
            <a:ln w="22225" cap="rnd">
              <a:solidFill>
                <a:schemeClr val="accent6"/>
              </a:solidFill>
            </a:ln>
            <a:effectLst>
              <a:glow rad="139700">
                <a:schemeClr val="accent6">
                  <a:satMod val="175000"/>
                  <a:alpha val="14000"/>
                </a:schemeClr>
              </a:glow>
            </a:effectLst>
          </c:spPr>
          <c:marker>
            <c:symbol val="none"/>
          </c:marker>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Sheet1!$D$2:$D$17</c:f>
              <c:numCache>
                <c:formatCode>General</c:formatCode>
                <c:ptCount val="16"/>
              </c:numCache>
            </c:numRef>
          </c:val>
          <c:smooth val="0"/>
          <c:extLst xmlns:c16r2="http://schemas.microsoft.com/office/drawing/2015/06/chart">
            <c:ext xmlns:c16="http://schemas.microsoft.com/office/drawing/2014/chart" uri="{C3380CC4-5D6E-409C-BE32-E72D297353CC}">
              <c16:uniqueId val="{0000000C-F8CD-C141-AAD1-0958344AA568}"/>
            </c:ext>
          </c:extLst>
        </c:ser>
        <c:dLbls>
          <c:showLegendKey val="0"/>
          <c:showVal val="0"/>
          <c:showCatName val="0"/>
          <c:showSerName val="0"/>
          <c:showPercent val="0"/>
          <c:showBubbleSize val="0"/>
        </c:dLbls>
        <c:marker val="1"/>
        <c:smooth val="0"/>
        <c:axId val="86097920"/>
        <c:axId val="91627520"/>
      </c:lineChart>
      <c:catAx>
        <c:axId val="8609792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ru-RU"/>
          </a:p>
        </c:txPr>
        <c:crossAx val="91627520"/>
        <c:crosses val="autoZero"/>
        <c:auto val="1"/>
        <c:lblAlgn val="ctr"/>
        <c:lblOffset val="100"/>
        <c:noMultiLvlLbl val="0"/>
      </c:catAx>
      <c:valAx>
        <c:axId val="9162752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 ##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ru-RU"/>
          </a:p>
        </c:txPr>
        <c:crossAx val="8609792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48" cy="495937"/>
          </a:xfrm>
          <a:prstGeom prst="rect">
            <a:avLst/>
          </a:prstGeom>
        </p:spPr>
        <p:txBody>
          <a:bodyPr vert="horz" lIns="90965" tIns="45482" rIns="90965" bIns="45482" rtlCol="0"/>
          <a:lstStyle>
            <a:lvl1pPr algn="l">
              <a:defRPr sz="1200"/>
            </a:lvl1pPr>
          </a:lstStyle>
          <a:p>
            <a:endParaRPr lang="ru-RU"/>
          </a:p>
        </p:txBody>
      </p:sp>
      <p:sp>
        <p:nvSpPr>
          <p:cNvPr id="3" name="Дата 2"/>
          <p:cNvSpPr>
            <a:spLocks noGrp="1"/>
          </p:cNvSpPr>
          <p:nvPr>
            <p:ph type="dt" sz="quarter" idx="1"/>
          </p:nvPr>
        </p:nvSpPr>
        <p:spPr>
          <a:xfrm>
            <a:off x="3851227" y="1"/>
            <a:ext cx="2944869" cy="495937"/>
          </a:xfrm>
          <a:prstGeom prst="rect">
            <a:avLst/>
          </a:prstGeom>
        </p:spPr>
        <p:txBody>
          <a:bodyPr vert="horz" lIns="90965" tIns="45482" rIns="90965" bIns="45482" rtlCol="0"/>
          <a:lstStyle>
            <a:lvl1pPr algn="r">
              <a:defRPr sz="1200"/>
            </a:lvl1pPr>
          </a:lstStyle>
          <a:p>
            <a:fld id="{A8F9F2D8-9627-44C2-9D19-66200AE93A40}" type="datetimeFigureOut">
              <a:rPr lang="ru-RU" smtClean="0"/>
              <a:t>24.04.2019</a:t>
            </a:fld>
            <a:endParaRPr lang="ru-RU"/>
          </a:p>
        </p:txBody>
      </p:sp>
      <p:sp>
        <p:nvSpPr>
          <p:cNvPr id="4" name="Нижний колонтитул 3"/>
          <p:cNvSpPr>
            <a:spLocks noGrp="1"/>
          </p:cNvSpPr>
          <p:nvPr>
            <p:ph type="ftr" sz="quarter" idx="2"/>
          </p:nvPr>
        </p:nvSpPr>
        <p:spPr>
          <a:xfrm>
            <a:off x="1" y="9430709"/>
            <a:ext cx="2946448" cy="495937"/>
          </a:xfrm>
          <a:prstGeom prst="rect">
            <a:avLst/>
          </a:prstGeom>
        </p:spPr>
        <p:txBody>
          <a:bodyPr vert="horz" lIns="90965" tIns="45482" rIns="90965" bIns="45482" rtlCol="0" anchor="b"/>
          <a:lstStyle>
            <a:lvl1pPr algn="l">
              <a:defRPr sz="1200"/>
            </a:lvl1pPr>
          </a:lstStyle>
          <a:p>
            <a:endParaRPr lang="ru-RU"/>
          </a:p>
        </p:txBody>
      </p:sp>
      <p:sp>
        <p:nvSpPr>
          <p:cNvPr id="5" name="Номер слайда 4"/>
          <p:cNvSpPr>
            <a:spLocks noGrp="1"/>
          </p:cNvSpPr>
          <p:nvPr>
            <p:ph type="sldNum" sz="quarter" idx="3"/>
          </p:nvPr>
        </p:nvSpPr>
        <p:spPr>
          <a:xfrm>
            <a:off x="3851227" y="9430709"/>
            <a:ext cx="2944869" cy="495937"/>
          </a:xfrm>
          <a:prstGeom prst="rect">
            <a:avLst/>
          </a:prstGeom>
        </p:spPr>
        <p:txBody>
          <a:bodyPr vert="horz" lIns="90965" tIns="45482" rIns="90965" bIns="45482" rtlCol="0" anchor="b"/>
          <a:lstStyle>
            <a:lvl1pPr algn="r">
              <a:defRPr sz="1200"/>
            </a:lvl1pPr>
          </a:lstStyle>
          <a:p>
            <a:fld id="{F853C75C-8FDC-4DD4-804A-33AD11C5DB93}" type="slidenum">
              <a:rPr lang="ru-RU" smtClean="0"/>
              <a:t>‹#›</a:t>
            </a:fld>
            <a:endParaRPr lang="ru-RU"/>
          </a:p>
        </p:txBody>
      </p:sp>
    </p:spTree>
    <p:extLst>
      <p:ext uri="{BB962C8B-B14F-4D97-AF65-F5344CB8AC3E}">
        <p14:creationId xmlns:p14="http://schemas.microsoft.com/office/powerpoint/2010/main" val="2417714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48" cy="495937"/>
          </a:xfrm>
          <a:prstGeom prst="rect">
            <a:avLst/>
          </a:prstGeom>
        </p:spPr>
        <p:txBody>
          <a:bodyPr vert="horz" lIns="90952" tIns="45476" rIns="90952" bIns="45476" rtlCol="0"/>
          <a:lstStyle>
            <a:lvl1pPr algn="l">
              <a:defRPr sz="1200"/>
            </a:lvl1pPr>
          </a:lstStyle>
          <a:p>
            <a:endParaRPr lang="ru-RU"/>
          </a:p>
        </p:txBody>
      </p:sp>
      <p:sp>
        <p:nvSpPr>
          <p:cNvPr id="3" name="Дата 2"/>
          <p:cNvSpPr>
            <a:spLocks noGrp="1"/>
          </p:cNvSpPr>
          <p:nvPr>
            <p:ph type="dt" idx="1"/>
          </p:nvPr>
        </p:nvSpPr>
        <p:spPr>
          <a:xfrm>
            <a:off x="3851227" y="2"/>
            <a:ext cx="2944869" cy="495937"/>
          </a:xfrm>
          <a:prstGeom prst="rect">
            <a:avLst/>
          </a:prstGeom>
        </p:spPr>
        <p:txBody>
          <a:bodyPr vert="horz" lIns="90952" tIns="45476" rIns="90952" bIns="45476" rtlCol="0"/>
          <a:lstStyle>
            <a:lvl1pPr algn="r">
              <a:defRPr sz="1200"/>
            </a:lvl1pPr>
          </a:lstStyle>
          <a:p>
            <a:fld id="{11DCF1DF-298E-4336-8DB9-1B96B60BDAA1}" type="datetimeFigureOut">
              <a:rPr lang="ru-RU" smtClean="0"/>
              <a:t>24.04.2019</a:t>
            </a:fld>
            <a:endParaRPr lang="ru-RU"/>
          </a:p>
        </p:txBody>
      </p:sp>
      <p:sp>
        <p:nvSpPr>
          <p:cNvPr id="4" name="Образ слайда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0952" tIns="45476" rIns="90952" bIns="45476" rtlCol="0" anchor="ctr"/>
          <a:lstStyle/>
          <a:p>
            <a:endParaRPr lang="ru-RU"/>
          </a:p>
        </p:txBody>
      </p:sp>
      <p:sp>
        <p:nvSpPr>
          <p:cNvPr id="5" name="Заметки 4"/>
          <p:cNvSpPr>
            <a:spLocks noGrp="1"/>
          </p:cNvSpPr>
          <p:nvPr>
            <p:ph type="body" sz="quarter" idx="3"/>
          </p:nvPr>
        </p:nvSpPr>
        <p:spPr>
          <a:xfrm>
            <a:off x="680557" y="4716144"/>
            <a:ext cx="5438140" cy="4468176"/>
          </a:xfrm>
          <a:prstGeom prst="rect">
            <a:avLst/>
          </a:prstGeom>
        </p:spPr>
        <p:txBody>
          <a:bodyPr vert="horz" lIns="90952" tIns="45476" rIns="90952" bIns="45476"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710"/>
            <a:ext cx="2946448" cy="495937"/>
          </a:xfrm>
          <a:prstGeom prst="rect">
            <a:avLst/>
          </a:prstGeom>
        </p:spPr>
        <p:txBody>
          <a:bodyPr vert="horz" lIns="90952" tIns="45476" rIns="90952" bIns="45476" rtlCol="0" anchor="b"/>
          <a:lstStyle>
            <a:lvl1pPr algn="l">
              <a:defRPr sz="1200"/>
            </a:lvl1pPr>
          </a:lstStyle>
          <a:p>
            <a:endParaRPr lang="ru-RU"/>
          </a:p>
        </p:txBody>
      </p:sp>
      <p:sp>
        <p:nvSpPr>
          <p:cNvPr id="7" name="Номер слайда 6"/>
          <p:cNvSpPr>
            <a:spLocks noGrp="1"/>
          </p:cNvSpPr>
          <p:nvPr>
            <p:ph type="sldNum" sz="quarter" idx="5"/>
          </p:nvPr>
        </p:nvSpPr>
        <p:spPr>
          <a:xfrm>
            <a:off x="3851227" y="9430710"/>
            <a:ext cx="2944869" cy="495937"/>
          </a:xfrm>
          <a:prstGeom prst="rect">
            <a:avLst/>
          </a:prstGeom>
        </p:spPr>
        <p:txBody>
          <a:bodyPr vert="horz" lIns="90952" tIns="45476" rIns="90952" bIns="45476" rtlCol="0" anchor="b"/>
          <a:lstStyle>
            <a:lvl1pPr algn="r">
              <a:defRPr sz="1200"/>
            </a:lvl1pPr>
          </a:lstStyle>
          <a:p>
            <a:fld id="{4D79056A-293A-43FC-9AF8-F59E1A232A9E}" type="slidenum">
              <a:rPr lang="ru-RU" smtClean="0"/>
              <a:t>‹#›</a:t>
            </a:fld>
            <a:endParaRPr lang="ru-RU"/>
          </a:p>
        </p:txBody>
      </p:sp>
    </p:spTree>
    <p:extLst>
      <p:ext uri="{BB962C8B-B14F-4D97-AF65-F5344CB8AC3E}">
        <p14:creationId xmlns:p14="http://schemas.microsoft.com/office/powerpoint/2010/main" val="389589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79056A-293A-43FC-9AF8-F59E1A232A9E}" type="slidenum">
              <a:rPr lang="ru-RU" smtClean="0"/>
              <a:t>2</a:t>
            </a:fld>
            <a:endParaRPr lang="ru-RU"/>
          </a:p>
        </p:txBody>
      </p:sp>
    </p:spTree>
    <p:extLst>
      <p:ext uri="{BB962C8B-B14F-4D97-AF65-F5344CB8AC3E}">
        <p14:creationId xmlns:p14="http://schemas.microsoft.com/office/powerpoint/2010/main" val="13461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79056A-293A-43FC-9AF8-F59E1A232A9E}" type="slidenum">
              <a:rPr lang="ru-RU" smtClean="0"/>
              <a:t>10</a:t>
            </a:fld>
            <a:endParaRPr lang="ru-RU"/>
          </a:p>
        </p:txBody>
      </p:sp>
    </p:spTree>
    <p:extLst>
      <p:ext uri="{BB962C8B-B14F-4D97-AF65-F5344CB8AC3E}">
        <p14:creationId xmlns:p14="http://schemas.microsoft.com/office/powerpoint/2010/main" val="402606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1371600" y="1910080"/>
            <a:ext cx="6400800" cy="372872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cs typeface="+mn-cs"/>
              </a:rPr>
              <a:t>до</a:t>
            </a:r>
          </a:p>
        </p:txBody>
      </p:sp>
      <p:sp>
        <p:nvSpPr>
          <p:cNvPr id="11" name="Заголовок 10"/>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extLst>
      <p:ext uri="{BB962C8B-B14F-4D97-AF65-F5344CB8AC3E}">
        <p14:creationId xmlns:p14="http://schemas.microsoft.com/office/powerpoint/2010/main" val="32213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5" name="Нижний колонтитул 4"/>
          <p:cNvSpPr>
            <a:spLocks noGrp="1"/>
          </p:cNvSpPr>
          <p:nvPr>
            <p:ph type="ftr" sz="quarter" idx="11"/>
          </p:nvPr>
        </p:nvSpPr>
        <p:spPr>
          <a:xfrm>
            <a:off x="3124200" y="6356351"/>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309911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3087" b="14062"/>
          <a:stretch/>
        </p:blipFill>
        <p:spPr>
          <a:xfrm>
            <a:off x="50057" y="5918200"/>
            <a:ext cx="1062780" cy="880534"/>
          </a:xfrm>
          <a:prstGeom prst="rect">
            <a:avLst/>
          </a:prstGeom>
        </p:spPr>
      </p:pic>
      <p:sp>
        <p:nvSpPr>
          <p:cNvPr id="6" name="Text Box 5"/>
          <p:cNvSpPr txBox="1">
            <a:spLocks noChangeArrowheads="1"/>
          </p:cNvSpPr>
          <p:nvPr userDrawn="1"/>
        </p:nvSpPr>
        <p:spPr bwMode="auto">
          <a:xfrm>
            <a:off x="1112837" y="6142691"/>
            <a:ext cx="4413251" cy="523220"/>
          </a:xfrm>
          <a:prstGeom prst="rect">
            <a:avLst/>
          </a:prstGeom>
          <a:noFill/>
          <a:ln w="9525">
            <a:noFill/>
            <a:miter lim="800000"/>
            <a:headEnd/>
            <a:tailEnd/>
          </a:ln>
          <a:effectLst/>
        </p:spPr>
        <p:txBody>
          <a:bodyPr anchor="b">
            <a:spAutoFit/>
          </a:bodyPr>
          <a:lstStyle/>
          <a:p>
            <a:pPr>
              <a:defRPr/>
            </a:pPr>
            <a:r>
              <a:rPr lang="ru-RU" sz="1400" dirty="0">
                <a:solidFill>
                  <a:srgbClr val="F14740"/>
                </a:solidFill>
                <a:effectLst/>
                <a:latin typeface="Garamond" panose="02020404030301010803" pitchFamily="18" charset="0"/>
                <a:ea typeface="Cambria" panose="02040503050406030204" pitchFamily="18" charset="0"/>
                <a:cs typeface="+mn-cs"/>
              </a:rPr>
              <a:t>Московская школа экономики </a:t>
            </a:r>
          </a:p>
          <a:p>
            <a:pPr>
              <a:defRPr/>
            </a:pPr>
            <a:r>
              <a:rPr lang="ru-RU" sz="1400" dirty="0">
                <a:solidFill>
                  <a:srgbClr val="F14740"/>
                </a:solidFill>
                <a:effectLst/>
                <a:latin typeface="Garamond" panose="02020404030301010803" pitchFamily="18" charset="0"/>
                <a:ea typeface="Cambria" panose="02040503050406030204" pitchFamily="18" charset="0"/>
                <a:cs typeface="+mn-cs"/>
              </a:rPr>
              <a:t>МГУ им. М.В. Ломоносова</a:t>
            </a:r>
          </a:p>
        </p:txBody>
      </p:sp>
      <p:sp>
        <p:nvSpPr>
          <p:cNvPr id="13" name="Line 3"/>
          <p:cNvSpPr>
            <a:spLocks noChangeShapeType="1"/>
          </p:cNvSpPr>
          <p:nvPr userDrawn="1"/>
        </p:nvSpPr>
        <p:spPr bwMode="auto">
          <a:xfrm>
            <a:off x="0" y="981075"/>
            <a:ext cx="9144000" cy="0"/>
          </a:xfrm>
          <a:prstGeom prst="line">
            <a:avLst/>
          </a:prstGeom>
          <a:noFill/>
          <a:ln w="6350">
            <a:solidFill>
              <a:srgbClr val="F2474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14" name="Line 4"/>
          <p:cNvSpPr>
            <a:spLocks noChangeShapeType="1"/>
          </p:cNvSpPr>
          <p:nvPr userDrawn="1"/>
        </p:nvSpPr>
        <p:spPr bwMode="auto">
          <a:xfrm>
            <a:off x="0" y="5876925"/>
            <a:ext cx="9144000" cy="0"/>
          </a:xfrm>
          <a:prstGeom prst="line">
            <a:avLst/>
          </a:prstGeom>
          <a:noFill/>
          <a:ln w="6350">
            <a:solidFill>
              <a:srgbClr val="F1474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Заголовок 3"/>
          <p:cNvSpPr>
            <a:spLocks noGrp="1"/>
          </p:cNvSpPr>
          <p:nvPr>
            <p:ph type="title"/>
          </p:nvPr>
        </p:nvSpPr>
        <p:spPr>
          <a:xfrm>
            <a:off x="499531" y="102649"/>
            <a:ext cx="8102601" cy="802532"/>
          </a:xfrm>
          <a:prstGeom prst="rect">
            <a:avLst/>
          </a:prstGeom>
        </p:spPr>
        <p:txBody>
          <a:bodyPr/>
          <a:lstStyle>
            <a:lvl1pPr>
              <a:defRPr sz="4000">
                <a:solidFill>
                  <a:srgbClr val="F24740"/>
                </a:solidFill>
              </a:defRPr>
            </a:lvl1pPr>
          </a:lstStyle>
          <a:p>
            <a:r>
              <a:rPr lang="ru-RU" dirty="0"/>
              <a:t>Образец заголовка</a:t>
            </a:r>
          </a:p>
        </p:txBody>
      </p:sp>
    </p:spTree>
    <p:extLst>
      <p:ext uri="{BB962C8B-B14F-4D97-AF65-F5344CB8AC3E}">
        <p14:creationId xmlns:p14="http://schemas.microsoft.com/office/powerpoint/2010/main" val="150343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Заголовок 8"/>
          <p:cNvSpPr>
            <a:spLocks noGrp="1"/>
          </p:cNvSpPr>
          <p:nvPr>
            <p:ph type="title" hasCustomPrompt="1"/>
          </p:nvPr>
        </p:nvSpPr>
        <p:spPr>
          <a:xfrm>
            <a:off x="449263" y="142558"/>
            <a:ext cx="8229600" cy="1143000"/>
          </a:xfrm>
          <a:prstGeom prst="rect">
            <a:avLst/>
          </a:prstGeom>
        </p:spPr>
        <p:txBody>
          <a:bodyPr/>
          <a:lstStyle>
            <a:lvl1pPr>
              <a:defRPr lang="ru-RU" sz="4400" b="1" dirty="0"/>
            </a:lvl1pPr>
          </a:lstStyle>
          <a:p>
            <a:pPr>
              <a:defRPr/>
            </a:pPr>
            <a:r>
              <a:rPr lang="ru-RU" sz="3200" b="1" dirty="0">
                <a:solidFill>
                  <a:srgbClr val="FF0000"/>
                </a:solidFill>
                <a:effectLst>
                  <a:outerShdw blurRad="38100" dist="38100" dir="2700000" algn="tl">
                    <a:srgbClr val="C0C0C0"/>
                  </a:outerShdw>
                </a:effectLst>
                <a:latin typeface="Garamond" pitchFamily="18" charset="0"/>
                <a:cs typeface="+mn-cs"/>
              </a:rPr>
              <a:t>Заголовок</a:t>
            </a:r>
            <a:r>
              <a:rPr lang="ru-RU" sz="3200" b="1" baseline="0" dirty="0">
                <a:solidFill>
                  <a:srgbClr val="FF0000"/>
                </a:solidFill>
                <a:effectLst>
                  <a:outerShdw blurRad="38100" dist="38100" dir="2700000" algn="tl">
                    <a:srgbClr val="C0C0C0"/>
                  </a:outerShdw>
                </a:effectLst>
                <a:latin typeface="Garamond" pitchFamily="18" charset="0"/>
                <a:cs typeface="+mn-cs"/>
              </a:rPr>
              <a:t> слайда</a:t>
            </a:r>
            <a:endParaRPr lang="ru-RU" sz="3200" b="1" dirty="0">
              <a:solidFill>
                <a:srgbClr val="FF0000"/>
              </a:solidFill>
              <a:effectLst>
                <a:outerShdw blurRad="38100" dist="38100" dir="2700000" algn="tl">
                  <a:srgbClr val="C0C0C0"/>
                </a:outerShdw>
              </a:effectLst>
              <a:latin typeface="Garamond" pitchFamily="18" charset="0"/>
              <a:cs typeface="+mn-cs"/>
            </a:endParaRPr>
          </a:p>
        </p:txBody>
      </p:sp>
    </p:spTree>
    <p:extLst>
      <p:ext uri="{BB962C8B-B14F-4D97-AF65-F5344CB8AC3E}">
        <p14:creationId xmlns:p14="http://schemas.microsoft.com/office/powerpoint/2010/main" val="12591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6" name="Нижний колонтитул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199935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8" name="Нижний колонтитул 7"/>
          <p:cNvSpPr>
            <a:spLocks noGrp="1"/>
          </p:cNvSpPr>
          <p:nvPr>
            <p:ph type="ftr" sz="quarter" idx="11"/>
          </p:nvPr>
        </p:nvSpPr>
        <p:spPr>
          <a:xfrm>
            <a:off x="3124200" y="6356351"/>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39515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 y="274638"/>
            <a:ext cx="8229600" cy="1143000"/>
          </a:xfrm>
          <a:prstGeom prst="rect">
            <a:avLst/>
          </a:prstGeom>
        </p:spPr>
        <p:txBody>
          <a:bodyPr/>
          <a:lstStyle>
            <a:lvl1pPr>
              <a:defRPr lang="ru-RU" sz="4400" b="1" dirty="0"/>
            </a:lvl1pPr>
          </a:lstStyle>
          <a:p>
            <a:pPr>
              <a:defRPr/>
            </a:pPr>
            <a:r>
              <a:rPr lang="ru-RU" sz="3200" b="1" dirty="0">
                <a:solidFill>
                  <a:srgbClr val="FF0000"/>
                </a:solidFill>
                <a:effectLst>
                  <a:outerShdw blurRad="38100" dist="38100" dir="2700000" algn="tl">
                    <a:srgbClr val="C0C0C0"/>
                  </a:outerShdw>
                </a:effectLst>
                <a:latin typeface="Garamond" pitchFamily="18" charset="0"/>
                <a:cs typeface="+mn-cs"/>
              </a:rPr>
              <a:t>Заголовок</a:t>
            </a:r>
            <a:r>
              <a:rPr lang="ru-RU" sz="3200" b="1" baseline="0" dirty="0">
                <a:solidFill>
                  <a:srgbClr val="FF0000"/>
                </a:solidFill>
                <a:effectLst>
                  <a:outerShdw blurRad="38100" dist="38100" dir="2700000" algn="tl">
                    <a:srgbClr val="C0C0C0"/>
                  </a:outerShdw>
                </a:effectLst>
                <a:latin typeface="Garamond" pitchFamily="18" charset="0"/>
                <a:cs typeface="+mn-cs"/>
              </a:rPr>
              <a:t> слайда</a:t>
            </a:r>
            <a:endParaRPr lang="ru-RU" sz="3200" b="1" dirty="0">
              <a:solidFill>
                <a:srgbClr val="FF0000"/>
              </a:solidFill>
              <a:effectLst>
                <a:outerShdw blurRad="38100" dist="38100" dir="2700000" algn="tl">
                  <a:srgbClr val="C0C0C0"/>
                </a:outerShdw>
              </a:effectLst>
              <a:latin typeface="Garamond" pitchFamily="18" charset="0"/>
              <a:cs typeface="+mn-cs"/>
            </a:endParaRPr>
          </a:p>
        </p:txBody>
      </p:sp>
      <p:sp>
        <p:nvSpPr>
          <p:cNvPr id="3" name="Дата 2"/>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4" name="Нижний колонтитул 3"/>
          <p:cNvSpPr>
            <a:spLocks noGrp="1"/>
          </p:cNvSpPr>
          <p:nvPr>
            <p:ph type="ftr" sz="quarter" idx="11"/>
          </p:nvPr>
        </p:nvSpPr>
        <p:spPr>
          <a:xfrm>
            <a:off x="3124200" y="6356351"/>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162509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3" name="Нижний колонтитул 2"/>
          <p:cNvSpPr>
            <a:spLocks noGrp="1"/>
          </p:cNvSpPr>
          <p:nvPr>
            <p:ph type="ftr" sz="quarter" idx="11"/>
          </p:nvPr>
        </p:nvSpPr>
        <p:spPr>
          <a:xfrm>
            <a:off x="3124200" y="6356351"/>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392298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a:prstGeom prst="rect">
            <a:avLst/>
          </a:prstGeo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6" name="Нижний колонтитул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429064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1"/>
            <a:ext cx="2133600" cy="365125"/>
          </a:xfrm>
          <a:prstGeom prst="rect">
            <a:avLst/>
          </a:prstGeom>
        </p:spPr>
        <p:txBody>
          <a:bodyPr/>
          <a:lstStyle/>
          <a:p>
            <a:fld id="{2A0543EC-07A3-40F1-BBF1-A19AA5A42E22}" type="datetimeFigureOut">
              <a:rPr lang="ru-RU" smtClean="0"/>
              <a:t>24.04.2019</a:t>
            </a:fld>
            <a:endParaRPr lang="ru-RU"/>
          </a:p>
        </p:txBody>
      </p:sp>
      <p:sp>
        <p:nvSpPr>
          <p:cNvPr id="6" name="Нижний колонтитул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1"/>
            <a:ext cx="2133600" cy="365125"/>
          </a:xfrm>
          <a:prstGeom prst="rect">
            <a:avLst/>
          </a:prstGeom>
        </p:spPr>
        <p:txBody>
          <a:bodyPr/>
          <a:lstStyle/>
          <a:p>
            <a:fld id="{3235674E-3D48-4AB4-A779-59BA67CDE8FE}" type="slidenum">
              <a:rPr lang="ru-RU" smtClean="0"/>
              <a:t>‹#›</a:t>
            </a:fld>
            <a:endParaRPr lang="ru-RU"/>
          </a:p>
        </p:txBody>
      </p:sp>
    </p:spTree>
    <p:extLst>
      <p:ext uri="{BB962C8B-B14F-4D97-AF65-F5344CB8AC3E}">
        <p14:creationId xmlns:p14="http://schemas.microsoft.com/office/powerpoint/2010/main" val="155697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49263" y="1163321"/>
            <a:ext cx="8229600" cy="403860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367709682"/>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7203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Попечительский совет МШЭ МГУ</a:t>
            </a:r>
          </a:p>
        </p:txBody>
      </p:sp>
      <p:sp>
        <p:nvSpPr>
          <p:cNvPr id="4" name="TextBox 3"/>
          <p:cNvSpPr txBox="1"/>
          <p:nvPr/>
        </p:nvSpPr>
        <p:spPr>
          <a:xfrm>
            <a:off x="499531" y="1090626"/>
            <a:ext cx="8102601" cy="4708981"/>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ru-RU" dirty="0">
                <a:solidFill>
                  <a:srgbClr val="303030"/>
                </a:solidFill>
                <a:latin typeface="+mn-lt"/>
              </a:rPr>
              <a:t>Руководители Попечительского совета МШЭ МГУ им. М.В. </a:t>
            </a:r>
            <a:r>
              <a:rPr lang="ru-RU" dirty="0" smtClean="0">
                <a:solidFill>
                  <a:srgbClr val="303030"/>
                </a:solidFill>
                <a:latin typeface="+mn-lt"/>
              </a:rPr>
              <a:t>Ломоносова в разные годы</a:t>
            </a:r>
            <a:endParaRPr lang="ru-RU" dirty="0">
              <a:solidFill>
                <a:srgbClr val="303030"/>
              </a:solidFill>
              <a:latin typeface="+mn-lt"/>
            </a:endParaRPr>
          </a:p>
          <a:p>
            <a:pPr marL="742950" lvl="1" indent="-285750">
              <a:lnSpc>
                <a:spcPts val="2000"/>
              </a:lnSpc>
              <a:buFont typeface="Arial" panose="020B0604020202020204" pitchFamily="34" charset="0"/>
              <a:buChar char="•"/>
            </a:pPr>
            <a:r>
              <a:rPr lang="ru-RU" dirty="0">
                <a:solidFill>
                  <a:srgbClr val="303030"/>
                </a:solidFill>
                <a:latin typeface="+mn-lt"/>
              </a:rPr>
              <a:t>О.В. Дерипаска</a:t>
            </a:r>
          </a:p>
          <a:p>
            <a:pPr marL="742950" lvl="1" indent="-285750">
              <a:lnSpc>
                <a:spcPts val="2000"/>
              </a:lnSpc>
              <a:buFont typeface="Arial" panose="020B0604020202020204" pitchFamily="34" charset="0"/>
              <a:buChar char="•"/>
            </a:pPr>
            <a:r>
              <a:rPr lang="ru-RU" dirty="0">
                <a:solidFill>
                  <a:srgbClr val="303030"/>
                </a:solidFill>
                <a:latin typeface="+mn-lt"/>
              </a:rPr>
              <a:t>Л.Д. Рейман</a:t>
            </a:r>
          </a:p>
          <a:p>
            <a:pPr marL="742950" lvl="1" indent="-285750">
              <a:lnSpc>
                <a:spcPts val="2000"/>
              </a:lnSpc>
              <a:buFont typeface="Arial" panose="020B0604020202020204" pitchFamily="34" charset="0"/>
              <a:buChar char="•"/>
            </a:pPr>
            <a:r>
              <a:rPr lang="ru-RU" dirty="0">
                <a:solidFill>
                  <a:srgbClr val="303030"/>
                </a:solidFill>
                <a:latin typeface="+mn-lt"/>
              </a:rPr>
              <a:t>Н.П. Токарев (с 2010 года по настоящее время)</a:t>
            </a:r>
          </a:p>
          <a:p>
            <a:pPr marL="285750" indent="-285750">
              <a:lnSpc>
                <a:spcPts val="2000"/>
              </a:lnSpc>
              <a:buFont typeface="Arial" panose="020B0604020202020204" pitchFamily="34" charset="0"/>
              <a:buChar char="•"/>
            </a:pPr>
            <a:r>
              <a:rPr lang="ru-RU" dirty="0">
                <a:solidFill>
                  <a:srgbClr val="303030"/>
                </a:solidFill>
                <a:latin typeface="+mn-lt"/>
              </a:rPr>
              <a:t>В состав Попечительского совета МШЭ МГУ входят руководители и представители государственных, общественных, а также крупных коммерческих структур</a:t>
            </a:r>
          </a:p>
          <a:p>
            <a:pPr marL="285750" indent="-285750">
              <a:lnSpc>
                <a:spcPts val="2000"/>
              </a:lnSpc>
              <a:buFont typeface="Arial" panose="020B0604020202020204" pitchFamily="34" charset="0"/>
              <a:buChar char="•"/>
            </a:pPr>
            <a:r>
              <a:rPr lang="ru-RU" dirty="0">
                <a:solidFill>
                  <a:srgbClr val="303030"/>
                </a:solidFill>
                <a:latin typeface="+mn-lt"/>
              </a:rPr>
              <a:t>Попечители МШЭ МГУ оказывают Школе поддержку </a:t>
            </a:r>
          </a:p>
          <a:p>
            <a:pPr marL="742950" lvl="1" indent="-285750">
              <a:lnSpc>
                <a:spcPts val="2000"/>
              </a:lnSpc>
              <a:buFont typeface="Arial" panose="020B0604020202020204" pitchFamily="34" charset="0"/>
              <a:buChar char="•"/>
            </a:pPr>
            <a:r>
              <a:rPr lang="ru-RU" dirty="0">
                <a:solidFill>
                  <a:srgbClr val="303030"/>
                </a:solidFill>
                <a:latin typeface="+mn-lt"/>
              </a:rPr>
              <a:t>в оснащении современным оборудованием </a:t>
            </a:r>
          </a:p>
          <a:p>
            <a:pPr marL="742950" lvl="1" indent="-285750">
              <a:lnSpc>
                <a:spcPts val="2000"/>
              </a:lnSpc>
              <a:buFont typeface="Arial" panose="020B0604020202020204" pitchFamily="34" charset="0"/>
              <a:buChar char="•"/>
            </a:pPr>
            <a:r>
              <a:rPr lang="ru-RU" dirty="0">
                <a:solidFill>
                  <a:srgbClr val="303030"/>
                </a:solidFill>
                <a:latin typeface="+mn-lt"/>
              </a:rPr>
              <a:t>приобретении дорогостоящего программного обеспечения для учебного и исследовательского процесса</a:t>
            </a:r>
          </a:p>
          <a:p>
            <a:pPr marL="742950" lvl="1" indent="-285750">
              <a:lnSpc>
                <a:spcPts val="2000"/>
              </a:lnSpc>
              <a:buFont typeface="Arial" panose="020B0604020202020204" pitchFamily="34" charset="0"/>
              <a:buChar char="•"/>
            </a:pPr>
            <a:r>
              <a:rPr lang="ru-RU" dirty="0">
                <a:solidFill>
                  <a:srgbClr val="303030"/>
                </a:solidFill>
                <a:latin typeface="+mn-lt"/>
              </a:rPr>
              <a:t>в финансировании приглашения иностранных ученых </a:t>
            </a:r>
          </a:p>
          <a:p>
            <a:pPr marL="742950" lvl="1" indent="-285750">
              <a:lnSpc>
                <a:spcPts val="2000"/>
              </a:lnSpc>
              <a:buFont typeface="Arial" panose="020B0604020202020204" pitchFamily="34" charset="0"/>
              <a:buChar char="•"/>
            </a:pPr>
            <a:r>
              <a:rPr lang="ru-RU" dirty="0">
                <a:solidFill>
                  <a:srgbClr val="303030"/>
                </a:solidFill>
                <a:latin typeface="+mn-lt"/>
              </a:rPr>
              <a:t>предоставляют </a:t>
            </a:r>
            <a:r>
              <a:rPr lang="ru-RU" b="1" dirty="0">
                <a:solidFill>
                  <a:srgbClr val="303030"/>
                </a:solidFill>
                <a:latin typeface="+mn-lt"/>
              </a:rPr>
              <a:t>гранты на обучение и стипендии лучшим студентам</a:t>
            </a:r>
            <a:r>
              <a:rPr lang="ru-RU" dirty="0">
                <a:solidFill>
                  <a:srgbClr val="303030"/>
                </a:solidFill>
                <a:latin typeface="+mn-lt"/>
              </a:rPr>
              <a:t> </a:t>
            </a:r>
          </a:p>
          <a:p>
            <a:pPr marL="285750" indent="-285750">
              <a:lnSpc>
                <a:spcPts val="2000"/>
              </a:lnSpc>
              <a:buFont typeface="Arial" panose="020B0604020202020204" pitchFamily="34" charset="0"/>
              <a:buChar char="•"/>
            </a:pPr>
            <a:r>
              <a:rPr lang="ru-RU" dirty="0">
                <a:solidFill>
                  <a:srgbClr val="303030"/>
                </a:solidFill>
                <a:latin typeface="+mn-lt"/>
              </a:rPr>
              <a:t>При поддержке одного из спонсоров – «Роснефти» – в МШЭ МГУ была создана аспирантура, обучение в которой для лучших аспирантов является бесплатным</a:t>
            </a:r>
          </a:p>
        </p:txBody>
      </p:sp>
    </p:spTree>
    <p:extLst>
      <p:ext uri="{BB962C8B-B14F-4D97-AF65-F5344CB8AC3E}">
        <p14:creationId xmlns:p14="http://schemas.microsoft.com/office/powerpoint/2010/main" val="389504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52" y="112142"/>
            <a:ext cx="8126084" cy="832737"/>
          </a:xfrm>
          <a:prstGeom prst="rect">
            <a:avLst/>
          </a:prstGeom>
        </p:spPr>
        <p:txBody>
          <a:bodyPr/>
          <a:lstStyle/>
          <a:p>
            <a:r>
              <a:rPr lang="ru-RU" dirty="0"/>
              <a:t>Наши попечители</a:t>
            </a:r>
            <a:endParaRPr lang="en-US" dirty="0"/>
          </a:p>
        </p:txBody>
      </p:sp>
      <p:sp>
        <p:nvSpPr>
          <p:cNvPr id="3" name="Subtitle 2"/>
          <p:cNvSpPr>
            <a:spLocks noGrp="1"/>
          </p:cNvSpPr>
          <p:nvPr>
            <p:ph type="subTitle" idx="4294967295"/>
          </p:nvPr>
        </p:nvSpPr>
        <p:spPr>
          <a:xfrm>
            <a:off x="474452" y="1222043"/>
            <a:ext cx="8126084" cy="4483192"/>
          </a:xfrm>
        </p:spPr>
        <p:txBody>
          <a:bodyPr>
            <a:noAutofit/>
          </a:bodyPr>
          <a:lstStyle/>
          <a:p>
            <a:pPr>
              <a:lnSpc>
                <a:spcPts val="2000"/>
              </a:lnSpc>
            </a:pPr>
            <a:r>
              <a:rPr lang="ru-RU" sz="1800" b="1" dirty="0">
                <a:solidFill>
                  <a:srgbClr val="303030"/>
                </a:solidFill>
              </a:rPr>
              <a:t>Токарев Николай Петрович</a:t>
            </a:r>
            <a:r>
              <a:rPr lang="ru-RU" sz="1800" dirty="0">
                <a:solidFill>
                  <a:srgbClr val="303030"/>
                </a:solidFill>
              </a:rPr>
              <a:t> – </a:t>
            </a:r>
            <a:r>
              <a:rPr lang="ru-RU" sz="1800" b="1" dirty="0">
                <a:solidFill>
                  <a:srgbClr val="303030"/>
                </a:solidFill>
              </a:rPr>
              <a:t>Председатель</a:t>
            </a:r>
            <a:r>
              <a:rPr lang="ru-RU" sz="1800" dirty="0">
                <a:solidFill>
                  <a:srgbClr val="303030"/>
                </a:solidFill>
              </a:rPr>
              <a:t> общественного Попечительского совета МШЭ МГУ, Председатель Правления, Президент ОАО «АК «</a:t>
            </a:r>
            <a:r>
              <a:rPr lang="ru-RU" sz="1800" dirty="0" err="1">
                <a:solidFill>
                  <a:srgbClr val="303030"/>
                </a:solidFill>
              </a:rPr>
              <a:t>Транснефть</a:t>
            </a:r>
            <a:r>
              <a:rPr lang="ru-RU" sz="1800" dirty="0">
                <a:solidFill>
                  <a:srgbClr val="303030"/>
                </a:solidFill>
              </a:rPr>
              <a:t>»</a:t>
            </a:r>
          </a:p>
          <a:p>
            <a:pPr>
              <a:lnSpc>
                <a:spcPts val="2000"/>
              </a:lnSpc>
            </a:pPr>
            <a:r>
              <a:rPr lang="ru-RU" sz="1800" b="1" dirty="0">
                <a:solidFill>
                  <a:srgbClr val="303030"/>
                </a:solidFill>
              </a:rPr>
              <a:t>Дерипаска Олег Владимирович</a:t>
            </a:r>
            <a:r>
              <a:rPr lang="ru-RU" sz="1800" dirty="0">
                <a:solidFill>
                  <a:srgbClr val="303030"/>
                </a:solidFill>
              </a:rPr>
              <a:t> – </a:t>
            </a:r>
            <a:r>
              <a:rPr lang="ru-RU" sz="1800" b="1" dirty="0">
                <a:solidFill>
                  <a:srgbClr val="303030"/>
                </a:solidFill>
              </a:rPr>
              <a:t>заместитель Председателя</a:t>
            </a:r>
            <a:r>
              <a:rPr lang="ru-RU" sz="1800" dirty="0">
                <a:solidFill>
                  <a:srgbClr val="303030"/>
                </a:solidFill>
              </a:rPr>
              <a:t> общественного Попечительского совета МШЭ МГУ, Председатель Наблюдательного совета Компании «Базовый элемент»</a:t>
            </a:r>
          </a:p>
          <a:p>
            <a:pPr>
              <a:lnSpc>
                <a:spcPts val="2000"/>
              </a:lnSpc>
            </a:pPr>
            <a:r>
              <a:rPr lang="ru-RU" sz="1800" b="1" dirty="0">
                <a:solidFill>
                  <a:srgbClr val="303030"/>
                </a:solidFill>
              </a:rPr>
              <a:t>Акимов Андрей Игоревич</a:t>
            </a:r>
            <a:r>
              <a:rPr lang="ru-RU" sz="1800" dirty="0">
                <a:solidFill>
                  <a:srgbClr val="303030"/>
                </a:solidFill>
              </a:rPr>
              <a:t> – Председатель Правления АО «Газпромбанк</a:t>
            </a:r>
            <a:r>
              <a:rPr lang="ru-RU" sz="1800" dirty="0" smtClean="0">
                <a:solidFill>
                  <a:srgbClr val="303030"/>
                </a:solidFill>
              </a:rPr>
              <a:t>»</a:t>
            </a:r>
          </a:p>
          <a:p>
            <a:pPr>
              <a:lnSpc>
                <a:spcPts val="2000"/>
              </a:lnSpc>
            </a:pPr>
            <a:r>
              <a:rPr lang="ru-RU" sz="1800" b="1" dirty="0" err="1" smtClean="0">
                <a:solidFill>
                  <a:srgbClr val="303030"/>
                </a:solidFill>
              </a:rPr>
              <a:t>Гвишиани</a:t>
            </a:r>
            <a:r>
              <a:rPr lang="ru-RU" sz="1800" b="1" dirty="0" smtClean="0">
                <a:solidFill>
                  <a:srgbClr val="303030"/>
                </a:solidFill>
              </a:rPr>
              <a:t> </a:t>
            </a:r>
            <a:r>
              <a:rPr lang="ru-RU" sz="1800" b="1" dirty="0">
                <a:solidFill>
                  <a:srgbClr val="303030"/>
                </a:solidFill>
              </a:rPr>
              <a:t>Алексей </a:t>
            </a:r>
            <a:r>
              <a:rPr lang="ru-RU" sz="1800" b="1" dirty="0" err="1">
                <a:solidFill>
                  <a:srgbClr val="303030"/>
                </a:solidFill>
              </a:rPr>
              <a:t>Джерменович</a:t>
            </a:r>
            <a:r>
              <a:rPr lang="ru-RU" sz="1800" b="1" dirty="0">
                <a:solidFill>
                  <a:srgbClr val="303030"/>
                </a:solidFill>
              </a:rPr>
              <a:t> </a:t>
            </a:r>
            <a:r>
              <a:rPr lang="ru-RU" sz="1800" dirty="0">
                <a:solidFill>
                  <a:srgbClr val="303030"/>
                </a:solidFill>
              </a:rPr>
              <a:t>–</a:t>
            </a:r>
            <a:r>
              <a:rPr lang="ru-RU" sz="1800" b="1" dirty="0">
                <a:solidFill>
                  <a:srgbClr val="303030"/>
                </a:solidFill>
              </a:rPr>
              <a:t> </a:t>
            </a:r>
            <a:r>
              <a:rPr lang="ru-RU" sz="1800" dirty="0">
                <a:solidFill>
                  <a:srgbClr val="303030"/>
                </a:solidFill>
              </a:rPr>
              <a:t>Директор</a:t>
            </a:r>
            <a:r>
              <a:rPr lang="ru-RU" sz="1800" b="1" dirty="0">
                <a:solidFill>
                  <a:srgbClr val="303030"/>
                </a:solidFill>
              </a:rPr>
              <a:t> </a:t>
            </a:r>
            <a:r>
              <a:rPr lang="ru-RU" sz="1800" dirty="0">
                <a:solidFill>
                  <a:srgbClr val="303030"/>
                </a:solidFill>
              </a:rPr>
              <a:t>Геофизического Центра </a:t>
            </a:r>
            <a:r>
              <a:rPr lang="ru-RU" sz="1800" dirty="0" smtClean="0">
                <a:solidFill>
                  <a:srgbClr val="303030"/>
                </a:solidFill>
              </a:rPr>
              <a:t>РАН</a:t>
            </a:r>
          </a:p>
          <a:p>
            <a:pPr>
              <a:lnSpc>
                <a:spcPts val="2000"/>
              </a:lnSpc>
            </a:pPr>
            <a:r>
              <a:rPr lang="ru-RU" sz="1800" b="1" dirty="0">
                <a:solidFill>
                  <a:srgbClr val="303030"/>
                </a:solidFill>
                <a:ea typeface="Calibri"/>
                <a:cs typeface="Times New Roman"/>
              </a:rPr>
              <a:t>Греф Герман </a:t>
            </a:r>
            <a:r>
              <a:rPr lang="ru-RU" sz="1800" b="1" dirty="0" err="1">
                <a:solidFill>
                  <a:srgbClr val="303030"/>
                </a:solidFill>
                <a:ea typeface="Calibri"/>
                <a:cs typeface="Times New Roman"/>
              </a:rPr>
              <a:t>Оскарович</a:t>
            </a:r>
            <a:r>
              <a:rPr lang="ru-RU" sz="1800" b="1" dirty="0">
                <a:solidFill>
                  <a:srgbClr val="303030"/>
                </a:solidFill>
                <a:ea typeface="Calibri"/>
                <a:cs typeface="Times New Roman"/>
              </a:rPr>
              <a:t> </a:t>
            </a:r>
            <a:r>
              <a:rPr lang="ru-RU" sz="1800" dirty="0">
                <a:solidFill>
                  <a:srgbClr val="303030"/>
                </a:solidFill>
              </a:rPr>
              <a:t>– </a:t>
            </a:r>
            <a:r>
              <a:rPr lang="ru-RU" sz="1800" dirty="0">
                <a:solidFill>
                  <a:srgbClr val="303030"/>
                </a:solidFill>
                <a:ea typeface="Calibri"/>
                <a:cs typeface="Times New Roman"/>
              </a:rPr>
              <a:t>Президент, Председатель Правления ПАО «Сбербанк России</a:t>
            </a:r>
            <a:r>
              <a:rPr lang="ru-RU" sz="1800" dirty="0" smtClean="0">
                <a:solidFill>
                  <a:srgbClr val="303030"/>
                </a:solidFill>
                <a:ea typeface="Calibri"/>
                <a:cs typeface="Times New Roman"/>
              </a:rPr>
              <a:t>»</a:t>
            </a:r>
            <a:endParaRPr lang="ru-RU" sz="1800" dirty="0">
              <a:solidFill>
                <a:srgbClr val="303030"/>
              </a:solidFill>
            </a:endParaRPr>
          </a:p>
          <a:p>
            <a:pPr>
              <a:lnSpc>
                <a:spcPts val="2000"/>
              </a:lnSpc>
            </a:pPr>
            <a:r>
              <a:rPr lang="ru-RU" sz="1800" b="1" dirty="0">
                <a:solidFill>
                  <a:srgbClr val="303030"/>
                </a:solidFill>
              </a:rPr>
              <a:t>Гусаков Владимир Анатольевич </a:t>
            </a:r>
            <a:r>
              <a:rPr lang="ru-RU" sz="1800" dirty="0">
                <a:solidFill>
                  <a:srgbClr val="303030"/>
                </a:solidFill>
              </a:rPr>
              <a:t>– Управляющий директор  </a:t>
            </a:r>
            <a:r>
              <a:rPr lang="ru-RU" sz="1800" dirty="0">
                <a:solidFill>
                  <a:srgbClr val="303030"/>
                </a:solidFill>
                <a:ea typeface="Calibri"/>
                <a:cs typeface="Times New Roman"/>
              </a:rPr>
              <a:t>по взаимодействию с органами власти </a:t>
            </a:r>
            <a:r>
              <a:rPr lang="ru-RU" sz="1800" dirty="0">
                <a:solidFill>
                  <a:srgbClr val="303030"/>
                </a:solidFill>
              </a:rPr>
              <a:t>ОАО «Московская биржа»</a:t>
            </a:r>
          </a:p>
          <a:p>
            <a:pPr>
              <a:lnSpc>
                <a:spcPts val="2000"/>
              </a:lnSpc>
            </a:pPr>
            <a:r>
              <a:rPr lang="ru-RU" sz="1800" b="1" dirty="0">
                <a:solidFill>
                  <a:srgbClr val="303030"/>
                </a:solidFill>
              </a:rPr>
              <a:t>Дмитриев Владимир Александрович</a:t>
            </a:r>
            <a:r>
              <a:rPr lang="ru-RU" sz="1800" dirty="0">
                <a:solidFill>
                  <a:srgbClr val="303030"/>
                </a:solidFill>
              </a:rPr>
              <a:t> – </a:t>
            </a:r>
            <a:r>
              <a:rPr lang="ru-RU" sz="1800" dirty="0">
                <a:solidFill>
                  <a:srgbClr val="303030"/>
                </a:solidFill>
                <a:ea typeface="Calibri"/>
                <a:cs typeface="Times New Roman"/>
              </a:rPr>
              <a:t>Вице-президент Торгово-промышленной палаты Российской </a:t>
            </a:r>
            <a:r>
              <a:rPr lang="ru-RU" sz="1800" dirty="0" smtClean="0">
                <a:solidFill>
                  <a:srgbClr val="303030"/>
                </a:solidFill>
                <a:ea typeface="Calibri"/>
                <a:cs typeface="Times New Roman"/>
              </a:rPr>
              <a:t>Федерации</a:t>
            </a:r>
          </a:p>
        </p:txBody>
      </p:sp>
    </p:spTree>
    <p:extLst>
      <p:ext uri="{BB962C8B-B14F-4D97-AF65-F5344CB8AC3E}">
        <p14:creationId xmlns:p14="http://schemas.microsoft.com/office/powerpoint/2010/main" val="24177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99532" y="1119320"/>
            <a:ext cx="8102601" cy="4556858"/>
          </a:xfrm>
        </p:spPr>
        <p:txBody>
          <a:bodyPr>
            <a:noAutofit/>
          </a:bodyPr>
          <a:lstStyle/>
          <a:p>
            <a:pPr>
              <a:lnSpc>
                <a:spcPts val="2000"/>
              </a:lnSpc>
              <a:spcBef>
                <a:spcPts val="1200"/>
              </a:spcBef>
              <a:buSzPts val="1400"/>
              <a:tabLst>
                <a:tab pos="228600" algn="l"/>
              </a:tabLst>
            </a:pPr>
            <a:r>
              <a:rPr lang="ru-RU" sz="1800" b="1" dirty="0">
                <a:solidFill>
                  <a:srgbClr val="303030"/>
                </a:solidFill>
              </a:rPr>
              <a:t>Захаров Александр Владимирович</a:t>
            </a:r>
            <a:r>
              <a:rPr lang="ru-RU" sz="1800" dirty="0">
                <a:solidFill>
                  <a:srgbClr val="303030"/>
                </a:solidFill>
              </a:rPr>
              <a:t> – вице-президент Инвестиционной компании «</a:t>
            </a:r>
            <a:r>
              <a:rPr lang="ru-RU" sz="1800" dirty="0" err="1">
                <a:solidFill>
                  <a:srgbClr val="303030"/>
                </a:solidFill>
              </a:rPr>
              <a:t>Еврофинансы</a:t>
            </a:r>
            <a:r>
              <a:rPr lang="ru-RU" sz="1800" dirty="0">
                <a:solidFill>
                  <a:srgbClr val="303030"/>
                </a:solidFill>
              </a:rPr>
              <a:t>»</a:t>
            </a:r>
          </a:p>
          <a:p>
            <a:pPr>
              <a:lnSpc>
                <a:spcPts val="2000"/>
              </a:lnSpc>
              <a:spcBef>
                <a:spcPts val="1200"/>
              </a:spcBef>
              <a:buSzPts val="1400"/>
              <a:tabLst>
                <a:tab pos="228600" algn="l"/>
              </a:tabLst>
            </a:pPr>
            <a:r>
              <a:rPr lang="ru-RU" sz="1800" b="1" dirty="0">
                <a:solidFill>
                  <a:srgbClr val="303030"/>
                </a:solidFill>
              </a:rPr>
              <a:t>Игнатьев Сергей Михайлович</a:t>
            </a:r>
            <a:r>
              <a:rPr lang="ru-RU" sz="1800" dirty="0">
                <a:solidFill>
                  <a:srgbClr val="303030"/>
                </a:solidFill>
              </a:rPr>
              <a:t> – Советник Председателя Центрального банка </a:t>
            </a:r>
            <a:r>
              <a:rPr lang="ru-RU" sz="1800" dirty="0" smtClean="0">
                <a:solidFill>
                  <a:srgbClr val="303030"/>
                </a:solidFill>
              </a:rPr>
              <a:t>РФ</a:t>
            </a:r>
            <a:endParaRPr lang="ru-RU" sz="1800" b="1" dirty="0" smtClean="0">
              <a:solidFill>
                <a:srgbClr val="303030"/>
              </a:solidFill>
              <a:ea typeface="Calibri"/>
              <a:cs typeface="Times New Roman"/>
            </a:endParaRPr>
          </a:p>
          <a:p>
            <a:pPr>
              <a:lnSpc>
                <a:spcPts val="2000"/>
              </a:lnSpc>
              <a:spcBef>
                <a:spcPts val="1200"/>
              </a:spcBef>
              <a:buSzPts val="1400"/>
              <a:tabLst>
                <a:tab pos="228600" algn="l"/>
              </a:tabLst>
            </a:pPr>
            <a:r>
              <a:rPr lang="ru-RU" sz="1800" b="1" dirty="0">
                <a:solidFill>
                  <a:srgbClr val="303030"/>
                </a:solidFill>
              </a:rPr>
              <a:t>Кауфман Марк Арнольдович</a:t>
            </a:r>
            <a:r>
              <a:rPr lang="ru-RU" sz="1800" dirty="0">
                <a:solidFill>
                  <a:srgbClr val="303030"/>
                </a:solidFill>
              </a:rPr>
              <a:t> – Президент «Благотворительного «</a:t>
            </a:r>
            <a:r>
              <a:rPr lang="ru-RU" sz="1800" dirty="0" err="1">
                <a:solidFill>
                  <a:srgbClr val="303030"/>
                </a:solidFill>
              </a:rPr>
              <a:t>Кауффман</a:t>
            </a:r>
            <a:r>
              <a:rPr lang="ru-RU" sz="1800" dirty="0">
                <a:solidFill>
                  <a:srgbClr val="303030"/>
                </a:solidFill>
              </a:rPr>
              <a:t> Фонда</a:t>
            </a:r>
            <a:r>
              <a:rPr lang="ru-RU" sz="1800" dirty="0" smtClean="0">
                <a:solidFill>
                  <a:srgbClr val="303030"/>
                </a:solidFill>
              </a:rPr>
              <a:t>»</a:t>
            </a:r>
            <a:endParaRPr lang="ru-RU" sz="1800" b="1" dirty="0" smtClean="0">
              <a:solidFill>
                <a:srgbClr val="303030"/>
              </a:solidFill>
              <a:ea typeface="Calibri"/>
              <a:cs typeface="Times New Roman"/>
            </a:endParaRPr>
          </a:p>
          <a:p>
            <a:pPr>
              <a:lnSpc>
                <a:spcPts val="2000"/>
              </a:lnSpc>
              <a:spcBef>
                <a:spcPts val="1200"/>
              </a:spcBef>
              <a:buSzPts val="1400"/>
              <a:tabLst>
                <a:tab pos="228600" algn="l"/>
              </a:tabLst>
            </a:pPr>
            <a:r>
              <a:rPr lang="ru-RU" sz="1800" b="1" dirty="0" smtClean="0">
                <a:solidFill>
                  <a:srgbClr val="303030"/>
                </a:solidFill>
                <a:ea typeface="Calibri"/>
                <a:cs typeface="Times New Roman"/>
              </a:rPr>
              <a:t>Костин </a:t>
            </a:r>
            <a:r>
              <a:rPr lang="ru-RU" sz="1800" b="1" dirty="0">
                <a:solidFill>
                  <a:srgbClr val="303030"/>
                </a:solidFill>
                <a:ea typeface="Calibri"/>
                <a:cs typeface="Times New Roman"/>
              </a:rPr>
              <a:t>Андрей Леонидович </a:t>
            </a:r>
            <a:r>
              <a:rPr lang="ru-RU" sz="1800" dirty="0">
                <a:solidFill>
                  <a:srgbClr val="303030"/>
                </a:solidFill>
                <a:ea typeface="Calibri"/>
                <a:cs typeface="Times New Roman"/>
              </a:rPr>
              <a:t>– Президент-Председатель Правления ПАО «Банк ВТБ»</a:t>
            </a:r>
          </a:p>
          <a:p>
            <a:pPr>
              <a:lnSpc>
                <a:spcPts val="2000"/>
              </a:lnSpc>
              <a:spcBef>
                <a:spcPts val="1200"/>
              </a:spcBef>
              <a:buSzPts val="1400"/>
              <a:tabLst>
                <a:tab pos="228600" algn="l"/>
              </a:tabLst>
            </a:pPr>
            <a:r>
              <a:rPr lang="ru-RU" sz="1800" b="1" dirty="0" err="1" smtClean="0">
                <a:solidFill>
                  <a:srgbClr val="303030"/>
                </a:solidFill>
              </a:rPr>
              <a:t>Кузык</a:t>
            </a:r>
            <a:r>
              <a:rPr lang="ru-RU" sz="1800" b="1" dirty="0" smtClean="0">
                <a:solidFill>
                  <a:srgbClr val="303030"/>
                </a:solidFill>
              </a:rPr>
              <a:t> </a:t>
            </a:r>
            <a:r>
              <a:rPr lang="ru-RU" sz="1800" b="1" dirty="0">
                <a:solidFill>
                  <a:srgbClr val="303030"/>
                </a:solidFill>
              </a:rPr>
              <a:t>Борис Николаевич</a:t>
            </a:r>
            <a:r>
              <a:rPr lang="ru-RU" sz="1800" dirty="0">
                <a:solidFill>
                  <a:srgbClr val="303030"/>
                </a:solidFill>
              </a:rPr>
              <a:t> – Директор Института экономических стратегий РАН</a:t>
            </a:r>
          </a:p>
          <a:p>
            <a:pPr>
              <a:lnSpc>
                <a:spcPts val="2000"/>
              </a:lnSpc>
              <a:spcBef>
                <a:spcPts val="1200"/>
              </a:spcBef>
              <a:buSzPts val="1400"/>
              <a:tabLst>
                <a:tab pos="228600" algn="l"/>
              </a:tabLst>
            </a:pPr>
            <a:r>
              <a:rPr lang="ru-RU" sz="1800" b="1" dirty="0">
                <a:solidFill>
                  <a:srgbClr val="303030"/>
                </a:solidFill>
              </a:rPr>
              <a:t>Никитина Екатерина</a:t>
            </a:r>
            <a:r>
              <a:rPr lang="ru-RU" sz="1800" i="1" dirty="0">
                <a:solidFill>
                  <a:srgbClr val="303030"/>
                </a:solidFill>
              </a:rPr>
              <a:t> </a:t>
            </a:r>
            <a:r>
              <a:rPr lang="ru-RU" sz="1800" b="1" dirty="0">
                <a:solidFill>
                  <a:srgbClr val="303030"/>
                </a:solidFill>
              </a:rPr>
              <a:t>Анатольевна</a:t>
            </a:r>
            <a:r>
              <a:rPr lang="ru-RU" sz="1800" i="1" dirty="0">
                <a:solidFill>
                  <a:srgbClr val="303030"/>
                </a:solidFill>
              </a:rPr>
              <a:t> </a:t>
            </a:r>
            <a:r>
              <a:rPr lang="ru-RU" sz="1800" dirty="0">
                <a:solidFill>
                  <a:srgbClr val="303030"/>
                </a:solidFill>
                <a:ea typeface="Calibri"/>
                <a:cs typeface="Times New Roman"/>
              </a:rPr>
              <a:t>–</a:t>
            </a:r>
            <a:r>
              <a:rPr lang="ru-RU" sz="1800" dirty="0">
                <a:solidFill>
                  <a:srgbClr val="303030"/>
                </a:solidFill>
              </a:rPr>
              <a:t> Генеральный директор Фонда поддержки социальных инноваций «Вольное </a:t>
            </a:r>
            <a:r>
              <a:rPr lang="ru-RU" sz="1800" dirty="0" smtClean="0">
                <a:solidFill>
                  <a:srgbClr val="303030"/>
                </a:solidFill>
              </a:rPr>
              <a:t>Дело»</a:t>
            </a:r>
          </a:p>
          <a:p>
            <a:pPr>
              <a:lnSpc>
                <a:spcPts val="2000"/>
              </a:lnSpc>
              <a:spcBef>
                <a:spcPts val="1200"/>
              </a:spcBef>
              <a:buSzPts val="1400"/>
              <a:tabLst>
                <a:tab pos="228600" algn="l"/>
              </a:tabLst>
            </a:pPr>
            <a:r>
              <a:rPr lang="ru-RU" sz="1800" b="1" dirty="0" smtClean="0">
                <a:solidFill>
                  <a:srgbClr val="303030"/>
                </a:solidFill>
              </a:rPr>
              <a:t>Полякова </a:t>
            </a:r>
            <a:r>
              <a:rPr lang="ru-RU" sz="1800" b="1" dirty="0">
                <a:solidFill>
                  <a:srgbClr val="303030"/>
                </a:solidFill>
              </a:rPr>
              <a:t>Ольга Васильевна </a:t>
            </a:r>
            <a:r>
              <a:rPr lang="ru-RU" sz="1800" dirty="0">
                <a:solidFill>
                  <a:srgbClr val="303030"/>
                </a:solidFill>
              </a:rPr>
              <a:t>– заместитель Председателя Банка </a:t>
            </a:r>
            <a:r>
              <a:rPr lang="ru-RU" sz="1800" dirty="0" smtClean="0">
                <a:solidFill>
                  <a:srgbClr val="303030"/>
                </a:solidFill>
              </a:rPr>
              <a:t>России</a:t>
            </a:r>
            <a:endParaRPr lang="ru-RU" sz="1800" dirty="0">
              <a:solidFill>
                <a:srgbClr val="303030"/>
              </a:solidFill>
            </a:endParaRPr>
          </a:p>
        </p:txBody>
      </p:sp>
      <p:sp>
        <p:nvSpPr>
          <p:cNvPr id="4" name="Title 1"/>
          <p:cNvSpPr>
            <a:spLocks noGrp="1"/>
          </p:cNvSpPr>
          <p:nvPr>
            <p:ph type="title"/>
          </p:nvPr>
        </p:nvSpPr>
        <p:spPr>
          <a:xfrm>
            <a:off x="474452" y="112142"/>
            <a:ext cx="8126084" cy="832737"/>
          </a:xfrm>
          <a:prstGeom prst="rect">
            <a:avLst/>
          </a:prstGeom>
        </p:spPr>
        <p:txBody>
          <a:bodyPr/>
          <a:lstStyle/>
          <a:p>
            <a:r>
              <a:rPr lang="ru-RU" dirty="0"/>
              <a:t>Наши попечители</a:t>
            </a:r>
            <a:endParaRPr lang="en-US" dirty="0"/>
          </a:p>
        </p:txBody>
      </p:sp>
    </p:spTree>
    <p:extLst>
      <p:ext uri="{BB962C8B-B14F-4D97-AF65-F5344CB8AC3E}">
        <p14:creationId xmlns:p14="http://schemas.microsoft.com/office/powerpoint/2010/main" val="363624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74452" y="1139909"/>
            <a:ext cx="8126084" cy="4596579"/>
          </a:xfrm>
        </p:spPr>
        <p:txBody>
          <a:bodyPr>
            <a:noAutofit/>
          </a:bodyPr>
          <a:lstStyle/>
          <a:p>
            <a:pPr>
              <a:lnSpc>
                <a:spcPts val="2000"/>
              </a:lnSpc>
            </a:pPr>
            <a:r>
              <a:rPr lang="ru-RU" sz="1800" b="1" dirty="0" smtClean="0">
                <a:solidFill>
                  <a:srgbClr val="303030"/>
                </a:solidFill>
              </a:rPr>
              <a:t>Румянцева </a:t>
            </a:r>
            <a:r>
              <a:rPr lang="ru-RU" sz="1800" b="1" dirty="0">
                <a:solidFill>
                  <a:srgbClr val="303030"/>
                </a:solidFill>
              </a:rPr>
              <a:t>Тамара Дмитриевна </a:t>
            </a:r>
            <a:r>
              <a:rPr lang="ru-RU" sz="1800" dirty="0">
                <a:solidFill>
                  <a:srgbClr val="303030"/>
                </a:solidFill>
              </a:rPr>
              <a:t>– Советник Генерального директора Фонда поддержки социальных инноваций «Вольное Дело</a:t>
            </a:r>
            <a:r>
              <a:rPr lang="ru-RU" sz="1800" dirty="0" smtClean="0">
                <a:solidFill>
                  <a:srgbClr val="303030"/>
                </a:solidFill>
              </a:rPr>
              <a:t>»</a:t>
            </a:r>
            <a:endParaRPr lang="ru-RU" sz="1800" dirty="0">
              <a:solidFill>
                <a:srgbClr val="303030"/>
              </a:solidFill>
            </a:endParaRPr>
          </a:p>
          <a:p>
            <a:pPr>
              <a:lnSpc>
                <a:spcPts val="2000"/>
              </a:lnSpc>
            </a:pPr>
            <a:r>
              <a:rPr lang="ru-RU" sz="1800" b="1" dirty="0">
                <a:solidFill>
                  <a:srgbClr val="303030"/>
                </a:solidFill>
              </a:rPr>
              <a:t>Садовничий Виктор Антонович</a:t>
            </a:r>
            <a:r>
              <a:rPr lang="ru-RU" sz="1800" dirty="0">
                <a:solidFill>
                  <a:srgbClr val="303030"/>
                </a:solidFill>
              </a:rPr>
              <a:t> – ректор МГУ имени </a:t>
            </a:r>
            <a:r>
              <a:rPr lang="ru-RU" sz="1800" dirty="0" err="1" smtClean="0">
                <a:solidFill>
                  <a:srgbClr val="303030"/>
                </a:solidFill>
              </a:rPr>
              <a:t>М.В.Ломоносова</a:t>
            </a:r>
            <a:endParaRPr lang="ru-RU" sz="1800" b="1" dirty="0" smtClean="0">
              <a:solidFill>
                <a:srgbClr val="303030"/>
              </a:solidFill>
            </a:endParaRPr>
          </a:p>
          <a:p>
            <a:pPr>
              <a:lnSpc>
                <a:spcPts val="2000"/>
              </a:lnSpc>
            </a:pPr>
            <a:r>
              <a:rPr lang="ru-RU" sz="1800" b="1" dirty="0" smtClean="0">
                <a:solidFill>
                  <a:srgbClr val="303030"/>
                </a:solidFill>
              </a:rPr>
              <a:t>Семеняка </a:t>
            </a:r>
            <a:r>
              <a:rPr lang="ru-RU" sz="1800" b="1" dirty="0">
                <a:solidFill>
                  <a:srgbClr val="303030"/>
                </a:solidFill>
              </a:rPr>
              <a:t>Александр Николаевич</a:t>
            </a:r>
            <a:r>
              <a:rPr lang="ru-RU" sz="1800" dirty="0">
                <a:solidFill>
                  <a:srgbClr val="303030"/>
                </a:solidFill>
              </a:rPr>
              <a:t> – </a:t>
            </a:r>
            <a:r>
              <a:rPr lang="ru-RU" sz="1800" dirty="0">
                <a:solidFill>
                  <a:srgbClr val="303030"/>
                </a:solidFill>
                <a:ea typeface="Calibri"/>
                <a:cs typeface="Times New Roman"/>
              </a:rPr>
              <a:t>Генеральный директор хозяйственного партнерства «Гражданские инвестиции»  </a:t>
            </a:r>
            <a:endParaRPr lang="ru-RU" sz="1800" dirty="0" smtClean="0">
              <a:solidFill>
                <a:srgbClr val="303030"/>
              </a:solidFill>
              <a:ea typeface="Calibri"/>
              <a:cs typeface="Times New Roman"/>
            </a:endParaRPr>
          </a:p>
          <a:p>
            <a:pPr>
              <a:lnSpc>
                <a:spcPts val="2000"/>
              </a:lnSpc>
            </a:pPr>
            <a:r>
              <a:rPr lang="ru-RU" sz="1800" b="1" dirty="0" err="1">
                <a:solidFill>
                  <a:srgbClr val="303030"/>
                </a:solidFill>
              </a:rPr>
              <a:t>Сторчак</a:t>
            </a:r>
            <a:r>
              <a:rPr lang="ru-RU" sz="1800" b="1" dirty="0">
                <a:solidFill>
                  <a:srgbClr val="303030"/>
                </a:solidFill>
              </a:rPr>
              <a:t> Сергей Анатольевич </a:t>
            </a:r>
            <a:r>
              <a:rPr lang="ru-RU" sz="1800" dirty="0">
                <a:solidFill>
                  <a:srgbClr val="303030"/>
                </a:solidFill>
              </a:rPr>
              <a:t>– заместитель министра финансов Российской Федерации </a:t>
            </a:r>
            <a:endParaRPr lang="ru-RU" sz="1800" dirty="0">
              <a:solidFill>
                <a:srgbClr val="303030"/>
              </a:solidFill>
              <a:ea typeface="Calibri"/>
              <a:cs typeface="Times New Roman"/>
            </a:endParaRPr>
          </a:p>
          <a:p>
            <a:pPr>
              <a:lnSpc>
                <a:spcPts val="2000"/>
              </a:lnSpc>
            </a:pPr>
            <a:r>
              <a:rPr lang="ru-RU" sz="1800" b="1" dirty="0">
                <a:solidFill>
                  <a:srgbClr val="303030"/>
                </a:solidFill>
              </a:rPr>
              <a:t>Титов Василий Николаевич</a:t>
            </a:r>
            <a:r>
              <a:rPr lang="ru-RU" sz="1800" dirty="0">
                <a:solidFill>
                  <a:srgbClr val="303030"/>
                </a:solidFill>
              </a:rPr>
              <a:t> </a:t>
            </a:r>
            <a:r>
              <a:rPr lang="ru-RU" sz="1800" dirty="0">
                <a:solidFill>
                  <a:srgbClr val="303030"/>
                </a:solidFill>
                <a:ea typeface="Calibri"/>
                <a:cs typeface="Times New Roman"/>
              </a:rPr>
              <a:t>–</a:t>
            </a:r>
            <a:r>
              <a:rPr lang="ru-RU" sz="1800" dirty="0">
                <a:solidFill>
                  <a:srgbClr val="303030"/>
                </a:solidFill>
              </a:rPr>
              <a:t> </a:t>
            </a:r>
            <a:r>
              <a:rPr lang="ru-RU" sz="1800" dirty="0">
                <a:solidFill>
                  <a:srgbClr val="303030"/>
                </a:solidFill>
                <a:ea typeface="Calibri"/>
                <a:cs typeface="Times New Roman"/>
              </a:rPr>
              <a:t>Советник Президента – Председателя Правления «Банк ВТБ»            </a:t>
            </a:r>
          </a:p>
          <a:p>
            <a:pPr>
              <a:lnSpc>
                <a:spcPts val="2000"/>
              </a:lnSpc>
            </a:pPr>
            <a:r>
              <a:rPr lang="ru-RU" sz="1800" b="1" dirty="0">
                <a:solidFill>
                  <a:srgbClr val="303030"/>
                </a:solidFill>
              </a:rPr>
              <a:t>Ткаченко Валерий Викторович</a:t>
            </a:r>
            <a:r>
              <a:rPr lang="ru-RU" sz="1800" dirty="0">
                <a:solidFill>
                  <a:srgbClr val="303030"/>
                </a:solidFill>
              </a:rPr>
              <a:t> – Заместитель руководителя службы внутреннего аудита и контроля ОАО «НК «Роснефть»</a:t>
            </a:r>
          </a:p>
          <a:p>
            <a:pPr>
              <a:lnSpc>
                <a:spcPts val="2000"/>
              </a:lnSpc>
            </a:pPr>
            <a:r>
              <a:rPr lang="ru-RU" sz="1800" b="1" dirty="0">
                <a:solidFill>
                  <a:srgbClr val="303030"/>
                </a:solidFill>
              </a:rPr>
              <a:t>Фомин Александр Васильевич</a:t>
            </a:r>
            <a:r>
              <a:rPr lang="ru-RU" sz="1800" b="1" i="1" dirty="0">
                <a:solidFill>
                  <a:srgbClr val="303030"/>
                </a:solidFill>
              </a:rPr>
              <a:t> </a:t>
            </a:r>
            <a:r>
              <a:rPr lang="ru-RU" sz="1800" dirty="0">
                <a:solidFill>
                  <a:srgbClr val="303030"/>
                </a:solidFill>
              </a:rPr>
              <a:t>– </a:t>
            </a:r>
            <a:r>
              <a:rPr lang="ru-RU" sz="1800" dirty="0">
                <a:solidFill>
                  <a:srgbClr val="303030"/>
                </a:solidFill>
                <a:ea typeface="Calibri"/>
                <a:cs typeface="Times New Roman"/>
              </a:rPr>
              <a:t>Заместитель Министра обороны Российской Федерации, генерал-лейтенант </a:t>
            </a:r>
          </a:p>
          <a:p>
            <a:pPr>
              <a:lnSpc>
                <a:spcPts val="2000"/>
              </a:lnSpc>
            </a:pPr>
            <a:r>
              <a:rPr lang="ru-RU" sz="1800" b="1" dirty="0" err="1">
                <a:solidFill>
                  <a:srgbClr val="303030"/>
                </a:solidFill>
              </a:rPr>
              <a:t>Худайнатов</a:t>
            </a:r>
            <a:r>
              <a:rPr lang="ru-RU" sz="1800" b="1" dirty="0">
                <a:solidFill>
                  <a:srgbClr val="303030"/>
                </a:solidFill>
              </a:rPr>
              <a:t> Эдуард Юрьевич</a:t>
            </a:r>
            <a:r>
              <a:rPr lang="ru-RU" sz="1800" dirty="0">
                <a:solidFill>
                  <a:srgbClr val="303030"/>
                </a:solidFill>
              </a:rPr>
              <a:t> </a:t>
            </a:r>
            <a:r>
              <a:rPr lang="ru-RU" sz="1800" dirty="0">
                <a:solidFill>
                  <a:srgbClr val="303030"/>
                </a:solidFill>
                <a:ea typeface="Calibri"/>
                <a:cs typeface="Times New Roman"/>
              </a:rPr>
              <a:t>–</a:t>
            </a:r>
            <a:r>
              <a:rPr lang="ru-RU" sz="1800" dirty="0">
                <a:solidFill>
                  <a:srgbClr val="303030"/>
                </a:solidFill>
              </a:rPr>
              <a:t> Президент АО «Независимая нефтяная компания</a:t>
            </a:r>
            <a:r>
              <a:rPr lang="ru-RU" sz="1800" dirty="0" smtClean="0">
                <a:solidFill>
                  <a:srgbClr val="303030"/>
                </a:solidFill>
              </a:rPr>
              <a:t>»</a:t>
            </a:r>
            <a:endParaRPr lang="ru-RU" sz="1800" dirty="0">
              <a:solidFill>
                <a:srgbClr val="303030"/>
              </a:solidFill>
            </a:endParaRPr>
          </a:p>
        </p:txBody>
      </p:sp>
      <p:sp>
        <p:nvSpPr>
          <p:cNvPr id="6" name="Title 1"/>
          <p:cNvSpPr>
            <a:spLocks noGrp="1"/>
          </p:cNvSpPr>
          <p:nvPr>
            <p:ph type="title"/>
          </p:nvPr>
        </p:nvSpPr>
        <p:spPr>
          <a:xfrm>
            <a:off x="474452" y="112142"/>
            <a:ext cx="8126084" cy="832737"/>
          </a:xfrm>
          <a:prstGeom prst="rect">
            <a:avLst/>
          </a:prstGeom>
        </p:spPr>
        <p:txBody>
          <a:bodyPr/>
          <a:lstStyle/>
          <a:p>
            <a:r>
              <a:rPr lang="ru-RU" dirty="0"/>
              <a:t>Наши попечители</a:t>
            </a:r>
            <a:endParaRPr lang="en-US" dirty="0"/>
          </a:p>
        </p:txBody>
      </p:sp>
    </p:spTree>
    <p:extLst>
      <p:ext uri="{BB962C8B-B14F-4D97-AF65-F5344CB8AC3E}">
        <p14:creationId xmlns:p14="http://schemas.microsoft.com/office/powerpoint/2010/main" val="384632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rgbClr val="F24740"/>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50177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dirty="0"/>
              <a:t>Наш штатный состав</a:t>
            </a:r>
            <a:endParaRPr lang="en-US" dirty="0"/>
          </a:p>
        </p:txBody>
      </p:sp>
      <p:sp>
        <p:nvSpPr>
          <p:cNvPr id="3" name="Subtitle 2"/>
          <p:cNvSpPr>
            <a:spLocks noGrp="1"/>
          </p:cNvSpPr>
          <p:nvPr>
            <p:ph type="subTitle" idx="4294967295"/>
          </p:nvPr>
        </p:nvSpPr>
        <p:spPr>
          <a:xfrm>
            <a:off x="499532" y="1892444"/>
            <a:ext cx="8102601" cy="3073112"/>
          </a:xfrm>
        </p:spPr>
        <p:txBody>
          <a:bodyPr>
            <a:normAutofit/>
          </a:bodyPr>
          <a:lstStyle/>
          <a:p>
            <a:pPr marL="0" indent="0">
              <a:buNone/>
            </a:pPr>
            <a:r>
              <a:rPr lang="ru-RU" sz="2800" dirty="0">
                <a:solidFill>
                  <a:srgbClr val="303030"/>
                </a:solidFill>
              </a:rPr>
              <a:t>Всего в штате – 66 человек:</a:t>
            </a:r>
          </a:p>
          <a:p>
            <a:pPr marL="457200" indent="-457200">
              <a:buFont typeface="Arial" panose="020B0604020202020204" pitchFamily="34" charset="0"/>
              <a:buChar char="•"/>
            </a:pPr>
            <a:r>
              <a:rPr lang="ru-RU" sz="2800" dirty="0">
                <a:solidFill>
                  <a:srgbClr val="303030"/>
                </a:solidFill>
              </a:rPr>
              <a:t>40</a:t>
            </a:r>
            <a:r>
              <a:rPr lang="en-US" sz="2800" dirty="0">
                <a:solidFill>
                  <a:srgbClr val="303030"/>
                </a:solidFill>
              </a:rPr>
              <a:t> </a:t>
            </a:r>
            <a:r>
              <a:rPr lang="ru-RU" sz="2800" dirty="0">
                <a:solidFill>
                  <a:srgbClr val="303030"/>
                </a:solidFill>
              </a:rPr>
              <a:t>чел. – ППС;</a:t>
            </a:r>
          </a:p>
          <a:p>
            <a:pPr marL="457200" indent="-457200">
              <a:buFont typeface="Arial" panose="020B0604020202020204" pitchFamily="34" charset="0"/>
              <a:buChar char="•"/>
            </a:pPr>
            <a:r>
              <a:rPr lang="ru-RU" sz="2800" dirty="0">
                <a:solidFill>
                  <a:srgbClr val="303030"/>
                </a:solidFill>
              </a:rPr>
              <a:t>15 чел. – администрация;</a:t>
            </a:r>
          </a:p>
          <a:p>
            <a:pPr marL="457200" indent="-457200">
              <a:buFont typeface="Arial" panose="020B0604020202020204" pitchFamily="34" charset="0"/>
              <a:buChar char="•"/>
            </a:pPr>
            <a:r>
              <a:rPr lang="ru-RU" sz="2800" dirty="0">
                <a:solidFill>
                  <a:srgbClr val="303030"/>
                </a:solidFill>
              </a:rPr>
              <a:t>8 чел. – отдел планирования и организации учебного процесса;</a:t>
            </a:r>
          </a:p>
          <a:p>
            <a:pPr marL="457200" indent="-457200">
              <a:buFont typeface="Arial" panose="020B0604020202020204" pitchFamily="34" charset="0"/>
              <a:buChar char="•"/>
            </a:pPr>
            <a:r>
              <a:rPr lang="ru-RU" sz="2800" dirty="0">
                <a:solidFill>
                  <a:srgbClr val="303030"/>
                </a:solidFill>
              </a:rPr>
              <a:t>3 чел. – отдел информационных технологий.</a:t>
            </a:r>
            <a:endParaRPr lang="en-US" sz="2800" dirty="0">
              <a:solidFill>
                <a:srgbClr val="303030"/>
              </a:solidFill>
            </a:endParaRPr>
          </a:p>
        </p:txBody>
      </p:sp>
    </p:spTree>
    <p:extLst>
      <p:ext uri="{BB962C8B-B14F-4D97-AF65-F5344CB8AC3E}">
        <p14:creationId xmlns:p14="http://schemas.microsoft.com/office/powerpoint/2010/main" val="195121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dirty="0"/>
              <a:t>Руководители Школы</a:t>
            </a:r>
            <a:endParaRPr lang="en-US"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802" y="1335889"/>
            <a:ext cx="1898845" cy="18988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487" y="1335889"/>
            <a:ext cx="1898845" cy="189884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37" y="1335889"/>
            <a:ext cx="1905000" cy="1905000"/>
          </a:xfrm>
          <a:prstGeom prst="rect">
            <a:avLst/>
          </a:prstGeom>
        </p:spPr>
      </p:pic>
      <p:sp>
        <p:nvSpPr>
          <p:cNvPr id="7" name="TextBox 6"/>
          <p:cNvSpPr txBox="1"/>
          <p:nvPr/>
        </p:nvSpPr>
        <p:spPr>
          <a:xfrm>
            <a:off x="645534" y="3441408"/>
            <a:ext cx="2180405" cy="1077218"/>
          </a:xfrm>
          <a:prstGeom prst="rect">
            <a:avLst/>
          </a:prstGeom>
          <a:noFill/>
        </p:spPr>
        <p:txBody>
          <a:bodyPr wrap="none" rtlCol="0">
            <a:spAutoFit/>
          </a:bodyPr>
          <a:lstStyle/>
          <a:p>
            <a:pPr algn="ctr"/>
            <a:r>
              <a:rPr lang="ru-RU" sz="1600" dirty="0" err="1">
                <a:solidFill>
                  <a:srgbClr val="303030"/>
                </a:solidFill>
                <a:latin typeface="+mn-lt"/>
              </a:rPr>
              <a:t>Шакин</a:t>
            </a:r>
            <a:r>
              <a:rPr lang="ru-RU" sz="1600" dirty="0">
                <a:solidFill>
                  <a:srgbClr val="303030"/>
                </a:solidFill>
                <a:latin typeface="+mn-lt"/>
              </a:rPr>
              <a:t> Сергей</a:t>
            </a:r>
          </a:p>
          <a:p>
            <a:pPr algn="ctr"/>
            <a:r>
              <a:rPr lang="ru-RU" sz="1600" dirty="0">
                <a:solidFill>
                  <a:srgbClr val="303030"/>
                </a:solidFill>
                <a:latin typeface="+mn-lt"/>
              </a:rPr>
              <a:t>Вячеславович,</a:t>
            </a:r>
          </a:p>
          <a:p>
            <a:pPr algn="ctr"/>
            <a:r>
              <a:rPr lang="ru-RU" sz="1600" dirty="0">
                <a:solidFill>
                  <a:srgbClr val="303030"/>
                </a:solidFill>
                <a:latin typeface="+mn-lt"/>
              </a:rPr>
              <a:t>Первый заместитель</a:t>
            </a:r>
          </a:p>
          <a:p>
            <a:pPr algn="ctr"/>
            <a:r>
              <a:rPr lang="ru-RU" sz="1600" dirty="0">
                <a:solidFill>
                  <a:srgbClr val="303030"/>
                </a:solidFill>
                <a:latin typeface="+mn-lt"/>
              </a:rPr>
              <a:t>директора</a:t>
            </a:r>
          </a:p>
        </p:txBody>
      </p:sp>
      <p:sp>
        <p:nvSpPr>
          <p:cNvPr id="11" name="TextBox 10"/>
          <p:cNvSpPr txBox="1"/>
          <p:nvPr/>
        </p:nvSpPr>
        <p:spPr>
          <a:xfrm>
            <a:off x="3288307" y="3441408"/>
            <a:ext cx="2525050" cy="1077218"/>
          </a:xfrm>
          <a:prstGeom prst="rect">
            <a:avLst/>
          </a:prstGeom>
          <a:noFill/>
        </p:spPr>
        <p:txBody>
          <a:bodyPr wrap="none" rtlCol="0">
            <a:spAutoFit/>
          </a:bodyPr>
          <a:lstStyle/>
          <a:p>
            <a:pPr algn="ctr"/>
            <a:r>
              <a:rPr lang="ru-RU" sz="1600" dirty="0" err="1">
                <a:solidFill>
                  <a:srgbClr val="303030"/>
                </a:solidFill>
                <a:latin typeface="+mn-lt"/>
              </a:rPr>
              <a:t>Полтерович</a:t>
            </a:r>
            <a:endParaRPr lang="ru-RU" sz="1600" dirty="0">
              <a:solidFill>
                <a:srgbClr val="303030"/>
              </a:solidFill>
              <a:latin typeface="+mn-lt"/>
            </a:endParaRPr>
          </a:p>
          <a:p>
            <a:pPr algn="ctr"/>
            <a:r>
              <a:rPr lang="ru-RU" sz="1600" dirty="0">
                <a:solidFill>
                  <a:srgbClr val="303030"/>
                </a:solidFill>
                <a:latin typeface="+mn-lt"/>
              </a:rPr>
              <a:t>Виктор Меерович,</a:t>
            </a:r>
          </a:p>
          <a:p>
            <a:pPr algn="ctr"/>
            <a:r>
              <a:rPr lang="ru-RU" sz="1600" dirty="0">
                <a:solidFill>
                  <a:srgbClr val="303030"/>
                </a:solidFill>
                <a:latin typeface="+mn-lt"/>
              </a:rPr>
              <a:t>Заместитель директора,</a:t>
            </a:r>
          </a:p>
          <a:p>
            <a:pPr algn="ctr"/>
            <a:r>
              <a:rPr lang="ru-RU" sz="1600" dirty="0">
                <a:solidFill>
                  <a:srgbClr val="303030"/>
                </a:solidFill>
                <a:latin typeface="+mn-lt"/>
              </a:rPr>
              <a:t>академик</a:t>
            </a:r>
          </a:p>
        </p:txBody>
      </p:sp>
      <p:sp>
        <p:nvSpPr>
          <p:cNvPr id="12" name="TextBox 11"/>
          <p:cNvSpPr txBox="1"/>
          <p:nvPr/>
        </p:nvSpPr>
        <p:spPr>
          <a:xfrm>
            <a:off x="6114942" y="3441408"/>
            <a:ext cx="2478564" cy="830997"/>
          </a:xfrm>
          <a:prstGeom prst="rect">
            <a:avLst/>
          </a:prstGeom>
          <a:noFill/>
        </p:spPr>
        <p:txBody>
          <a:bodyPr wrap="none" rtlCol="0">
            <a:spAutoFit/>
          </a:bodyPr>
          <a:lstStyle/>
          <a:p>
            <a:pPr algn="ctr"/>
            <a:r>
              <a:rPr lang="ru-RU" sz="1600" dirty="0">
                <a:solidFill>
                  <a:srgbClr val="303030"/>
                </a:solidFill>
                <a:latin typeface="+mn-lt"/>
              </a:rPr>
              <a:t>Кравец Виктор</a:t>
            </a:r>
          </a:p>
          <a:p>
            <a:pPr algn="ctr"/>
            <a:r>
              <a:rPr lang="ru-RU" sz="1600" dirty="0">
                <a:solidFill>
                  <a:srgbClr val="303030"/>
                </a:solidFill>
                <a:latin typeface="+mn-lt"/>
              </a:rPr>
              <a:t>Анатольевич,</a:t>
            </a:r>
          </a:p>
          <a:p>
            <a:pPr algn="ctr"/>
            <a:r>
              <a:rPr lang="ru-RU" sz="1600" dirty="0">
                <a:solidFill>
                  <a:srgbClr val="303030"/>
                </a:solidFill>
                <a:latin typeface="+mn-lt"/>
              </a:rPr>
              <a:t>Заместитель директора</a:t>
            </a:r>
          </a:p>
        </p:txBody>
      </p:sp>
    </p:spTree>
    <p:extLst>
      <p:ext uri="{BB962C8B-B14F-4D97-AF65-F5344CB8AC3E}">
        <p14:creationId xmlns:p14="http://schemas.microsoft.com/office/powerpoint/2010/main" val="297000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00" y="43130"/>
            <a:ext cx="8102600" cy="931653"/>
          </a:xfrm>
          <a:prstGeom prst="rect">
            <a:avLst/>
          </a:prstGeom>
        </p:spPr>
        <p:txBody>
          <a:bodyPr/>
          <a:lstStyle/>
          <a:p>
            <a:pPr>
              <a:lnSpc>
                <a:spcPts val="3200"/>
              </a:lnSpc>
            </a:pPr>
            <a:r>
              <a:rPr lang="ru-RU" sz="3600" dirty="0"/>
              <a:t>Административно-управленческий аппарат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677" y="1058008"/>
            <a:ext cx="6322646" cy="4741985"/>
          </a:xfrm>
          <a:prstGeom prst="rect">
            <a:avLst/>
          </a:prstGeom>
        </p:spPr>
      </p:pic>
    </p:spTree>
    <p:extLst>
      <p:ext uri="{BB962C8B-B14F-4D97-AF65-F5344CB8AC3E}">
        <p14:creationId xmlns:p14="http://schemas.microsoft.com/office/powerpoint/2010/main" val="146426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rcRect l="8960" t="2530" r="8960" b="15390"/>
          <a:stretch>
            <a:fillRect/>
          </a:stretch>
        </p:blipFill>
        <p:spPr>
          <a:xfrm>
            <a:off x="3598984" y="1641229"/>
            <a:ext cx="1946033" cy="1946033"/>
          </a:xfrm>
          <a:custGeom>
            <a:avLst/>
            <a:gdLst>
              <a:gd name="connsiteX0" fmla="*/ 0 w 2282092"/>
              <a:gd name="connsiteY0" fmla="*/ 0 h 2282092"/>
              <a:gd name="connsiteX1" fmla="*/ 2282092 w 2282092"/>
              <a:gd name="connsiteY1" fmla="*/ 0 h 2282092"/>
              <a:gd name="connsiteX2" fmla="*/ 2282092 w 2282092"/>
              <a:gd name="connsiteY2" fmla="*/ 2282092 h 2282092"/>
              <a:gd name="connsiteX3" fmla="*/ 0 w 2282092"/>
              <a:gd name="connsiteY3" fmla="*/ 2282092 h 2282092"/>
            </a:gdLst>
            <a:ahLst/>
            <a:cxnLst>
              <a:cxn ang="0">
                <a:pos x="connsiteX0" y="connsiteY0"/>
              </a:cxn>
              <a:cxn ang="0">
                <a:pos x="connsiteX1" y="connsiteY1"/>
              </a:cxn>
              <a:cxn ang="0">
                <a:pos x="connsiteX2" y="connsiteY2"/>
              </a:cxn>
              <a:cxn ang="0">
                <a:pos x="connsiteX3" y="connsiteY3"/>
              </a:cxn>
            </a:cxnLst>
            <a:rect l="l" t="t" r="r" b="b"/>
            <a:pathLst>
              <a:path w="2282092" h="2282092">
                <a:moveTo>
                  <a:pt x="0" y="0"/>
                </a:moveTo>
                <a:lnTo>
                  <a:pt x="2282092" y="0"/>
                </a:lnTo>
                <a:lnTo>
                  <a:pt x="2282092" y="2282092"/>
                </a:lnTo>
                <a:lnTo>
                  <a:pt x="0" y="2282092"/>
                </a:lnTo>
                <a:close/>
              </a:path>
            </a:pathLst>
          </a:custGeom>
        </p:spPr>
      </p:pic>
      <p:sp>
        <p:nvSpPr>
          <p:cNvPr id="2" name="Заголовок 1">
            <a:extLst>
              <a:ext uri="{FF2B5EF4-FFF2-40B4-BE49-F238E27FC236}">
                <a16:creationId xmlns="" xmlns:a16="http://schemas.microsoft.com/office/drawing/2014/main" id="{110BA9AC-A515-F049-82FC-DAEBEBC65494}"/>
              </a:ext>
            </a:extLst>
          </p:cNvPr>
          <p:cNvSpPr>
            <a:spLocks noGrp="1"/>
          </p:cNvSpPr>
          <p:nvPr>
            <p:ph type="title"/>
          </p:nvPr>
        </p:nvSpPr>
        <p:spPr/>
        <p:txBody>
          <a:bodyPr/>
          <a:lstStyle/>
          <a:p>
            <a:r>
              <a:rPr lang="ru-RU" dirty="0"/>
              <a:t>Цифровых дел мастера</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rcRect l="8960" t="3654" r="8960" b="14266"/>
          <a:stretch>
            <a:fillRect/>
          </a:stretch>
        </p:blipFill>
        <p:spPr>
          <a:xfrm>
            <a:off x="1046284" y="1641229"/>
            <a:ext cx="1946033" cy="1946033"/>
          </a:xfrm>
          <a:custGeom>
            <a:avLst/>
            <a:gdLst>
              <a:gd name="connsiteX0" fmla="*/ 0 w 2282092"/>
              <a:gd name="connsiteY0" fmla="*/ 0 h 2282092"/>
              <a:gd name="connsiteX1" fmla="*/ 2282092 w 2282092"/>
              <a:gd name="connsiteY1" fmla="*/ 0 h 2282092"/>
              <a:gd name="connsiteX2" fmla="*/ 2282092 w 2282092"/>
              <a:gd name="connsiteY2" fmla="*/ 2282092 h 2282092"/>
              <a:gd name="connsiteX3" fmla="*/ 0 w 2282092"/>
              <a:gd name="connsiteY3" fmla="*/ 2282092 h 2282092"/>
            </a:gdLst>
            <a:ahLst/>
            <a:cxnLst>
              <a:cxn ang="0">
                <a:pos x="connsiteX0" y="connsiteY0"/>
              </a:cxn>
              <a:cxn ang="0">
                <a:pos x="connsiteX1" y="connsiteY1"/>
              </a:cxn>
              <a:cxn ang="0">
                <a:pos x="connsiteX2" y="connsiteY2"/>
              </a:cxn>
              <a:cxn ang="0">
                <a:pos x="connsiteX3" y="connsiteY3"/>
              </a:cxn>
            </a:cxnLst>
            <a:rect l="l" t="t" r="r" b="b"/>
            <a:pathLst>
              <a:path w="2282092" h="2282092">
                <a:moveTo>
                  <a:pt x="0" y="0"/>
                </a:moveTo>
                <a:lnTo>
                  <a:pt x="2282092" y="0"/>
                </a:lnTo>
                <a:lnTo>
                  <a:pt x="2282092" y="2282092"/>
                </a:lnTo>
                <a:lnTo>
                  <a:pt x="0" y="2282092"/>
                </a:lnTo>
                <a:close/>
              </a:path>
            </a:pathLst>
          </a:cu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684" y="1641229"/>
            <a:ext cx="1946033" cy="1946033"/>
          </a:xfrm>
          <a:prstGeom prst="rect">
            <a:avLst/>
          </a:prstGeom>
        </p:spPr>
      </p:pic>
      <p:sp>
        <p:nvSpPr>
          <p:cNvPr id="10" name="TextBox 9"/>
          <p:cNvSpPr txBox="1"/>
          <p:nvPr/>
        </p:nvSpPr>
        <p:spPr>
          <a:xfrm>
            <a:off x="1302793" y="3784701"/>
            <a:ext cx="1433020" cy="954107"/>
          </a:xfrm>
          <a:prstGeom prst="rect">
            <a:avLst/>
          </a:prstGeom>
          <a:noFill/>
        </p:spPr>
        <p:txBody>
          <a:bodyPr wrap="none" rtlCol="0">
            <a:spAutoFit/>
          </a:bodyPr>
          <a:lstStyle/>
          <a:p>
            <a:pPr algn="ctr"/>
            <a:r>
              <a:rPr lang="ru-RU" sz="1400" dirty="0">
                <a:solidFill>
                  <a:srgbClr val="303030"/>
                </a:solidFill>
                <a:latin typeface="+mn-lt"/>
              </a:rPr>
              <a:t>Даценко Антон</a:t>
            </a:r>
          </a:p>
          <a:p>
            <a:pPr algn="ctr"/>
            <a:r>
              <a:rPr lang="ru-RU" sz="1400" dirty="0">
                <a:solidFill>
                  <a:srgbClr val="303030"/>
                </a:solidFill>
                <a:latin typeface="+mn-lt"/>
              </a:rPr>
              <a:t>Михайлович,</a:t>
            </a:r>
          </a:p>
          <a:p>
            <a:pPr algn="ctr"/>
            <a:r>
              <a:rPr lang="ru-RU" sz="1400" dirty="0">
                <a:solidFill>
                  <a:srgbClr val="303030"/>
                </a:solidFill>
                <a:latin typeface="+mn-lt"/>
              </a:rPr>
              <a:t>Руководитель</a:t>
            </a:r>
          </a:p>
          <a:p>
            <a:pPr algn="ctr"/>
            <a:r>
              <a:rPr lang="ru-RU" sz="1400" dirty="0">
                <a:solidFill>
                  <a:srgbClr val="303030"/>
                </a:solidFill>
                <a:latin typeface="+mn-lt"/>
              </a:rPr>
              <a:t>отдела </a:t>
            </a:r>
            <a:r>
              <a:rPr lang="en-US" sz="1400" dirty="0">
                <a:solidFill>
                  <a:srgbClr val="303030"/>
                </a:solidFill>
                <a:latin typeface="+mn-lt"/>
              </a:rPr>
              <a:t>IT</a:t>
            </a:r>
            <a:endParaRPr lang="ru-RU" sz="1400" dirty="0">
              <a:solidFill>
                <a:srgbClr val="303030"/>
              </a:solidFill>
              <a:latin typeface="+mn-lt"/>
            </a:endParaRPr>
          </a:p>
        </p:txBody>
      </p:sp>
      <p:sp>
        <p:nvSpPr>
          <p:cNvPr id="11" name="TextBox 10"/>
          <p:cNvSpPr txBox="1"/>
          <p:nvPr/>
        </p:nvSpPr>
        <p:spPr>
          <a:xfrm>
            <a:off x="3495905" y="3784701"/>
            <a:ext cx="2152192" cy="954107"/>
          </a:xfrm>
          <a:prstGeom prst="rect">
            <a:avLst/>
          </a:prstGeom>
          <a:noFill/>
        </p:spPr>
        <p:txBody>
          <a:bodyPr wrap="none" rtlCol="0">
            <a:spAutoFit/>
          </a:bodyPr>
          <a:lstStyle/>
          <a:p>
            <a:pPr algn="ctr"/>
            <a:r>
              <a:rPr lang="ru-RU" sz="1400" dirty="0" err="1">
                <a:solidFill>
                  <a:srgbClr val="303030"/>
                </a:solidFill>
                <a:latin typeface="+mn-lt"/>
              </a:rPr>
              <a:t>Килькеев</a:t>
            </a:r>
            <a:r>
              <a:rPr lang="ru-RU" sz="1400" dirty="0">
                <a:solidFill>
                  <a:srgbClr val="303030"/>
                </a:solidFill>
                <a:latin typeface="+mn-lt"/>
              </a:rPr>
              <a:t> Денис</a:t>
            </a:r>
            <a:endParaRPr lang="en-US" sz="1400" dirty="0">
              <a:solidFill>
                <a:srgbClr val="303030"/>
              </a:solidFill>
              <a:latin typeface="+mn-lt"/>
            </a:endParaRPr>
          </a:p>
          <a:p>
            <a:pPr algn="ctr"/>
            <a:r>
              <a:rPr lang="ru-RU" sz="1400" dirty="0" err="1">
                <a:solidFill>
                  <a:srgbClr val="303030"/>
                </a:solidFill>
                <a:latin typeface="+mn-lt"/>
              </a:rPr>
              <a:t>Равильевич</a:t>
            </a:r>
            <a:r>
              <a:rPr lang="ru-RU" sz="1400" dirty="0">
                <a:solidFill>
                  <a:srgbClr val="303030"/>
                </a:solidFill>
                <a:latin typeface="+mn-lt"/>
              </a:rPr>
              <a:t>,</a:t>
            </a:r>
          </a:p>
          <a:p>
            <a:pPr algn="ctr"/>
            <a:r>
              <a:rPr lang="ru-RU" sz="1400" dirty="0">
                <a:solidFill>
                  <a:srgbClr val="303030"/>
                </a:solidFill>
                <a:latin typeface="+mn-lt"/>
              </a:rPr>
              <a:t>Заместитель</a:t>
            </a:r>
          </a:p>
          <a:p>
            <a:pPr algn="ctr"/>
            <a:r>
              <a:rPr lang="ru-RU" sz="1400" dirty="0">
                <a:solidFill>
                  <a:srgbClr val="303030"/>
                </a:solidFill>
                <a:latin typeface="+mn-lt"/>
              </a:rPr>
              <a:t>руководителя отдела </a:t>
            </a:r>
            <a:r>
              <a:rPr lang="en-US" sz="1400" dirty="0">
                <a:solidFill>
                  <a:srgbClr val="303030"/>
                </a:solidFill>
                <a:latin typeface="+mn-lt"/>
              </a:rPr>
              <a:t>IT</a:t>
            </a:r>
            <a:endParaRPr lang="ru-RU" sz="1400" dirty="0">
              <a:solidFill>
                <a:srgbClr val="303030"/>
              </a:solidFill>
              <a:latin typeface="+mn-lt"/>
            </a:endParaRPr>
          </a:p>
        </p:txBody>
      </p:sp>
      <p:sp>
        <p:nvSpPr>
          <p:cNvPr id="12" name="TextBox 11"/>
          <p:cNvSpPr txBox="1"/>
          <p:nvPr/>
        </p:nvSpPr>
        <p:spPr>
          <a:xfrm>
            <a:off x="6200508" y="3784701"/>
            <a:ext cx="1848391" cy="738664"/>
          </a:xfrm>
          <a:prstGeom prst="rect">
            <a:avLst/>
          </a:prstGeom>
          <a:noFill/>
        </p:spPr>
        <p:txBody>
          <a:bodyPr wrap="none" rtlCol="0">
            <a:spAutoFit/>
          </a:bodyPr>
          <a:lstStyle/>
          <a:p>
            <a:pPr algn="ctr"/>
            <a:r>
              <a:rPr lang="ru-RU" sz="1400" dirty="0" err="1">
                <a:solidFill>
                  <a:srgbClr val="303030"/>
                </a:solidFill>
                <a:latin typeface="+mn-lt"/>
              </a:rPr>
              <a:t>Килькеева</a:t>
            </a:r>
            <a:r>
              <a:rPr lang="ru-RU" sz="1400" dirty="0">
                <a:solidFill>
                  <a:srgbClr val="303030"/>
                </a:solidFill>
                <a:latin typeface="+mn-lt"/>
              </a:rPr>
              <a:t> Арина</a:t>
            </a:r>
          </a:p>
          <a:p>
            <a:pPr algn="ctr"/>
            <a:r>
              <a:rPr lang="ru-RU" sz="1400" dirty="0">
                <a:solidFill>
                  <a:srgbClr val="303030"/>
                </a:solidFill>
                <a:latin typeface="+mn-lt"/>
              </a:rPr>
              <a:t>Игоревна,</a:t>
            </a:r>
          </a:p>
          <a:p>
            <a:pPr algn="ctr"/>
            <a:r>
              <a:rPr lang="ru-RU" sz="1400" dirty="0">
                <a:solidFill>
                  <a:srgbClr val="303030"/>
                </a:solidFill>
                <a:latin typeface="+mn-lt"/>
              </a:rPr>
              <a:t>сотрудник отдела </a:t>
            </a:r>
            <a:r>
              <a:rPr lang="en-US" sz="1400" dirty="0">
                <a:solidFill>
                  <a:srgbClr val="303030"/>
                </a:solidFill>
                <a:latin typeface="+mn-lt"/>
              </a:rPr>
              <a:t>IT</a:t>
            </a:r>
            <a:endParaRPr lang="ru-RU" sz="1400" dirty="0">
              <a:solidFill>
                <a:srgbClr val="303030"/>
              </a:solidFill>
              <a:latin typeface="+mn-lt"/>
            </a:endParaRPr>
          </a:p>
        </p:txBody>
      </p:sp>
    </p:spTree>
    <p:extLst>
      <p:ext uri="{BB962C8B-B14F-4D97-AF65-F5344CB8AC3E}">
        <p14:creationId xmlns:p14="http://schemas.microsoft.com/office/powerpoint/2010/main" val="36570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rgbClr val="F24740"/>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Административный персонал</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25139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99532" y="2544792"/>
            <a:ext cx="8102601" cy="3094008"/>
          </a:xfrm>
        </p:spPr>
        <p:txBody>
          <a:bodyPr>
            <a:normAutofit/>
          </a:bodyPr>
          <a:lstStyle/>
          <a:p>
            <a:pPr marL="0" indent="0" algn="ctr">
              <a:spcBef>
                <a:spcPts val="600"/>
              </a:spcBef>
              <a:buNone/>
            </a:pPr>
            <a:r>
              <a:rPr lang="ru-RU" sz="2400" dirty="0">
                <a:solidFill>
                  <a:srgbClr val="282828"/>
                </a:solidFill>
              </a:rPr>
              <a:t>Торжественное собрание,</a:t>
            </a:r>
          </a:p>
          <a:p>
            <a:pPr marL="0" indent="0" algn="ctr">
              <a:spcBef>
                <a:spcPts val="600"/>
              </a:spcBef>
              <a:buNone/>
            </a:pPr>
            <a:r>
              <a:rPr lang="ru-RU" sz="2400" dirty="0">
                <a:solidFill>
                  <a:srgbClr val="282828"/>
                </a:solidFill>
              </a:rPr>
              <a:t>посвящённое юбилею</a:t>
            </a:r>
          </a:p>
          <a:p>
            <a:pPr marL="0" indent="0" algn="ctr">
              <a:spcBef>
                <a:spcPts val="600"/>
              </a:spcBef>
              <a:buNone/>
            </a:pPr>
            <a:r>
              <a:rPr lang="ru-RU" sz="2400" dirty="0">
                <a:solidFill>
                  <a:srgbClr val="282828"/>
                </a:solidFill>
              </a:rPr>
              <a:t>МШЭ МГУ им. М.В. Ломоносова,</a:t>
            </a:r>
          </a:p>
          <a:p>
            <a:pPr marL="0" indent="0" algn="ctr">
              <a:spcBef>
                <a:spcPts val="600"/>
              </a:spcBef>
              <a:buNone/>
            </a:pPr>
            <a:r>
              <a:rPr lang="ru-RU" sz="2400" dirty="0">
                <a:solidFill>
                  <a:srgbClr val="282828"/>
                </a:solidFill>
              </a:rPr>
              <a:t>24 апреля 2019 г.</a:t>
            </a:r>
          </a:p>
        </p:txBody>
      </p:sp>
      <p:sp>
        <p:nvSpPr>
          <p:cNvPr id="7" name="Заголовок 6"/>
          <p:cNvSpPr>
            <a:spLocks noGrp="1"/>
          </p:cNvSpPr>
          <p:nvPr>
            <p:ph type="title"/>
          </p:nvPr>
        </p:nvSpPr>
        <p:spPr/>
        <p:txBody>
          <a:bodyPr/>
          <a:lstStyle/>
          <a:p>
            <a:r>
              <a:rPr lang="ru-RU" dirty="0"/>
              <a:t>Нам 15 лет!</a:t>
            </a:r>
          </a:p>
        </p:txBody>
      </p:sp>
    </p:spTree>
    <p:extLst>
      <p:ext uri="{BB962C8B-B14F-4D97-AF65-F5344CB8AC3E}">
        <p14:creationId xmlns:p14="http://schemas.microsoft.com/office/powerpoint/2010/main" val="257234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1" y="191192"/>
            <a:ext cx="8102601" cy="774007"/>
          </a:xfrm>
          <a:prstGeom prst="rect">
            <a:avLst/>
          </a:prstGeom>
        </p:spPr>
        <p:txBody>
          <a:bodyPr/>
          <a:lstStyle/>
          <a:p>
            <a:pPr>
              <a:lnSpc>
                <a:spcPts val="3200"/>
              </a:lnSpc>
            </a:pPr>
            <a:r>
              <a:rPr lang="ru-RU" sz="3600" dirty="0"/>
              <a:t>Общие сведения</a:t>
            </a:r>
            <a:endParaRPr lang="en-US" sz="3600" dirty="0"/>
          </a:p>
        </p:txBody>
      </p:sp>
      <p:sp>
        <p:nvSpPr>
          <p:cNvPr id="3" name="Subtitle 2"/>
          <p:cNvSpPr>
            <a:spLocks noGrp="1"/>
          </p:cNvSpPr>
          <p:nvPr>
            <p:ph type="subTitle" idx="4294967295"/>
          </p:nvPr>
        </p:nvSpPr>
        <p:spPr>
          <a:xfrm>
            <a:off x="499532" y="1348980"/>
            <a:ext cx="8102601" cy="4160041"/>
          </a:xfrm>
        </p:spPr>
        <p:txBody>
          <a:bodyPr>
            <a:normAutofit fontScale="70000" lnSpcReduction="20000"/>
          </a:bodyPr>
          <a:lstStyle/>
          <a:p>
            <a:r>
              <a:rPr lang="ru-RU" dirty="0">
                <a:solidFill>
                  <a:srgbClr val="303030"/>
                </a:solidFill>
              </a:rPr>
              <a:t>На факультете преподают 114 человек:</a:t>
            </a:r>
          </a:p>
          <a:p>
            <a:pPr marL="857250" lvl="1" indent="-457200">
              <a:buFont typeface="Arial" panose="020B0604020202020204" pitchFamily="34" charset="0"/>
              <a:buChar char="•"/>
            </a:pPr>
            <a:r>
              <a:rPr lang="ru-RU" dirty="0">
                <a:solidFill>
                  <a:srgbClr val="303030"/>
                </a:solidFill>
              </a:rPr>
              <a:t>2 академика РАН</a:t>
            </a:r>
          </a:p>
          <a:p>
            <a:pPr marL="857250" lvl="1" indent="-457200">
              <a:buFont typeface="Arial" panose="020B0604020202020204" pitchFamily="34" charset="0"/>
              <a:buChar char="•"/>
            </a:pPr>
            <a:r>
              <a:rPr lang="ru-RU" dirty="0">
                <a:solidFill>
                  <a:srgbClr val="303030"/>
                </a:solidFill>
              </a:rPr>
              <a:t>1 иностранный член РАН</a:t>
            </a:r>
          </a:p>
          <a:p>
            <a:pPr marL="857250" lvl="1" indent="-457200">
              <a:buFont typeface="Arial" panose="020B0604020202020204" pitchFamily="34" charset="0"/>
              <a:buChar char="•"/>
            </a:pPr>
            <a:r>
              <a:rPr lang="ru-RU" dirty="0">
                <a:solidFill>
                  <a:srgbClr val="303030"/>
                </a:solidFill>
              </a:rPr>
              <a:t>2 чл.-корр. РАН</a:t>
            </a:r>
          </a:p>
          <a:p>
            <a:pPr marL="857250" lvl="1" indent="-457200">
              <a:buFont typeface="Arial" panose="020B0604020202020204" pitchFamily="34" charset="0"/>
              <a:buChar char="•"/>
            </a:pPr>
            <a:r>
              <a:rPr lang="ru-RU" dirty="0">
                <a:solidFill>
                  <a:srgbClr val="303030"/>
                </a:solidFill>
              </a:rPr>
              <a:t>10 приглашённых профессоров </a:t>
            </a:r>
          </a:p>
          <a:p>
            <a:pPr marL="857250" lvl="1" indent="-457200">
              <a:buFont typeface="Arial" panose="020B0604020202020204" pitchFamily="34" charset="0"/>
              <a:buChar char="•"/>
            </a:pPr>
            <a:r>
              <a:rPr lang="ru-RU" dirty="0">
                <a:solidFill>
                  <a:srgbClr val="303030"/>
                </a:solidFill>
              </a:rPr>
              <a:t>25 докторов наук (экономических, физико-математических, исторических, философских и юридических)</a:t>
            </a:r>
          </a:p>
          <a:p>
            <a:pPr marL="857250" lvl="1" indent="-457200">
              <a:buFont typeface="Arial" panose="020B0604020202020204" pitchFamily="34" charset="0"/>
              <a:buChar char="•"/>
            </a:pPr>
            <a:r>
              <a:rPr lang="ru-RU" dirty="0">
                <a:solidFill>
                  <a:srgbClr val="303030"/>
                </a:solidFill>
              </a:rPr>
              <a:t>47 кандидатов наук</a:t>
            </a:r>
          </a:p>
          <a:p>
            <a:pPr marL="857250" lvl="1" indent="-457200">
              <a:buFont typeface="Arial" panose="020B0604020202020204" pitchFamily="34" charset="0"/>
              <a:buChar char="•"/>
            </a:pPr>
            <a:r>
              <a:rPr lang="ru-RU" dirty="0">
                <a:solidFill>
                  <a:srgbClr val="303030"/>
                </a:solidFill>
              </a:rPr>
              <a:t>27 преподавателей без степени</a:t>
            </a:r>
          </a:p>
          <a:p>
            <a:r>
              <a:rPr lang="ru-RU" dirty="0">
                <a:solidFill>
                  <a:srgbClr val="303030"/>
                </a:solidFill>
              </a:rPr>
              <a:t>Из них:</a:t>
            </a:r>
          </a:p>
          <a:p>
            <a:pPr marL="857250" lvl="1" indent="-457200">
              <a:buFont typeface="Arial" panose="020B0604020202020204" pitchFamily="34" charset="0"/>
              <a:buChar char="•"/>
            </a:pPr>
            <a:r>
              <a:rPr lang="ru-RU" sz="2900" dirty="0">
                <a:solidFill>
                  <a:srgbClr val="303030"/>
                </a:solidFill>
              </a:rPr>
              <a:t>20 профессоров</a:t>
            </a:r>
          </a:p>
          <a:p>
            <a:pPr marL="857250" lvl="1" indent="-457200">
              <a:buFont typeface="Arial" panose="020B0604020202020204" pitchFamily="34" charset="0"/>
              <a:buChar char="•"/>
            </a:pPr>
            <a:r>
              <a:rPr lang="ru-RU" dirty="0">
                <a:solidFill>
                  <a:srgbClr val="303030"/>
                </a:solidFill>
              </a:rPr>
              <a:t>40 штатных сотрудников </a:t>
            </a:r>
          </a:p>
          <a:p>
            <a:pPr marL="857250" lvl="1" indent="-457200">
              <a:buFont typeface="Arial" panose="020B0604020202020204" pitchFamily="34" charset="0"/>
              <a:buChar char="•"/>
            </a:pPr>
            <a:r>
              <a:rPr lang="ru-RU" dirty="0">
                <a:solidFill>
                  <a:srgbClr val="303030"/>
                </a:solidFill>
              </a:rPr>
              <a:t>74 человек работают на договорной почасовой основе</a:t>
            </a:r>
          </a:p>
        </p:txBody>
      </p:sp>
    </p:spTree>
    <p:extLst>
      <p:ext uri="{BB962C8B-B14F-4D97-AF65-F5344CB8AC3E}">
        <p14:creationId xmlns:p14="http://schemas.microsoft.com/office/powerpoint/2010/main" val="345456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3" y="124210"/>
            <a:ext cx="8873791" cy="721168"/>
          </a:xfrm>
          <a:prstGeom prst="rect">
            <a:avLst/>
          </a:prstGeom>
        </p:spPr>
        <p:txBody>
          <a:bodyPr/>
          <a:lstStyle/>
          <a:p>
            <a:r>
              <a:rPr lang="ru-RU" dirty="0"/>
              <a:t>Кафедра общей экономической теории</a:t>
            </a:r>
            <a:endParaRPr lang="en-US" dirty="0"/>
          </a:p>
        </p:txBody>
      </p:sp>
      <p:sp>
        <p:nvSpPr>
          <p:cNvPr id="3" name="Subtitle 2"/>
          <p:cNvSpPr>
            <a:spLocks noGrp="1"/>
          </p:cNvSpPr>
          <p:nvPr>
            <p:ph type="subTitle" idx="4294967295"/>
          </p:nvPr>
        </p:nvSpPr>
        <p:spPr>
          <a:xfrm>
            <a:off x="465825" y="1386740"/>
            <a:ext cx="8410756" cy="1054531"/>
          </a:xfrm>
        </p:spPr>
        <p:txBody>
          <a:bodyPr>
            <a:noAutofit/>
          </a:bodyPr>
          <a:lstStyle/>
          <a:p>
            <a:pPr marL="0" indent="0">
              <a:buNone/>
            </a:pPr>
            <a:r>
              <a:rPr lang="ru-RU" sz="2400" dirty="0">
                <a:solidFill>
                  <a:srgbClr val="303030"/>
                </a:solidFill>
              </a:rPr>
              <a:t>Кафедра обеспечивает подготовку студентов и аспирантов по основным экономическим дисциплинам</a:t>
            </a:r>
          </a:p>
        </p:txBody>
      </p:sp>
      <p:sp>
        <p:nvSpPr>
          <p:cNvPr id="4" name="TextBox 3"/>
          <p:cNvSpPr txBox="1"/>
          <p:nvPr/>
        </p:nvSpPr>
        <p:spPr>
          <a:xfrm>
            <a:off x="3248167" y="2669925"/>
            <a:ext cx="5412754" cy="2554545"/>
          </a:xfrm>
          <a:prstGeom prst="rect">
            <a:avLst/>
          </a:prstGeom>
          <a:noFill/>
        </p:spPr>
        <p:txBody>
          <a:bodyPr wrap="square" rtlCol="0">
            <a:spAutoFit/>
          </a:bodyPr>
          <a:lstStyle/>
          <a:p>
            <a:r>
              <a:rPr lang="ru-RU" sz="2000" dirty="0">
                <a:solidFill>
                  <a:srgbClr val="303030"/>
                </a:solidFill>
                <a:latin typeface="+mn-lt"/>
              </a:rPr>
              <a:t>Заведующая кафедрой</a:t>
            </a:r>
          </a:p>
          <a:p>
            <a:r>
              <a:rPr lang="ru-RU" sz="2000" dirty="0">
                <a:solidFill>
                  <a:srgbClr val="303030"/>
                </a:solidFill>
                <a:latin typeface="+mn-lt"/>
              </a:rPr>
              <a:t>профессор, доктор экономических наук</a:t>
            </a:r>
          </a:p>
          <a:p>
            <a:r>
              <a:rPr lang="ru-RU" sz="2000" dirty="0">
                <a:solidFill>
                  <a:srgbClr val="303030"/>
                </a:solidFill>
                <a:latin typeface="+mn-lt"/>
              </a:rPr>
              <a:t>руководитель научного направления “Международные экономические и политические исследования ” ИЭ РАН, заслуженный деятель науки Российской Федерации</a:t>
            </a:r>
            <a:endParaRPr lang="en-US" sz="2000" dirty="0">
              <a:solidFill>
                <a:srgbClr val="303030"/>
              </a:solidFill>
              <a:latin typeface="+mn-lt"/>
            </a:endParaRPr>
          </a:p>
          <a:p>
            <a:r>
              <a:rPr lang="ru-RU" sz="2000" b="1" dirty="0" err="1">
                <a:solidFill>
                  <a:srgbClr val="303030"/>
                </a:solidFill>
                <a:latin typeface="+mn-lt"/>
              </a:rPr>
              <a:t>Глинкина</a:t>
            </a:r>
            <a:r>
              <a:rPr lang="ru-RU" sz="2000" b="1" dirty="0">
                <a:solidFill>
                  <a:srgbClr val="303030"/>
                </a:solidFill>
                <a:latin typeface="+mn-lt"/>
              </a:rPr>
              <a:t> Светлана Павловна</a:t>
            </a:r>
            <a:endParaRPr lang="en-US" sz="2000" b="1" dirty="0">
              <a:solidFill>
                <a:srgbClr val="303030"/>
              </a:solidFill>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19" y="2725841"/>
            <a:ext cx="2442713" cy="2442713"/>
          </a:xfrm>
          <a:prstGeom prst="rect">
            <a:avLst/>
          </a:prstGeom>
        </p:spPr>
      </p:pic>
    </p:spTree>
    <p:extLst>
      <p:ext uri="{BB962C8B-B14F-4D97-AF65-F5344CB8AC3E}">
        <p14:creationId xmlns:p14="http://schemas.microsoft.com/office/powerpoint/2010/main" val="223562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49644"/>
            <a:ext cx="8900159" cy="1046480"/>
          </a:xfrm>
          <a:prstGeom prst="rect">
            <a:avLst/>
          </a:prstGeom>
        </p:spPr>
        <p:txBody>
          <a:bodyPr/>
          <a:lstStyle/>
          <a:p>
            <a:pPr>
              <a:lnSpc>
                <a:spcPts val="3200"/>
              </a:lnSpc>
            </a:pPr>
            <a:r>
              <a:rPr lang="ru-RU" sz="3400" dirty="0"/>
              <a:t>Кафедра</a:t>
            </a:r>
            <a:r>
              <a:rPr lang="ru-RU" sz="3600" dirty="0"/>
              <a:t> эконометрики и математических методов экономики</a:t>
            </a:r>
            <a:endParaRPr lang="en-US" dirty="0"/>
          </a:p>
        </p:txBody>
      </p:sp>
      <p:sp>
        <p:nvSpPr>
          <p:cNvPr id="3" name="Subtitle 2"/>
          <p:cNvSpPr>
            <a:spLocks noGrp="1"/>
          </p:cNvSpPr>
          <p:nvPr>
            <p:ph type="subTitle" idx="4294967295"/>
          </p:nvPr>
        </p:nvSpPr>
        <p:spPr>
          <a:xfrm>
            <a:off x="3244136" y="3494853"/>
            <a:ext cx="4804310" cy="1445497"/>
          </a:xfrm>
        </p:spPr>
        <p:txBody>
          <a:bodyPr>
            <a:noAutofit/>
          </a:bodyPr>
          <a:lstStyle/>
          <a:p>
            <a:pPr marL="0" indent="0">
              <a:buNone/>
            </a:pPr>
            <a:r>
              <a:rPr lang="ru-RU" sz="2000" dirty="0">
                <a:solidFill>
                  <a:srgbClr val="303030"/>
                </a:solidFill>
              </a:rPr>
              <a:t>До 12 марта 2019 года руководил кафедрой академик НАН Армении, д.ф.-м.н., заслуженный профессор МГУ,</a:t>
            </a:r>
          </a:p>
          <a:p>
            <a:pPr marL="0" indent="0">
              <a:buNone/>
            </a:pPr>
            <a:r>
              <a:rPr lang="ru-RU" sz="2000" b="1" dirty="0">
                <a:solidFill>
                  <a:srgbClr val="303030"/>
                </a:solidFill>
              </a:rPr>
              <a:t>Айвазян Сергей </a:t>
            </a:r>
            <a:r>
              <a:rPr lang="ru-RU" sz="2000" b="1" dirty="0" err="1">
                <a:solidFill>
                  <a:srgbClr val="303030"/>
                </a:solidFill>
              </a:rPr>
              <a:t>Артемьевич</a:t>
            </a:r>
            <a:endParaRPr lang="en-US" sz="2000" b="1" dirty="0">
              <a:solidFill>
                <a:srgbClr val="303030"/>
              </a:solidFill>
            </a:endParaRPr>
          </a:p>
        </p:txBody>
      </p:sp>
      <p:sp>
        <p:nvSpPr>
          <p:cNvPr id="7" name="Subtitle 2"/>
          <p:cNvSpPr txBox="1">
            <a:spLocks/>
          </p:cNvSpPr>
          <p:nvPr/>
        </p:nvSpPr>
        <p:spPr>
          <a:xfrm>
            <a:off x="474453" y="1199636"/>
            <a:ext cx="8281358" cy="1726444"/>
          </a:xfrm>
          <a:prstGeom prst="rect">
            <a:avLst/>
          </a:prstGeom>
        </p:spPr>
        <p:txBody>
          <a:bodyPr vert="horz" lIns="91440" tIns="45720" rIns="91440" bIns="45720" rtlCol="0">
            <a:noAutofit/>
          </a:bodyPr>
          <a:lstStyle>
            <a:lvl1pPr marL="0" marR="0" indent="0" algn="l" defTabSz="914400" rtl="0" eaLnBrk="1" fontAlgn="base" latinLnBrk="0" hangingPunct="1">
              <a:lnSpc>
                <a:spcPct val="100000"/>
              </a:lnSpc>
              <a:spcBef>
                <a:spcPct val="0"/>
              </a:spcBef>
              <a:spcAft>
                <a:spcPct val="0"/>
              </a:spcAft>
              <a:buClrTx/>
              <a:buSzTx/>
              <a:buFontTx/>
              <a:buNone/>
              <a:tabLst/>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2400" dirty="0">
                <a:solidFill>
                  <a:srgbClr val="303030"/>
                </a:solidFill>
              </a:rPr>
              <a:t>Кафедра обеспечивает высокий уровень математической подготовки студентов, освоение ими эконометрических методов анализа, а также методов математического моделирования экономики</a:t>
            </a:r>
            <a:endParaRPr lang="en-US" sz="2400" dirty="0">
              <a:solidFill>
                <a:srgbClr val="303030"/>
              </a:solidFill>
            </a:endParaRPr>
          </a:p>
          <a:p>
            <a:endParaRPr lang="ru-RU" sz="2400" dirty="0">
              <a:solidFill>
                <a:srgbClr val="303030"/>
              </a:solidFill>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19" y="2996245"/>
            <a:ext cx="2442713" cy="2442713"/>
          </a:xfrm>
          <a:prstGeom prst="rect">
            <a:avLst/>
          </a:prstGeom>
        </p:spPr>
      </p:pic>
    </p:spTree>
    <p:extLst>
      <p:ext uri="{BB962C8B-B14F-4D97-AF65-F5344CB8AC3E}">
        <p14:creationId xmlns:p14="http://schemas.microsoft.com/office/powerpoint/2010/main" val="425663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normAutofit/>
          </a:bodyPr>
          <a:lstStyle/>
          <a:p>
            <a:r>
              <a:rPr lang="ru-RU" dirty="0">
                <a:cs typeface="Arial"/>
              </a:rPr>
              <a:t>Кафедра финансовой стратегии</a:t>
            </a:r>
            <a:endParaRPr lang="en-US" dirty="0">
              <a:cs typeface="Arial"/>
            </a:endParaRPr>
          </a:p>
        </p:txBody>
      </p:sp>
      <p:sp>
        <p:nvSpPr>
          <p:cNvPr id="3" name="Subtitle 2"/>
          <p:cNvSpPr>
            <a:spLocks noGrp="1"/>
          </p:cNvSpPr>
          <p:nvPr>
            <p:ph type="subTitle" idx="4294967295"/>
          </p:nvPr>
        </p:nvSpPr>
        <p:spPr>
          <a:xfrm>
            <a:off x="3247086" y="3823854"/>
            <a:ext cx="5577738" cy="1595691"/>
          </a:xfrm>
        </p:spPr>
        <p:txBody>
          <a:bodyPr>
            <a:noAutofit/>
          </a:bodyPr>
          <a:lstStyle/>
          <a:p>
            <a:pPr marL="0" indent="0">
              <a:buNone/>
              <a:tabLst>
                <a:tab pos="4927600" algn="l"/>
              </a:tabLst>
            </a:pPr>
            <a:r>
              <a:rPr lang="ru-RU" sz="2000" dirty="0"/>
              <a:t>Кафедра основана в 2007 году. Заведующий кафедрой доктор экономических наук, Иностранный член РАН</a:t>
            </a:r>
          </a:p>
          <a:p>
            <a:pPr marL="0" indent="0">
              <a:buNone/>
              <a:tabLst>
                <a:tab pos="4927600" algn="l"/>
              </a:tabLst>
            </a:pPr>
            <a:r>
              <a:rPr lang="ru-RU" sz="2000" b="1" dirty="0"/>
              <a:t>Квинт Владимир Львович</a:t>
            </a:r>
          </a:p>
          <a:p>
            <a:pPr marL="0" indent="0">
              <a:buNone/>
              <a:tabLst>
                <a:tab pos="4927600" algn="l"/>
              </a:tabLst>
            </a:pPr>
            <a:endParaRPr lang="ru-RU" sz="2000" dirty="0"/>
          </a:p>
          <a:p>
            <a:pPr marL="0" indent="0">
              <a:buNone/>
              <a:tabLst>
                <a:tab pos="4927600" algn="l"/>
              </a:tabLst>
            </a:pPr>
            <a:endParaRPr lang="ru-RU" sz="2000" dirty="0"/>
          </a:p>
          <a:p>
            <a:pPr marL="0" indent="0">
              <a:buNone/>
              <a:tabLst>
                <a:tab pos="4927600" algn="l"/>
              </a:tabLst>
            </a:pPr>
            <a:endParaRPr lang="en-US" sz="2000" dirty="0"/>
          </a:p>
        </p:txBody>
      </p:sp>
      <p:sp>
        <p:nvSpPr>
          <p:cNvPr id="5" name="TextBox 4"/>
          <p:cNvSpPr txBox="1"/>
          <p:nvPr/>
        </p:nvSpPr>
        <p:spPr>
          <a:xfrm>
            <a:off x="457198" y="1192239"/>
            <a:ext cx="8307240" cy="1754326"/>
          </a:xfrm>
          <a:prstGeom prst="rect">
            <a:avLst/>
          </a:prstGeom>
          <a:noFill/>
        </p:spPr>
        <p:txBody>
          <a:bodyPr wrap="square" rtlCol="0">
            <a:spAutoFit/>
          </a:bodyPr>
          <a:lstStyle/>
          <a:p>
            <a:pPr>
              <a:lnSpc>
                <a:spcPct val="90000"/>
              </a:lnSpc>
            </a:pPr>
            <a:r>
              <a:rPr lang="ru-RU" sz="2400" dirty="0">
                <a:solidFill>
                  <a:srgbClr val="303030"/>
                </a:solidFill>
                <a:latin typeface="+mn-lt"/>
                <a:cs typeface="+mn-cs"/>
              </a:rPr>
              <a:t>Главными целями кафедры является создание отечественной школы финансовой стратегии, подготовка  финансовых стратегов мирового уровня, а также развитие связей с ведущими компаниями и финансовыми институтами России и зарубежных стран.</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18" y="3098717"/>
            <a:ext cx="2442713" cy="2442713"/>
          </a:xfrm>
          <a:prstGeom prst="rect">
            <a:avLst/>
          </a:prstGeom>
        </p:spPr>
      </p:pic>
    </p:spTree>
    <p:extLst>
      <p:ext uri="{BB962C8B-B14F-4D97-AF65-F5344CB8AC3E}">
        <p14:creationId xmlns:p14="http://schemas.microsoft.com/office/powerpoint/2010/main" val="234372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76" y="51755"/>
            <a:ext cx="8229600" cy="879895"/>
          </a:xfrm>
          <a:prstGeom prst="rect">
            <a:avLst/>
          </a:prstGeom>
        </p:spPr>
        <p:txBody>
          <a:bodyPr/>
          <a:lstStyle/>
          <a:p>
            <a:pPr>
              <a:lnSpc>
                <a:spcPts val="3200"/>
              </a:lnSpc>
            </a:pPr>
            <a:r>
              <a:rPr lang="ru-RU" sz="3600" dirty="0"/>
              <a:t>Кафедра общественно-гуманитарных дисциплин</a:t>
            </a:r>
            <a:endParaRPr lang="en-US" dirty="0"/>
          </a:p>
        </p:txBody>
      </p:sp>
      <p:sp>
        <p:nvSpPr>
          <p:cNvPr id="3" name="Subtitle 2"/>
          <p:cNvSpPr>
            <a:spLocks noGrp="1"/>
          </p:cNvSpPr>
          <p:nvPr>
            <p:ph type="subTitle" idx="4294967295"/>
          </p:nvPr>
        </p:nvSpPr>
        <p:spPr>
          <a:xfrm>
            <a:off x="460076" y="1252170"/>
            <a:ext cx="8347494" cy="1611793"/>
          </a:xfrm>
        </p:spPr>
        <p:txBody>
          <a:bodyPr>
            <a:normAutofit/>
          </a:bodyPr>
          <a:lstStyle/>
          <a:p>
            <a:pPr marL="0" lvl="0" indent="0">
              <a:buNone/>
            </a:pPr>
            <a:r>
              <a:rPr lang="ru-RU" sz="2400" dirty="0">
                <a:solidFill>
                  <a:srgbClr val="303030"/>
                </a:solidFill>
              </a:rPr>
              <a:t>Задача кафедры, созданной в апреле 2007 года, - организация комплексного преподавания цикла гуманитарных дисциплин, необходимых для подготовки высококлассных специалистов в области экономики </a:t>
            </a:r>
          </a:p>
          <a:p>
            <a:endParaRPr lang="en-US" sz="2400" dirty="0">
              <a:solidFill>
                <a:srgbClr val="303030"/>
              </a:solidFill>
            </a:endParaRPr>
          </a:p>
        </p:txBody>
      </p:sp>
      <p:sp>
        <p:nvSpPr>
          <p:cNvPr id="5" name="TextBox 4"/>
          <p:cNvSpPr txBox="1"/>
          <p:nvPr/>
        </p:nvSpPr>
        <p:spPr>
          <a:xfrm>
            <a:off x="3268079" y="3730275"/>
            <a:ext cx="5185813" cy="1015663"/>
          </a:xfrm>
          <a:prstGeom prst="rect">
            <a:avLst/>
          </a:prstGeom>
          <a:noFill/>
        </p:spPr>
        <p:txBody>
          <a:bodyPr wrap="square" rtlCol="0">
            <a:spAutoFit/>
          </a:bodyPr>
          <a:lstStyle/>
          <a:p>
            <a:r>
              <a:rPr lang="ru-RU" sz="2000" dirty="0">
                <a:solidFill>
                  <a:srgbClr val="303030"/>
                </a:solidFill>
                <a:latin typeface="+mn-lt"/>
                <a:cs typeface="+mn-cs"/>
              </a:rPr>
              <a:t>Заведующий кафедрой</a:t>
            </a:r>
          </a:p>
          <a:p>
            <a:r>
              <a:rPr lang="ru-RU" sz="2000" dirty="0">
                <a:solidFill>
                  <a:srgbClr val="303030"/>
                </a:solidFill>
                <a:latin typeface="+mn-lt"/>
                <a:cs typeface="+mn-cs"/>
              </a:rPr>
              <a:t>профессор, доктор исторических наук</a:t>
            </a:r>
          </a:p>
          <a:p>
            <a:r>
              <a:rPr lang="ru-RU" sz="2000" b="1" dirty="0" err="1">
                <a:solidFill>
                  <a:srgbClr val="303030"/>
                </a:solidFill>
                <a:latin typeface="+mn-lt"/>
                <a:cs typeface="+mn-cs"/>
              </a:rPr>
              <a:t>Кувалдин</a:t>
            </a:r>
            <a:r>
              <a:rPr lang="ru-RU" sz="2000" b="1" dirty="0">
                <a:solidFill>
                  <a:srgbClr val="303030"/>
                </a:solidFill>
                <a:latin typeface="+mn-lt"/>
                <a:cs typeface="+mn-cs"/>
              </a:rPr>
              <a:t> Виктор Борисович</a:t>
            </a:r>
            <a:endParaRPr lang="en-US" sz="2000" b="1" dirty="0">
              <a:solidFill>
                <a:srgbClr val="303030"/>
              </a:solidFill>
              <a:latin typeface="+mn-lt"/>
              <a:cs typeface="+mn-cs"/>
            </a:endParaRPr>
          </a:p>
        </p:txBody>
      </p:sp>
      <p:pic>
        <p:nvPicPr>
          <p:cNvPr id="9" name="Рисунок 8" descr="P:\2010\16092010 Лекция Кувалдина ВБ\P11104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28" t="32992" r="5328"/>
          <a:stretch/>
        </p:blipFill>
        <p:spPr bwMode="auto">
          <a:xfrm>
            <a:off x="564698" y="3034002"/>
            <a:ext cx="2442713" cy="2442712"/>
          </a:xfrm>
          <a:custGeom>
            <a:avLst/>
            <a:gdLst>
              <a:gd name="connsiteX0" fmla="*/ 0 w 2442713"/>
              <a:gd name="connsiteY0" fmla="*/ 0 h 2442712"/>
              <a:gd name="connsiteX1" fmla="*/ 2442713 w 2442713"/>
              <a:gd name="connsiteY1" fmla="*/ 0 h 2442712"/>
              <a:gd name="connsiteX2" fmla="*/ 2442713 w 2442713"/>
              <a:gd name="connsiteY2" fmla="*/ 2442712 h 2442712"/>
              <a:gd name="connsiteX3" fmla="*/ 0 w 2442713"/>
              <a:gd name="connsiteY3" fmla="*/ 2442712 h 2442712"/>
            </a:gdLst>
            <a:ahLst/>
            <a:cxnLst>
              <a:cxn ang="0">
                <a:pos x="connsiteX0" y="connsiteY0"/>
              </a:cxn>
              <a:cxn ang="0">
                <a:pos x="connsiteX1" y="connsiteY1"/>
              </a:cxn>
              <a:cxn ang="0">
                <a:pos x="connsiteX2" y="connsiteY2"/>
              </a:cxn>
              <a:cxn ang="0">
                <a:pos x="connsiteX3" y="connsiteY3"/>
              </a:cxn>
            </a:cxnLst>
            <a:rect l="l" t="t" r="r" b="b"/>
            <a:pathLst>
              <a:path w="2442713" h="2442712">
                <a:moveTo>
                  <a:pt x="0" y="0"/>
                </a:moveTo>
                <a:lnTo>
                  <a:pt x="2442713" y="0"/>
                </a:lnTo>
                <a:lnTo>
                  <a:pt x="2442713" y="2442712"/>
                </a:lnTo>
                <a:lnTo>
                  <a:pt x="0" y="24427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5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C081D57-D60D-F84A-B42C-BCDEBDE39B34}"/>
              </a:ext>
            </a:extLst>
          </p:cNvPr>
          <p:cNvSpPr>
            <a:spLocks noGrp="1"/>
          </p:cNvSpPr>
          <p:nvPr>
            <p:ph type="title"/>
          </p:nvPr>
        </p:nvSpPr>
        <p:spPr/>
        <p:txBody>
          <a:bodyPr/>
          <a:lstStyle/>
          <a:p>
            <a:r>
              <a:rPr lang="ru-RU" dirty="0"/>
              <a:t>Наши молодые коллеги - аспиранты</a:t>
            </a:r>
          </a:p>
        </p:txBody>
      </p:sp>
      <p:graphicFrame>
        <p:nvGraphicFramePr>
          <p:cNvPr id="3" name="Таблица 2"/>
          <p:cNvGraphicFramePr>
            <a:graphicFrameLocks noGrp="1"/>
          </p:cNvGraphicFramePr>
          <p:nvPr>
            <p:extLst>
              <p:ext uri="{D42A27DB-BD31-4B8C-83A1-F6EECF244321}">
                <p14:modId xmlns:p14="http://schemas.microsoft.com/office/powerpoint/2010/main" val="1954052226"/>
              </p:ext>
            </p:extLst>
          </p:nvPr>
        </p:nvGraphicFramePr>
        <p:xfrm>
          <a:off x="449263" y="2392671"/>
          <a:ext cx="8152870" cy="3279565"/>
        </p:xfrm>
        <a:graphic>
          <a:graphicData uri="http://schemas.openxmlformats.org/drawingml/2006/table">
            <a:tbl>
              <a:tblPr firstRow="1" firstCol="1" bandRow="1">
                <a:tableStyleId>{5C22544A-7EE6-4342-B048-85BDC9FD1C3A}</a:tableStyleId>
              </a:tblPr>
              <a:tblGrid>
                <a:gridCol w="1606692">
                  <a:extLst>
                    <a:ext uri="{9D8B030D-6E8A-4147-A177-3AD203B41FA5}">
                      <a16:colId xmlns="" xmlns:a16="http://schemas.microsoft.com/office/drawing/2014/main" val="20000"/>
                    </a:ext>
                  </a:extLst>
                </a:gridCol>
                <a:gridCol w="627774">
                  <a:extLst>
                    <a:ext uri="{9D8B030D-6E8A-4147-A177-3AD203B41FA5}">
                      <a16:colId xmlns="" xmlns:a16="http://schemas.microsoft.com/office/drawing/2014/main" val="20001"/>
                    </a:ext>
                  </a:extLst>
                </a:gridCol>
                <a:gridCol w="2558671">
                  <a:extLst>
                    <a:ext uri="{9D8B030D-6E8A-4147-A177-3AD203B41FA5}">
                      <a16:colId xmlns="" xmlns:a16="http://schemas.microsoft.com/office/drawing/2014/main" val="20002"/>
                    </a:ext>
                  </a:extLst>
                </a:gridCol>
                <a:gridCol w="2558671">
                  <a:extLst>
                    <a:ext uri="{9D8B030D-6E8A-4147-A177-3AD203B41FA5}">
                      <a16:colId xmlns="" xmlns:a16="http://schemas.microsoft.com/office/drawing/2014/main" val="20003"/>
                    </a:ext>
                  </a:extLst>
                </a:gridCol>
                <a:gridCol w="801062">
                  <a:extLst>
                    <a:ext uri="{9D8B030D-6E8A-4147-A177-3AD203B41FA5}">
                      <a16:colId xmlns="" xmlns:a16="http://schemas.microsoft.com/office/drawing/2014/main" val="20004"/>
                    </a:ext>
                  </a:extLst>
                </a:gridCol>
              </a:tblGrid>
              <a:tr h="719245">
                <a:tc>
                  <a:txBody>
                    <a:bodyPr/>
                    <a:lstStyle/>
                    <a:p>
                      <a:pPr algn="ctr">
                        <a:spcAft>
                          <a:spcPts val="0"/>
                        </a:spcAft>
                      </a:pPr>
                      <a:r>
                        <a:rPr lang="ru-RU" sz="8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lgn="ctr">
                        <a:spcAft>
                          <a:spcPts val="0"/>
                        </a:spcAft>
                      </a:pPr>
                      <a:r>
                        <a:rPr lang="ru-RU" sz="8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lgn="ctr">
                        <a:spcAft>
                          <a:spcPts val="0"/>
                        </a:spcAft>
                      </a:pPr>
                      <a:r>
                        <a:rPr lang="ru-RU" sz="800" dirty="0">
                          <a:effectLst/>
                        </a:rPr>
                        <a:t>ФИО</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ctr"/>
                </a:tc>
                <a:tc>
                  <a:txBody>
                    <a:bodyPr/>
                    <a:lstStyle/>
                    <a:p>
                      <a:pPr algn="ctr">
                        <a:spcAft>
                          <a:spcPts val="0"/>
                        </a:spcAft>
                      </a:pPr>
                      <a:r>
                        <a:rPr lang="ru-RU" sz="800" dirty="0">
                          <a:effectLst/>
                        </a:rPr>
                        <a:t>Должность</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ctr"/>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Год окончания аспирантуры</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0"/>
                  </a:ext>
                </a:extLst>
              </a:tr>
              <a:tr h="35962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a:effectLst/>
                        </a:rPr>
                        <a:t>Кафедра общей экономической теории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en-US" sz="800" dirty="0">
                          <a:effectLst/>
                        </a:rPr>
                        <a:t>1</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dirty="0">
                          <a:effectLst/>
                        </a:rPr>
                        <a:t>Лобанова Е.О.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2019</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2"/>
                  </a:ext>
                </a:extLst>
              </a:tr>
              <a:tr h="359623">
                <a:tc vMerge="1">
                  <a:txBody>
                    <a:bodyPr/>
                    <a:lstStyle/>
                    <a:p>
                      <a:endParaRPr lang="ru-RU"/>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en-US" sz="800" dirty="0">
                          <a:effectLst/>
                        </a:rPr>
                        <a:t>2</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Малихин А.Б.</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2021</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3"/>
                  </a:ext>
                </a:extLst>
              </a:tr>
              <a:tr h="359623">
                <a:tc vMerge="1">
                  <a:txBody>
                    <a:bodyPr/>
                    <a:lstStyle/>
                    <a:p>
                      <a:endParaRPr lang="ru-RU"/>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en-US" sz="800" dirty="0">
                          <a:effectLst/>
                        </a:rPr>
                        <a:t>3</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Мнацаканова В.Г.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2020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4"/>
                  </a:ext>
                </a:extLst>
              </a:tr>
              <a:tr h="359623">
                <a:tc vMerge="1">
                  <a:txBody>
                    <a:bodyPr/>
                    <a:lstStyle/>
                    <a:p>
                      <a:endParaRPr lang="ru-RU"/>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en-US" sz="800" dirty="0">
                          <a:effectLst/>
                        </a:rPr>
                        <a:t>4</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Селезнев А.И.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2021</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5"/>
                  </a:ext>
                </a:extLst>
              </a:tr>
              <a:tr h="359623">
                <a:tc vMerge="1">
                  <a:txBody>
                    <a:bodyPr/>
                    <a:lstStyle/>
                    <a:p>
                      <a:endParaRPr lang="ru-RU"/>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en-US" sz="800" dirty="0">
                          <a:effectLst/>
                        </a:rPr>
                        <a:t>5</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Яковлев А.А.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a:effectLst/>
                        </a:rPr>
                        <a:t>Преподаватель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2019</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06"/>
                  </a:ext>
                </a:extLst>
              </a:tr>
              <a:tr h="359623">
                <a:tc rowSpan="2">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ru-RU" sz="800" dirty="0">
                          <a:effectLst/>
                        </a:rPr>
                        <a:t>Кафедра финансовой стратегии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ru-RU" sz="800" dirty="0">
                          <a:effectLst/>
                        </a:rPr>
                        <a:t>6</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Сасаев Н.И.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2020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15"/>
                  </a:ext>
                </a:extLst>
              </a:tr>
              <a:tr h="359623">
                <a:tc vMerge="1">
                  <a:txBody>
                    <a:bodyPr/>
                    <a:lstStyle/>
                    <a:p>
                      <a:endParaRPr lang="ru-RU"/>
                    </a:p>
                  </a:txBody>
                  <a:tcPr/>
                </a:tc>
                <a:tc>
                  <a:txBody>
                    <a:bodyPr/>
                    <a:lstStyle/>
                    <a:p>
                      <a:pPr>
                        <a:spcAft>
                          <a:spcPts val="0"/>
                        </a:spcAft>
                      </a:pPr>
                      <a:endParaRPr lang="ru-RU" sz="800" dirty="0">
                        <a:effectLst/>
                      </a:endParaRPr>
                    </a:p>
                    <a:p>
                      <a:pPr>
                        <a:spcAft>
                          <a:spcPts val="0"/>
                        </a:spcAft>
                      </a:pPr>
                      <a:endParaRPr lang="ru-RU" sz="800" dirty="0">
                        <a:effectLst/>
                      </a:endParaRPr>
                    </a:p>
                    <a:p>
                      <a:pPr>
                        <a:spcAft>
                          <a:spcPts val="0"/>
                        </a:spcAft>
                      </a:pPr>
                      <a:r>
                        <a:rPr lang="ru-RU" sz="800" dirty="0">
                          <a:effectLst/>
                        </a:rPr>
                        <a:t>7</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tc>
                  <a:txBody>
                    <a:bodyPr/>
                    <a:lstStyle/>
                    <a:p>
                      <a:pPr>
                        <a:spcAft>
                          <a:spcPts val="0"/>
                        </a:spcAft>
                      </a:pPr>
                      <a:r>
                        <a:rPr lang="ru-RU" sz="800">
                          <a:effectLst/>
                        </a:rPr>
                        <a:t>Хабекова М.К.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spcAft>
                          <a:spcPts val="0"/>
                        </a:spcAft>
                      </a:pPr>
                      <a:r>
                        <a:rPr lang="ru-RU" sz="800" dirty="0">
                          <a:effectLst/>
                        </a:rPr>
                        <a:t>Ассистент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nchor="b"/>
                </a:tc>
                <a:tc>
                  <a:txBody>
                    <a:bodyPr/>
                    <a:lstStyle/>
                    <a:p>
                      <a:pPr algn="ctr">
                        <a:spcAft>
                          <a:spcPts val="0"/>
                        </a:spcAft>
                      </a:pPr>
                      <a:endParaRPr lang="ru-RU" sz="800" dirty="0">
                        <a:effectLst/>
                      </a:endParaRPr>
                    </a:p>
                    <a:p>
                      <a:pPr algn="ctr">
                        <a:spcAft>
                          <a:spcPts val="0"/>
                        </a:spcAft>
                      </a:pPr>
                      <a:endParaRPr lang="ru-RU" sz="800" dirty="0">
                        <a:effectLst/>
                      </a:endParaRPr>
                    </a:p>
                    <a:p>
                      <a:pPr algn="ctr">
                        <a:spcAft>
                          <a:spcPts val="0"/>
                        </a:spcAft>
                      </a:pPr>
                      <a:r>
                        <a:rPr lang="ru-RU" sz="800" dirty="0">
                          <a:effectLst/>
                        </a:rPr>
                        <a:t>2019</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521" marR="51521" marT="0" marB="0"/>
                </a:tc>
                <a:extLst>
                  <a:ext uri="{0D108BD9-81ED-4DB2-BD59-A6C34878D82A}">
                    <a16:rowId xmlns="" xmlns:a16="http://schemas.microsoft.com/office/drawing/2014/main" val="10016"/>
                  </a:ext>
                </a:extLst>
              </a:tr>
            </a:tbl>
          </a:graphicData>
        </a:graphic>
      </p:graphicFrame>
      <p:sp>
        <p:nvSpPr>
          <p:cNvPr id="4" name="TextBox 3"/>
          <p:cNvSpPr txBox="1"/>
          <p:nvPr/>
        </p:nvSpPr>
        <p:spPr>
          <a:xfrm>
            <a:off x="369381" y="1315453"/>
            <a:ext cx="8232752" cy="1077218"/>
          </a:xfrm>
          <a:prstGeom prst="rect">
            <a:avLst/>
          </a:prstGeom>
          <a:noFill/>
        </p:spPr>
        <p:txBody>
          <a:bodyPr wrap="square" rtlCol="0">
            <a:spAutoFit/>
          </a:bodyPr>
          <a:lstStyle/>
          <a:p>
            <a:endParaRPr lang="ru-RU" sz="1600" dirty="0">
              <a:solidFill>
                <a:srgbClr val="303030"/>
              </a:solidFill>
              <a:latin typeface="+mn-lt"/>
            </a:endParaRPr>
          </a:p>
          <a:p>
            <a:r>
              <a:rPr lang="ru-RU" sz="1600" dirty="0">
                <a:solidFill>
                  <a:srgbClr val="303030"/>
                </a:solidFill>
                <a:latin typeface="+mn-lt"/>
              </a:rPr>
              <a:t>В МШЭ МГУ трудятся 7 аспирантов – очников (6 - ассистентов, 1 - преподаватель)</a:t>
            </a:r>
          </a:p>
          <a:p>
            <a:endParaRPr lang="ru-RU" sz="1600" dirty="0">
              <a:solidFill>
                <a:srgbClr val="303030"/>
              </a:solidFill>
              <a:latin typeface="+mn-lt"/>
            </a:endParaRPr>
          </a:p>
          <a:p>
            <a:endParaRPr lang="ru-RU" sz="1600" dirty="0">
              <a:solidFill>
                <a:srgbClr val="303030"/>
              </a:solidFill>
              <a:latin typeface="+mn-lt"/>
            </a:endParaRPr>
          </a:p>
        </p:txBody>
      </p:sp>
    </p:spTree>
    <p:extLst>
      <p:ext uri="{BB962C8B-B14F-4D97-AF65-F5344CB8AC3E}">
        <p14:creationId xmlns:p14="http://schemas.microsoft.com/office/powerpoint/2010/main" val="244890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21" y="71120"/>
            <a:ext cx="8264105" cy="741680"/>
          </a:xfrm>
          <a:prstGeom prst="rect">
            <a:avLst/>
          </a:prstGeom>
        </p:spPr>
        <p:txBody>
          <a:bodyPr/>
          <a:lstStyle/>
          <a:p>
            <a:r>
              <a:rPr lang="ru-RU" dirty="0"/>
              <a:t>Приглашенные профессоры</a:t>
            </a:r>
            <a:endParaRPr lang="en-US" dirty="0"/>
          </a:p>
        </p:txBody>
      </p:sp>
      <p:pic>
        <p:nvPicPr>
          <p:cNvPr id="2050" name="Picture 2" descr="D:\my downloads\bo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06" y="1289180"/>
            <a:ext cx="10953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2" name="Рисунок 31" descr="D:\my downloads\galbraith.jpg"/>
          <p:cNvPicPr>
            <a:picLocks noChangeAspect="1" noChangeArrowheads="1"/>
          </p:cNvPicPr>
          <p:nvPr/>
        </p:nvPicPr>
        <p:blipFill>
          <a:blip r:embed="rId3">
            <a:extLst>
              <a:ext uri="{28A0092B-C50C-407E-A947-70E740481C1C}">
                <a14:useLocalDpi xmlns:a14="http://schemas.microsoft.com/office/drawing/2010/main" val="0"/>
              </a:ext>
            </a:extLst>
          </a:blip>
          <a:srcRect l="1642" t="2652" r="4052" b="4547"/>
          <a:stretch>
            <a:fillRect/>
          </a:stretch>
        </p:blipFill>
        <p:spPr bwMode="auto">
          <a:xfrm>
            <a:off x="2351936" y="1289180"/>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pic>
        <p:nvPicPr>
          <p:cNvPr id="39" name="Рисунок 38" descr="D:\my downloads\melnikov.jpg"/>
          <p:cNvPicPr>
            <a:picLocks noChangeAspect="1" noChangeArrowheads="1"/>
          </p:cNvPicPr>
          <p:nvPr/>
        </p:nvPicPr>
        <p:blipFill>
          <a:blip r:embed="rId4">
            <a:extLst>
              <a:ext uri="{28A0092B-C50C-407E-A947-70E740481C1C}">
                <a14:useLocalDpi xmlns:a14="http://schemas.microsoft.com/office/drawing/2010/main" val="0"/>
              </a:ext>
            </a:extLst>
          </a:blip>
          <a:srcRect l="12613" t="4131" r="8984" b="5434"/>
          <a:stretch>
            <a:fillRect/>
          </a:stretch>
        </p:blipFill>
        <p:spPr bwMode="auto">
          <a:xfrm>
            <a:off x="706906" y="3624066"/>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pic>
        <p:nvPicPr>
          <p:cNvPr id="42" name="Рисунок 41" descr="D:\my downloads\sapir.jpg"/>
          <p:cNvPicPr>
            <a:picLocks noChangeAspect="1" noChangeArrowheads="1"/>
          </p:cNvPicPr>
          <p:nvPr/>
        </p:nvPicPr>
        <p:blipFill>
          <a:blip r:embed="rId5">
            <a:extLst>
              <a:ext uri="{28A0092B-C50C-407E-A947-70E740481C1C}">
                <a14:useLocalDpi xmlns:a14="http://schemas.microsoft.com/office/drawing/2010/main" val="0"/>
              </a:ext>
            </a:extLst>
          </a:blip>
          <a:srcRect l="5862" t="2594" r="4449" b="12006"/>
          <a:stretch>
            <a:fillRect/>
          </a:stretch>
        </p:blipFill>
        <p:spPr bwMode="auto">
          <a:xfrm>
            <a:off x="7296127" y="3624066"/>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5366" y="2873776"/>
            <a:ext cx="1358454" cy="246221"/>
          </a:xfrm>
          <a:prstGeom prst="rect">
            <a:avLst/>
          </a:prstGeom>
          <a:noFill/>
        </p:spPr>
        <p:txBody>
          <a:bodyPr wrap="square" rtlCol="0">
            <a:spAutoFit/>
          </a:bodyPr>
          <a:lstStyle/>
          <a:p>
            <a:pPr algn="ctr"/>
            <a:r>
              <a:rPr lang="ru-RU" sz="1000" b="1" dirty="0">
                <a:solidFill>
                  <a:srgbClr val="303030"/>
                </a:solidFill>
                <a:latin typeface="+mn-lt"/>
              </a:rPr>
              <a:t>Андрей </a:t>
            </a:r>
            <a:r>
              <a:rPr lang="ru-RU" sz="1000" b="1" dirty="0" err="1">
                <a:solidFill>
                  <a:srgbClr val="303030"/>
                </a:solidFill>
                <a:latin typeface="+mn-lt"/>
              </a:rPr>
              <a:t>В.Бажанов</a:t>
            </a:r>
            <a:endParaRPr lang="ru-RU" sz="1000" dirty="0">
              <a:solidFill>
                <a:srgbClr val="303030"/>
              </a:solidFill>
              <a:latin typeface="+mn-lt"/>
            </a:endParaRPr>
          </a:p>
        </p:txBody>
      </p:sp>
      <p:sp>
        <p:nvSpPr>
          <p:cNvPr id="15" name="TextBox 14"/>
          <p:cNvSpPr txBox="1"/>
          <p:nvPr/>
        </p:nvSpPr>
        <p:spPr>
          <a:xfrm>
            <a:off x="2156038" y="2873776"/>
            <a:ext cx="1487170" cy="246221"/>
          </a:xfrm>
          <a:prstGeom prst="rect">
            <a:avLst/>
          </a:prstGeom>
          <a:noFill/>
        </p:spPr>
        <p:txBody>
          <a:bodyPr wrap="square" rtlCol="0">
            <a:spAutoFit/>
          </a:bodyPr>
          <a:lstStyle/>
          <a:p>
            <a:pPr algn="ctr"/>
            <a:r>
              <a:rPr lang="ru-RU" sz="1000" b="1" dirty="0">
                <a:solidFill>
                  <a:srgbClr val="303030"/>
                </a:solidFill>
                <a:latin typeface="+mn-lt"/>
              </a:rPr>
              <a:t>Джеймс К. </a:t>
            </a:r>
            <a:r>
              <a:rPr lang="ru-RU" sz="1000" b="1" dirty="0" err="1">
                <a:solidFill>
                  <a:srgbClr val="303030"/>
                </a:solidFill>
                <a:latin typeface="+mn-lt"/>
              </a:rPr>
              <a:t>Гэлбрейт</a:t>
            </a:r>
            <a:endParaRPr lang="ru-RU" sz="1000" dirty="0">
              <a:solidFill>
                <a:srgbClr val="303030"/>
              </a:solidFill>
              <a:latin typeface="+mn-lt"/>
            </a:endParaRPr>
          </a:p>
        </p:txBody>
      </p:sp>
      <p:sp>
        <p:nvSpPr>
          <p:cNvPr id="18" name="TextBox 17"/>
          <p:cNvSpPr txBox="1"/>
          <p:nvPr/>
        </p:nvSpPr>
        <p:spPr>
          <a:xfrm>
            <a:off x="7101304" y="2873776"/>
            <a:ext cx="1487170" cy="246221"/>
          </a:xfrm>
          <a:prstGeom prst="rect">
            <a:avLst/>
          </a:prstGeom>
          <a:noFill/>
        </p:spPr>
        <p:txBody>
          <a:bodyPr wrap="square" rtlCol="0">
            <a:spAutoFit/>
          </a:bodyPr>
          <a:lstStyle/>
          <a:p>
            <a:pPr algn="ctr"/>
            <a:r>
              <a:rPr lang="ru-RU" sz="1000" b="1" dirty="0">
                <a:solidFill>
                  <a:srgbClr val="303030"/>
                </a:solidFill>
                <a:latin typeface="+mn-lt"/>
              </a:rPr>
              <a:t>Алексей П. Киреев</a:t>
            </a:r>
            <a:endParaRPr lang="ru-RU" sz="1000" dirty="0">
              <a:solidFill>
                <a:srgbClr val="303030"/>
              </a:solidFill>
              <a:latin typeface="+mn-lt"/>
            </a:endParaRPr>
          </a:p>
        </p:txBody>
      </p:sp>
      <p:sp>
        <p:nvSpPr>
          <p:cNvPr id="21" name="TextBox 20"/>
          <p:cNvSpPr txBox="1"/>
          <p:nvPr/>
        </p:nvSpPr>
        <p:spPr>
          <a:xfrm>
            <a:off x="511008" y="5160134"/>
            <a:ext cx="1487170" cy="400110"/>
          </a:xfrm>
          <a:prstGeom prst="rect">
            <a:avLst/>
          </a:prstGeom>
          <a:noFill/>
        </p:spPr>
        <p:txBody>
          <a:bodyPr wrap="square" rtlCol="0">
            <a:spAutoFit/>
          </a:bodyPr>
          <a:lstStyle/>
          <a:p>
            <a:pPr algn="ctr"/>
            <a:r>
              <a:rPr lang="ru-RU" sz="1000" b="1" dirty="0">
                <a:solidFill>
                  <a:srgbClr val="303030"/>
                </a:solidFill>
                <a:latin typeface="+mn-lt"/>
              </a:rPr>
              <a:t>Александр Мельников</a:t>
            </a:r>
            <a:endParaRPr lang="ru-RU" sz="1000" dirty="0">
              <a:solidFill>
                <a:srgbClr val="303030"/>
              </a:solidFill>
              <a:latin typeface="+mn-lt"/>
            </a:endParaRPr>
          </a:p>
        </p:txBody>
      </p:sp>
      <p:sp>
        <p:nvSpPr>
          <p:cNvPr id="23" name="TextBox 22"/>
          <p:cNvSpPr txBox="1"/>
          <p:nvPr/>
        </p:nvSpPr>
        <p:spPr>
          <a:xfrm>
            <a:off x="7100229" y="5160134"/>
            <a:ext cx="1487170" cy="246221"/>
          </a:xfrm>
          <a:prstGeom prst="rect">
            <a:avLst/>
          </a:prstGeom>
          <a:noFill/>
        </p:spPr>
        <p:txBody>
          <a:bodyPr wrap="square" rtlCol="0">
            <a:spAutoFit/>
          </a:bodyPr>
          <a:lstStyle/>
          <a:p>
            <a:pPr algn="ctr"/>
            <a:r>
              <a:rPr lang="ru-RU" sz="1000" b="1" dirty="0">
                <a:solidFill>
                  <a:srgbClr val="303030"/>
                </a:solidFill>
                <a:latin typeface="+mn-lt"/>
              </a:rPr>
              <a:t>Жак </a:t>
            </a:r>
            <a:r>
              <a:rPr lang="ru-RU" sz="1000" b="1" dirty="0" err="1">
                <a:solidFill>
                  <a:srgbClr val="303030"/>
                </a:solidFill>
                <a:latin typeface="+mn-lt"/>
              </a:rPr>
              <a:t>Сапир</a:t>
            </a:r>
            <a:endParaRPr lang="ru-RU" sz="1000" dirty="0">
              <a:solidFill>
                <a:srgbClr val="303030"/>
              </a:solidFill>
              <a:latin typeface="+mn-lt"/>
            </a:endParaRPr>
          </a:p>
        </p:txBody>
      </p:sp>
      <p:pic>
        <p:nvPicPr>
          <p:cNvPr id="50" name="Рисунок 49" descr="D:\my downloads\yan_sholte.jpg"/>
          <p:cNvPicPr>
            <a:picLocks noChangeAspect="1" noChangeArrowheads="1"/>
          </p:cNvPicPr>
          <p:nvPr/>
        </p:nvPicPr>
        <p:blipFill>
          <a:blip r:embed="rId6">
            <a:extLst>
              <a:ext uri="{28A0092B-C50C-407E-A947-70E740481C1C}">
                <a14:useLocalDpi xmlns:a14="http://schemas.microsoft.com/office/drawing/2010/main" val="0"/>
              </a:ext>
            </a:extLst>
          </a:blip>
          <a:srcRect l="6413" t="1567" r="3988" b="7059"/>
          <a:stretch>
            <a:fillRect/>
          </a:stretch>
        </p:blipFill>
        <p:spPr bwMode="auto">
          <a:xfrm>
            <a:off x="4001516" y="3624066"/>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819788" y="2873776"/>
            <a:ext cx="1487170" cy="246221"/>
          </a:xfrm>
          <a:prstGeom prst="rect">
            <a:avLst/>
          </a:prstGeom>
          <a:noFill/>
        </p:spPr>
        <p:txBody>
          <a:bodyPr wrap="square" rtlCol="0">
            <a:spAutoFit/>
          </a:bodyPr>
          <a:lstStyle/>
          <a:p>
            <a:pPr algn="ctr"/>
            <a:r>
              <a:rPr lang="ru-RU" sz="1000" b="1" dirty="0">
                <a:solidFill>
                  <a:srgbClr val="303030"/>
                </a:solidFill>
                <a:latin typeface="+mn-lt"/>
              </a:rPr>
              <a:t>Юзеф Й. </a:t>
            </a:r>
            <a:r>
              <a:rPr lang="ru-RU" sz="1000" b="1" dirty="0" err="1">
                <a:solidFill>
                  <a:srgbClr val="303030"/>
                </a:solidFill>
                <a:latin typeface="+mn-lt"/>
              </a:rPr>
              <a:t>Уграс</a:t>
            </a:r>
            <a:endParaRPr lang="ru-RU" sz="1000" dirty="0">
              <a:solidFill>
                <a:srgbClr val="303030"/>
              </a:solidFill>
              <a:latin typeface="+mn-lt"/>
            </a:endParaRPr>
          </a:p>
        </p:txBody>
      </p:sp>
      <p:sp>
        <p:nvSpPr>
          <p:cNvPr id="52" name="TextBox 51"/>
          <p:cNvSpPr txBox="1"/>
          <p:nvPr/>
        </p:nvSpPr>
        <p:spPr>
          <a:xfrm>
            <a:off x="2151488" y="5160134"/>
            <a:ext cx="1487170" cy="400110"/>
          </a:xfrm>
          <a:prstGeom prst="rect">
            <a:avLst/>
          </a:prstGeom>
          <a:noFill/>
        </p:spPr>
        <p:txBody>
          <a:bodyPr wrap="square" rtlCol="0">
            <a:spAutoFit/>
          </a:bodyPr>
          <a:lstStyle/>
          <a:p>
            <a:pPr algn="ctr"/>
            <a:r>
              <a:rPr lang="ru-RU" sz="1000" b="1" dirty="0">
                <a:solidFill>
                  <a:srgbClr val="303030"/>
                </a:solidFill>
                <a:latin typeface="+mn-lt"/>
              </a:rPr>
              <a:t>Роберт Б. Х. </a:t>
            </a:r>
            <a:r>
              <a:rPr lang="ru-RU" sz="1000" b="1" dirty="0" err="1">
                <a:solidFill>
                  <a:srgbClr val="303030"/>
                </a:solidFill>
                <a:latin typeface="+mn-lt"/>
              </a:rPr>
              <a:t>Хаузвальд</a:t>
            </a:r>
            <a:endParaRPr lang="ru-RU" sz="1000" dirty="0">
              <a:solidFill>
                <a:srgbClr val="303030"/>
              </a:solidFill>
              <a:latin typeface="+mn-lt"/>
            </a:endParaRPr>
          </a:p>
        </p:txBody>
      </p:sp>
      <p:sp>
        <p:nvSpPr>
          <p:cNvPr id="53" name="TextBox 52"/>
          <p:cNvSpPr txBox="1"/>
          <p:nvPr/>
        </p:nvSpPr>
        <p:spPr>
          <a:xfrm>
            <a:off x="5446098" y="5147820"/>
            <a:ext cx="1487170" cy="246221"/>
          </a:xfrm>
          <a:prstGeom prst="rect">
            <a:avLst/>
          </a:prstGeom>
          <a:noFill/>
        </p:spPr>
        <p:txBody>
          <a:bodyPr wrap="square" rtlCol="0">
            <a:spAutoFit/>
          </a:bodyPr>
          <a:lstStyle/>
          <a:p>
            <a:pPr algn="ctr"/>
            <a:r>
              <a:rPr lang="ru-RU" sz="1000" b="1" dirty="0" err="1">
                <a:solidFill>
                  <a:srgbClr val="303030"/>
                </a:solidFill>
                <a:latin typeface="+mn-lt"/>
              </a:rPr>
              <a:t>Йоханан</a:t>
            </a:r>
            <a:r>
              <a:rPr lang="ru-RU" sz="1000" b="1" dirty="0">
                <a:solidFill>
                  <a:srgbClr val="303030"/>
                </a:solidFill>
                <a:latin typeface="+mn-lt"/>
              </a:rPr>
              <a:t> </a:t>
            </a:r>
            <a:r>
              <a:rPr lang="ru-RU" sz="1000" b="1" dirty="0" err="1">
                <a:solidFill>
                  <a:srgbClr val="303030"/>
                </a:solidFill>
                <a:latin typeface="+mn-lt"/>
              </a:rPr>
              <a:t>Шахмуров</a:t>
            </a:r>
            <a:endParaRPr lang="ru-RU" sz="1000" dirty="0">
              <a:solidFill>
                <a:srgbClr val="303030"/>
              </a:solidFill>
              <a:latin typeface="+mn-lt"/>
            </a:endParaRPr>
          </a:p>
        </p:txBody>
      </p:sp>
      <p:sp>
        <p:nvSpPr>
          <p:cNvPr id="54" name="TextBox 53"/>
          <p:cNvSpPr txBox="1"/>
          <p:nvPr/>
        </p:nvSpPr>
        <p:spPr>
          <a:xfrm>
            <a:off x="3801068" y="5160134"/>
            <a:ext cx="1487170" cy="246221"/>
          </a:xfrm>
          <a:prstGeom prst="rect">
            <a:avLst/>
          </a:prstGeom>
          <a:noFill/>
        </p:spPr>
        <p:txBody>
          <a:bodyPr wrap="square" rtlCol="0">
            <a:spAutoFit/>
          </a:bodyPr>
          <a:lstStyle/>
          <a:p>
            <a:pPr algn="ctr"/>
            <a:r>
              <a:rPr lang="ru-RU" sz="1000" b="1" dirty="0">
                <a:solidFill>
                  <a:srgbClr val="303030"/>
                </a:solidFill>
                <a:latin typeface="+mn-lt"/>
              </a:rPr>
              <a:t>Ян Арт </a:t>
            </a:r>
            <a:r>
              <a:rPr lang="ru-RU" sz="1000" b="1" dirty="0" err="1">
                <a:solidFill>
                  <a:srgbClr val="303030"/>
                </a:solidFill>
                <a:latin typeface="+mn-lt"/>
              </a:rPr>
              <a:t>Шолте</a:t>
            </a:r>
            <a:endParaRPr lang="ru-RU" sz="1000" dirty="0">
              <a:solidFill>
                <a:srgbClr val="303030"/>
              </a:solidFill>
              <a:latin typeface="+mn-lt"/>
            </a:endParaRPr>
          </a:p>
        </p:txBody>
      </p:sp>
      <p:pic>
        <p:nvPicPr>
          <p:cNvPr id="55" name="Рисунок 54" descr="P:\!для 10 летия\для фото выставки\для адн\ugras_joe.jpg"/>
          <p:cNvPicPr>
            <a:picLocks noChangeAspect="1" noChangeArrowheads="1"/>
          </p:cNvPicPr>
          <p:nvPr/>
        </p:nvPicPr>
        <p:blipFill>
          <a:blip r:embed="rId7">
            <a:extLst>
              <a:ext uri="{28A0092B-C50C-407E-A947-70E740481C1C}">
                <a14:useLocalDpi xmlns:a14="http://schemas.microsoft.com/office/drawing/2010/main" val="0"/>
              </a:ext>
            </a:extLst>
          </a:blip>
          <a:srcRect l="2917" r="3040" b="7583"/>
          <a:stretch>
            <a:fillRect/>
          </a:stretch>
        </p:blipFill>
        <p:spPr bwMode="auto">
          <a:xfrm>
            <a:off x="3996966" y="1289180"/>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pic>
        <p:nvPicPr>
          <p:cNvPr id="56" name="Рисунок 55" descr="P:\!для 10 летия\для фото выставки\для адн\IMG_272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105" t="44900" r="28942" b="5549"/>
          <a:stretch/>
        </p:blipFill>
        <p:spPr bwMode="auto">
          <a:xfrm>
            <a:off x="5648821" y="3624066"/>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pic>
        <p:nvPicPr>
          <p:cNvPr id="57" name="Рисунок 56" descr="P:\!для 10 летия\для фото выставки\для адн\Robert_Hauswald_017arw.jpg"/>
          <p:cNvPicPr>
            <a:picLocks noChangeAspect="1" noChangeArrowheads="1"/>
          </p:cNvPicPr>
          <p:nvPr/>
        </p:nvPicPr>
        <p:blipFill>
          <a:blip r:embed="rId9">
            <a:extLst>
              <a:ext uri="{28A0092B-C50C-407E-A947-70E740481C1C}">
                <a14:useLocalDpi xmlns:a14="http://schemas.microsoft.com/office/drawing/2010/main" val="0"/>
              </a:ext>
            </a:extLst>
          </a:blip>
          <a:srcRect l="16363" t="570" r="12279" b="1124"/>
          <a:stretch>
            <a:fillRect/>
          </a:stretch>
        </p:blipFill>
        <p:spPr bwMode="auto">
          <a:xfrm>
            <a:off x="2354211" y="3624066"/>
            <a:ext cx="1095375" cy="1509041"/>
          </a:xfrm>
          <a:custGeom>
            <a:avLst/>
            <a:gdLst>
              <a:gd name="connsiteX0" fmla="*/ 0 w 1095375"/>
              <a:gd name="connsiteY0" fmla="*/ 0 h 1509041"/>
              <a:gd name="connsiteX1" fmla="*/ 1095375 w 1095375"/>
              <a:gd name="connsiteY1" fmla="*/ 0 h 1509041"/>
              <a:gd name="connsiteX2" fmla="*/ 1095375 w 1095375"/>
              <a:gd name="connsiteY2" fmla="*/ 1509041 h 1509041"/>
              <a:gd name="connsiteX3" fmla="*/ 0 w 1095375"/>
              <a:gd name="connsiteY3" fmla="*/ 1509041 h 1509041"/>
            </a:gdLst>
            <a:ahLst/>
            <a:cxnLst>
              <a:cxn ang="0">
                <a:pos x="connsiteX0" y="connsiteY0"/>
              </a:cxn>
              <a:cxn ang="0">
                <a:pos x="connsiteX1" y="connsiteY1"/>
              </a:cxn>
              <a:cxn ang="0">
                <a:pos x="connsiteX2" y="connsiteY2"/>
              </a:cxn>
              <a:cxn ang="0">
                <a:pos x="connsiteX3" y="connsiteY3"/>
              </a:cxn>
            </a:cxnLst>
            <a:rect l="l" t="t" r="r" b="b"/>
            <a:pathLst>
              <a:path w="1095375" h="1509041">
                <a:moveTo>
                  <a:pt x="0" y="0"/>
                </a:moveTo>
                <a:lnTo>
                  <a:pt x="1095375" y="0"/>
                </a:lnTo>
                <a:lnTo>
                  <a:pt x="1095375" y="1509041"/>
                </a:lnTo>
                <a:lnTo>
                  <a:pt x="0" y="1509041"/>
                </a:lnTo>
                <a:close/>
              </a:path>
            </a:pathLst>
          </a:cu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7028" y="1289180"/>
            <a:ext cx="1104474" cy="1509041"/>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rcRect r="27413" b="452"/>
          <a:stretch>
            <a:fillRect/>
          </a:stretch>
        </p:blipFill>
        <p:spPr>
          <a:xfrm>
            <a:off x="5641996" y="1289180"/>
            <a:ext cx="1095375" cy="1502214"/>
          </a:xfrm>
          <a:custGeom>
            <a:avLst/>
            <a:gdLst>
              <a:gd name="connsiteX0" fmla="*/ 0 w 1095375"/>
              <a:gd name="connsiteY0" fmla="*/ 0 h 1502214"/>
              <a:gd name="connsiteX1" fmla="*/ 1095375 w 1095375"/>
              <a:gd name="connsiteY1" fmla="*/ 0 h 1502214"/>
              <a:gd name="connsiteX2" fmla="*/ 1095375 w 1095375"/>
              <a:gd name="connsiteY2" fmla="*/ 1502214 h 1502214"/>
              <a:gd name="connsiteX3" fmla="*/ 0 w 1095375"/>
              <a:gd name="connsiteY3" fmla="*/ 1502214 h 1502214"/>
            </a:gdLst>
            <a:ahLst/>
            <a:cxnLst>
              <a:cxn ang="0">
                <a:pos x="connsiteX0" y="connsiteY0"/>
              </a:cxn>
              <a:cxn ang="0">
                <a:pos x="connsiteX1" y="connsiteY1"/>
              </a:cxn>
              <a:cxn ang="0">
                <a:pos x="connsiteX2" y="connsiteY2"/>
              </a:cxn>
              <a:cxn ang="0">
                <a:pos x="connsiteX3" y="connsiteY3"/>
              </a:cxn>
            </a:cxnLst>
            <a:rect l="l" t="t" r="r" b="b"/>
            <a:pathLst>
              <a:path w="1095375" h="1502214">
                <a:moveTo>
                  <a:pt x="0" y="0"/>
                </a:moveTo>
                <a:lnTo>
                  <a:pt x="1095375" y="0"/>
                </a:lnTo>
                <a:lnTo>
                  <a:pt x="1095375" y="1502214"/>
                </a:lnTo>
                <a:lnTo>
                  <a:pt x="0" y="1502214"/>
                </a:lnTo>
                <a:close/>
              </a:path>
            </a:pathLst>
          </a:custGeom>
        </p:spPr>
      </p:pic>
      <p:sp>
        <p:nvSpPr>
          <p:cNvPr id="25" name="TextBox 24"/>
          <p:cNvSpPr txBox="1"/>
          <p:nvPr/>
        </p:nvSpPr>
        <p:spPr>
          <a:xfrm>
            <a:off x="5468361" y="2873776"/>
            <a:ext cx="1487170" cy="246221"/>
          </a:xfrm>
          <a:prstGeom prst="rect">
            <a:avLst/>
          </a:prstGeom>
          <a:noFill/>
        </p:spPr>
        <p:txBody>
          <a:bodyPr wrap="square" rtlCol="0">
            <a:spAutoFit/>
          </a:bodyPr>
          <a:lstStyle/>
          <a:p>
            <a:pPr algn="ctr"/>
            <a:r>
              <a:rPr lang="ru-RU" sz="1000" b="1" dirty="0" err="1">
                <a:solidFill>
                  <a:srgbClr val="303030"/>
                </a:solidFill>
                <a:latin typeface="+mn-lt"/>
              </a:rPr>
              <a:t>Дайсуке</a:t>
            </a:r>
            <a:r>
              <a:rPr lang="ru-RU" sz="1000" b="1" dirty="0">
                <a:solidFill>
                  <a:srgbClr val="303030"/>
                </a:solidFill>
                <a:latin typeface="+mn-lt"/>
              </a:rPr>
              <a:t> </a:t>
            </a:r>
            <a:r>
              <a:rPr lang="ru-RU" sz="1000" b="1" dirty="0" err="1">
                <a:solidFill>
                  <a:srgbClr val="303030"/>
                </a:solidFill>
                <a:latin typeface="+mn-lt"/>
              </a:rPr>
              <a:t>Котегава</a:t>
            </a:r>
            <a:endParaRPr lang="ru-RU" sz="1000" dirty="0">
              <a:solidFill>
                <a:srgbClr val="303030"/>
              </a:solidFill>
              <a:latin typeface="+mn-lt"/>
            </a:endParaRPr>
          </a:p>
        </p:txBody>
      </p:sp>
    </p:spTree>
    <p:extLst>
      <p:ext uri="{BB962C8B-B14F-4D97-AF65-F5344CB8AC3E}">
        <p14:creationId xmlns:p14="http://schemas.microsoft.com/office/powerpoint/2010/main" val="392683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101600"/>
            <a:ext cx="8102600" cy="772160"/>
          </a:xfrm>
          <a:prstGeom prst="rect">
            <a:avLst/>
          </a:prstGeom>
        </p:spPr>
        <p:txBody>
          <a:bodyPr/>
          <a:lstStyle/>
          <a:p>
            <a:r>
              <a:rPr lang="ru-RU" dirty="0"/>
              <a:t>Наши потери </a:t>
            </a:r>
          </a:p>
        </p:txBody>
      </p:sp>
      <p:sp>
        <p:nvSpPr>
          <p:cNvPr id="3" name="Подзаголовок 2"/>
          <p:cNvSpPr>
            <a:spLocks noGrp="1"/>
          </p:cNvSpPr>
          <p:nvPr>
            <p:ph type="subTitle" idx="4294967295"/>
          </p:nvPr>
        </p:nvSpPr>
        <p:spPr>
          <a:xfrm>
            <a:off x="499533" y="1300481"/>
            <a:ext cx="8102600" cy="1078928"/>
          </a:xfrm>
        </p:spPr>
        <p:txBody>
          <a:bodyPr>
            <a:normAutofit/>
          </a:bodyPr>
          <a:lstStyle/>
          <a:p>
            <a:pPr marL="0" indent="0">
              <a:buNone/>
            </a:pPr>
            <a:r>
              <a:rPr lang="ru-RU" sz="2000" dirty="0">
                <a:solidFill>
                  <a:srgbClr val="303030"/>
                </a:solidFill>
              </a:rPr>
              <a:t>За прошедшие годы мы потеряли своих друзей, коллег, соратников, многие из которых стояли у истоков создания МШЭ МГУ. Среди них: </a:t>
            </a:r>
          </a:p>
        </p:txBody>
      </p:sp>
      <p:sp>
        <p:nvSpPr>
          <p:cNvPr id="6" name="TextBox 5"/>
          <p:cNvSpPr txBox="1"/>
          <p:nvPr/>
        </p:nvSpPr>
        <p:spPr>
          <a:xfrm>
            <a:off x="499532" y="4301747"/>
            <a:ext cx="1708830" cy="1200329"/>
          </a:xfrm>
          <a:prstGeom prst="rect">
            <a:avLst/>
          </a:prstGeom>
          <a:noFill/>
        </p:spPr>
        <p:txBody>
          <a:bodyPr wrap="square" rtlCol="0">
            <a:spAutoFit/>
          </a:bodyPr>
          <a:lstStyle/>
          <a:p>
            <a:pPr algn="ctr"/>
            <a:r>
              <a:rPr lang="ru-RU" sz="1200" dirty="0">
                <a:solidFill>
                  <a:srgbClr val="303030"/>
                </a:solidFill>
                <a:latin typeface="+mn-lt"/>
              </a:rPr>
              <a:t>Айвазян Сергей </a:t>
            </a:r>
            <a:r>
              <a:rPr lang="ru-RU" sz="1200" dirty="0" err="1">
                <a:solidFill>
                  <a:srgbClr val="303030"/>
                </a:solidFill>
                <a:latin typeface="+mn-lt"/>
              </a:rPr>
              <a:t>Артемьевич</a:t>
            </a:r>
            <a:r>
              <a:rPr lang="ru-RU" sz="1200" dirty="0">
                <a:solidFill>
                  <a:srgbClr val="303030"/>
                </a:solidFill>
                <a:latin typeface="+mn-lt"/>
              </a:rPr>
              <a:t>,</a:t>
            </a:r>
          </a:p>
          <a:p>
            <a:pPr algn="ctr"/>
            <a:r>
              <a:rPr lang="ru-RU" sz="1200" dirty="0">
                <a:solidFill>
                  <a:srgbClr val="303030"/>
                </a:solidFill>
                <a:latin typeface="+mn-lt"/>
              </a:rPr>
              <a:t>академик НАН Армении, был с нами  </a:t>
            </a:r>
          </a:p>
          <a:p>
            <a:pPr algn="ctr"/>
            <a:r>
              <a:rPr lang="ru-RU" sz="1200" dirty="0">
                <a:solidFill>
                  <a:srgbClr val="303030"/>
                </a:solidFill>
                <a:latin typeface="+mn-lt"/>
              </a:rPr>
              <a:t>до 12 марта 2019 года</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55" y="2636381"/>
            <a:ext cx="1584384" cy="1584384"/>
          </a:xfrm>
          <a:prstGeom prst="rect">
            <a:avLst/>
          </a:prstGeom>
        </p:spPr>
      </p:pic>
      <p:sp>
        <p:nvSpPr>
          <p:cNvPr id="10" name="Подзаголовок 4"/>
          <p:cNvSpPr txBox="1">
            <a:spLocks/>
          </p:cNvSpPr>
          <p:nvPr/>
        </p:nvSpPr>
        <p:spPr>
          <a:xfrm>
            <a:off x="3591120" y="4301747"/>
            <a:ext cx="1782254" cy="101566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ru-RU" sz="1200" dirty="0">
                <a:solidFill>
                  <a:srgbClr val="303030"/>
                </a:solidFill>
              </a:rPr>
              <a:t>Богомолов Олег Тимофеевич, академик РАН, ушел из жизни 14 августа 2015 года</a:t>
            </a:r>
          </a:p>
        </p:txBody>
      </p:sp>
      <p:pic>
        <p:nvPicPr>
          <p:cNvPr id="12" name="Рисунок 11"/>
          <p:cNvPicPr>
            <a:picLocks noChangeAspect="1" noChangeArrowheads="1"/>
          </p:cNvPicPr>
          <p:nvPr/>
        </p:nvPicPr>
        <p:blipFill>
          <a:blip r:embed="rId3">
            <a:extLst>
              <a:ext uri="{28A0092B-C50C-407E-A947-70E740481C1C}">
                <a14:useLocalDpi xmlns:a14="http://schemas.microsoft.com/office/drawing/2010/main" val="0"/>
              </a:ext>
            </a:extLst>
          </a:blip>
          <a:srcRect b="25700"/>
          <a:stretch>
            <a:fillRect/>
          </a:stretch>
        </p:blipFill>
        <p:spPr bwMode="auto">
          <a:xfrm>
            <a:off x="3658415" y="2636381"/>
            <a:ext cx="1584384" cy="1584384"/>
          </a:xfrm>
          <a:custGeom>
            <a:avLst/>
            <a:gdLst>
              <a:gd name="connsiteX0" fmla="*/ 0 w 1584384"/>
              <a:gd name="connsiteY0" fmla="*/ 0 h 1584384"/>
              <a:gd name="connsiteX1" fmla="*/ 1584384 w 1584384"/>
              <a:gd name="connsiteY1" fmla="*/ 0 h 1584384"/>
              <a:gd name="connsiteX2" fmla="*/ 1584384 w 1584384"/>
              <a:gd name="connsiteY2" fmla="*/ 1584384 h 1584384"/>
              <a:gd name="connsiteX3" fmla="*/ 0 w 1584384"/>
              <a:gd name="connsiteY3" fmla="*/ 1584384 h 1584384"/>
            </a:gdLst>
            <a:ahLst/>
            <a:cxnLst>
              <a:cxn ang="0">
                <a:pos x="connsiteX0" y="connsiteY0"/>
              </a:cxn>
              <a:cxn ang="0">
                <a:pos x="connsiteX1" y="connsiteY1"/>
              </a:cxn>
              <a:cxn ang="0">
                <a:pos x="connsiteX2" y="connsiteY2"/>
              </a:cxn>
              <a:cxn ang="0">
                <a:pos x="connsiteX3" y="connsiteY3"/>
              </a:cxn>
            </a:cxnLst>
            <a:rect l="l" t="t" r="r" b="b"/>
            <a:pathLst>
              <a:path w="1584384" h="1584384">
                <a:moveTo>
                  <a:pt x="0" y="0"/>
                </a:moveTo>
                <a:lnTo>
                  <a:pt x="1584384" y="0"/>
                </a:lnTo>
                <a:lnTo>
                  <a:pt x="1584384" y="1584384"/>
                </a:lnTo>
                <a:lnTo>
                  <a:pt x="0" y="1584384"/>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одзаголовок 2"/>
          <p:cNvSpPr txBox="1">
            <a:spLocks/>
          </p:cNvSpPr>
          <p:nvPr/>
        </p:nvSpPr>
        <p:spPr>
          <a:xfrm>
            <a:off x="6756133" y="4301747"/>
            <a:ext cx="1914920" cy="1201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ru-RU" sz="1200" dirty="0">
                <a:solidFill>
                  <a:srgbClr val="303030"/>
                </a:solidFill>
              </a:rPr>
              <a:t>23 июня 2014 года ушел из жизни наш визит-профессор из США Майкл Д. </a:t>
            </a:r>
            <a:r>
              <a:rPr lang="ru-RU" sz="1200" dirty="0" err="1">
                <a:solidFill>
                  <a:srgbClr val="303030"/>
                </a:solidFill>
              </a:rPr>
              <a:t>Интрилигейтор</a:t>
            </a:r>
            <a:r>
              <a:rPr lang="ru-RU" sz="1200" dirty="0">
                <a:solidFill>
                  <a:srgbClr val="303030"/>
                </a:solidFill>
              </a:rPr>
              <a:t> </a:t>
            </a:r>
          </a:p>
        </p:txBody>
      </p:sp>
      <p:pic>
        <p:nvPicPr>
          <p:cNvPr id="17" name="Рисунок 16"/>
          <p:cNvPicPr>
            <a:picLocks noChangeAspect="1" noChangeArrowheads="1"/>
          </p:cNvPicPr>
          <p:nvPr/>
        </p:nvPicPr>
        <p:blipFill>
          <a:blip r:embed="rId4">
            <a:extLst>
              <a:ext uri="{28A0092B-C50C-407E-A947-70E740481C1C}">
                <a14:useLocalDpi xmlns:a14="http://schemas.microsoft.com/office/drawing/2010/main" val="0"/>
              </a:ext>
            </a:extLst>
          </a:blip>
          <a:srcRect l="3882" t="4604" r="4810" b="27585"/>
          <a:stretch>
            <a:fillRect/>
          </a:stretch>
        </p:blipFill>
        <p:spPr bwMode="auto">
          <a:xfrm>
            <a:off x="6912592" y="2636381"/>
            <a:ext cx="1584384" cy="1584384"/>
          </a:xfrm>
          <a:custGeom>
            <a:avLst/>
            <a:gdLst>
              <a:gd name="connsiteX0" fmla="*/ 0 w 1584384"/>
              <a:gd name="connsiteY0" fmla="*/ 0 h 1584384"/>
              <a:gd name="connsiteX1" fmla="*/ 1584384 w 1584384"/>
              <a:gd name="connsiteY1" fmla="*/ 0 h 1584384"/>
              <a:gd name="connsiteX2" fmla="*/ 1584384 w 1584384"/>
              <a:gd name="connsiteY2" fmla="*/ 1584384 h 1584384"/>
              <a:gd name="connsiteX3" fmla="*/ 0 w 1584384"/>
              <a:gd name="connsiteY3" fmla="*/ 1584384 h 1584384"/>
            </a:gdLst>
            <a:ahLst/>
            <a:cxnLst>
              <a:cxn ang="0">
                <a:pos x="connsiteX0" y="connsiteY0"/>
              </a:cxn>
              <a:cxn ang="0">
                <a:pos x="connsiteX1" y="connsiteY1"/>
              </a:cxn>
              <a:cxn ang="0">
                <a:pos x="connsiteX2" y="connsiteY2"/>
              </a:cxn>
              <a:cxn ang="0">
                <a:pos x="connsiteX3" y="connsiteY3"/>
              </a:cxn>
            </a:cxnLst>
            <a:rect l="l" t="t" r="r" b="b"/>
            <a:pathLst>
              <a:path w="1584384" h="1584384">
                <a:moveTo>
                  <a:pt x="0" y="0"/>
                </a:moveTo>
                <a:lnTo>
                  <a:pt x="1584384" y="0"/>
                </a:lnTo>
                <a:lnTo>
                  <a:pt x="1584384" y="1584384"/>
                </a:lnTo>
                <a:lnTo>
                  <a:pt x="0" y="1584384"/>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4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101600"/>
            <a:ext cx="8102600" cy="772160"/>
          </a:xfrm>
          <a:prstGeom prst="rect">
            <a:avLst/>
          </a:prstGeom>
        </p:spPr>
        <p:txBody>
          <a:bodyPr/>
          <a:lstStyle/>
          <a:p>
            <a:r>
              <a:rPr lang="ru-RU" dirty="0"/>
              <a:t>Наши потери </a:t>
            </a:r>
          </a:p>
        </p:txBody>
      </p:sp>
      <p:sp>
        <p:nvSpPr>
          <p:cNvPr id="3" name="Подзаголовок 2"/>
          <p:cNvSpPr>
            <a:spLocks noGrp="1"/>
          </p:cNvSpPr>
          <p:nvPr>
            <p:ph type="subTitle" idx="4294967295"/>
          </p:nvPr>
        </p:nvSpPr>
        <p:spPr>
          <a:xfrm>
            <a:off x="499533" y="1300481"/>
            <a:ext cx="8102600" cy="1078928"/>
          </a:xfrm>
        </p:spPr>
        <p:txBody>
          <a:bodyPr>
            <a:normAutofit/>
          </a:bodyPr>
          <a:lstStyle/>
          <a:p>
            <a:pPr marL="0" indent="0">
              <a:buNone/>
            </a:pPr>
            <a:r>
              <a:rPr lang="ru-RU" sz="2000" dirty="0">
                <a:solidFill>
                  <a:srgbClr val="303030"/>
                </a:solidFill>
              </a:rPr>
              <a:t>За прошедшие годы мы потеряли своих друзей, коллег, соратников, многие из которых стояли у истоков создания МШЭ МГУ. Среди них: </a:t>
            </a:r>
          </a:p>
        </p:txBody>
      </p:sp>
      <p:sp>
        <p:nvSpPr>
          <p:cNvPr id="13" name="Подзаголовок 2"/>
          <p:cNvSpPr txBox="1">
            <a:spLocks/>
          </p:cNvSpPr>
          <p:nvPr/>
        </p:nvSpPr>
        <p:spPr>
          <a:xfrm>
            <a:off x="499532" y="4301747"/>
            <a:ext cx="1914920" cy="1201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ru-RU" sz="1200" dirty="0">
                <a:solidFill>
                  <a:srgbClr val="303030"/>
                </a:solidFill>
              </a:rPr>
              <a:t>Сафронов Сергей </a:t>
            </a:r>
            <a:r>
              <a:rPr lang="ru-RU" sz="1200" dirty="0" smtClean="0">
                <a:solidFill>
                  <a:srgbClr val="303030"/>
                </a:solidFill>
              </a:rPr>
              <a:t>Алексеевич, ушел </a:t>
            </a:r>
            <a:r>
              <a:rPr lang="ru-RU" sz="1200" dirty="0">
                <a:solidFill>
                  <a:srgbClr val="303030"/>
                </a:solidFill>
              </a:rPr>
              <a:t>из жизни 8 </a:t>
            </a:r>
            <a:r>
              <a:rPr lang="ru-RU" sz="1200" dirty="0" smtClean="0">
                <a:solidFill>
                  <a:srgbClr val="303030"/>
                </a:solidFill>
              </a:rPr>
              <a:t>июня </a:t>
            </a:r>
            <a:r>
              <a:rPr lang="ru-RU" sz="1200" dirty="0">
                <a:solidFill>
                  <a:srgbClr val="303030"/>
                </a:solidFill>
              </a:rPr>
              <a:t>2013 года</a:t>
            </a:r>
          </a:p>
        </p:txBody>
      </p:sp>
      <p:sp>
        <p:nvSpPr>
          <p:cNvPr id="18" name="Подзаголовок 2"/>
          <p:cNvSpPr txBox="1">
            <a:spLocks/>
          </p:cNvSpPr>
          <p:nvPr/>
        </p:nvSpPr>
        <p:spPr>
          <a:xfrm>
            <a:off x="3712183" y="4301747"/>
            <a:ext cx="1728492" cy="1375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ru-RU" sz="1200" dirty="0">
                <a:solidFill>
                  <a:srgbClr val="303030"/>
                </a:solidFill>
              </a:rPr>
              <a:t>11 февраля 2016 года ушел из жизни заместитель директора МШЭ МГУ профессор Юрий Павлович </a:t>
            </a:r>
            <a:r>
              <a:rPr lang="ru-RU" sz="1200" dirty="0" err="1">
                <a:solidFill>
                  <a:srgbClr val="303030"/>
                </a:solidFill>
              </a:rPr>
              <a:t>Карпичев</a:t>
            </a:r>
            <a:endParaRPr lang="ru-RU" sz="1200" dirty="0">
              <a:solidFill>
                <a:srgbClr val="303030"/>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146" y="2632198"/>
            <a:ext cx="1588567" cy="158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одзаголовок 2"/>
          <p:cNvSpPr txBox="1">
            <a:spLocks/>
          </p:cNvSpPr>
          <p:nvPr/>
        </p:nvSpPr>
        <p:spPr>
          <a:xfrm>
            <a:off x="6843823" y="4301747"/>
            <a:ext cx="1758309" cy="14599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15000"/>
              </a:lnSpc>
              <a:spcAft>
                <a:spcPts val="1000"/>
              </a:spcAft>
              <a:buFont typeface="Arial" panose="020B0604020202020204" pitchFamily="34" charset="0"/>
              <a:buNone/>
            </a:pPr>
            <a:r>
              <a:rPr lang="ru-RU" sz="1200" dirty="0">
                <a:solidFill>
                  <a:srgbClr val="303030"/>
                </a:solidFill>
                <a:ea typeface="Calibri"/>
                <a:cs typeface="Times New Roman"/>
              </a:rPr>
              <a:t>4 апреля 2017 года ушла из жизни Наталья Михайловна </a:t>
            </a:r>
            <a:r>
              <a:rPr lang="ru-RU" sz="1200" dirty="0" err="1">
                <a:solidFill>
                  <a:srgbClr val="303030"/>
                </a:solidFill>
                <a:ea typeface="Calibri"/>
                <a:cs typeface="Times New Roman"/>
              </a:rPr>
              <a:t>Римашевская</a:t>
            </a:r>
            <a:r>
              <a:rPr lang="ru-RU" sz="1200" dirty="0">
                <a:solidFill>
                  <a:srgbClr val="303030"/>
                </a:solidFill>
                <a:ea typeface="Calibri"/>
                <a:cs typeface="Times New Roman"/>
              </a:rPr>
              <a:t> - профессор, член-корреспондент РАН </a:t>
            </a:r>
          </a:p>
        </p:txBody>
      </p:sp>
      <p:pic>
        <p:nvPicPr>
          <p:cNvPr id="22" name="Рисунок 21" descr="D:\my downloads\pr_rimashevskaya.jpg"/>
          <p:cNvPicPr>
            <a:picLocks noChangeAspect="1" noChangeArrowheads="1"/>
          </p:cNvPicPr>
          <p:nvPr/>
        </p:nvPicPr>
        <p:blipFill>
          <a:blip r:embed="rId3">
            <a:extLst>
              <a:ext uri="{28A0092B-C50C-407E-A947-70E740481C1C}">
                <a14:useLocalDpi xmlns:a14="http://schemas.microsoft.com/office/drawing/2010/main" val="0"/>
              </a:ext>
            </a:extLst>
          </a:blip>
          <a:srcRect l="2902" t="3579" r="4224" b="20795"/>
          <a:stretch>
            <a:fillRect/>
          </a:stretch>
        </p:blipFill>
        <p:spPr bwMode="auto">
          <a:xfrm>
            <a:off x="6924651" y="2632198"/>
            <a:ext cx="1584384" cy="1584384"/>
          </a:xfrm>
          <a:custGeom>
            <a:avLst/>
            <a:gdLst>
              <a:gd name="connsiteX0" fmla="*/ 0 w 1584384"/>
              <a:gd name="connsiteY0" fmla="*/ 0 h 1584384"/>
              <a:gd name="connsiteX1" fmla="*/ 1584384 w 1584384"/>
              <a:gd name="connsiteY1" fmla="*/ 0 h 1584384"/>
              <a:gd name="connsiteX2" fmla="*/ 1584384 w 1584384"/>
              <a:gd name="connsiteY2" fmla="*/ 1584384 h 1584384"/>
              <a:gd name="connsiteX3" fmla="*/ 0 w 1584384"/>
              <a:gd name="connsiteY3" fmla="*/ 1584384 h 1584384"/>
            </a:gdLst>
            <a:ahLst/>
            <a:cxnLst>
              <a:cxn ang="0">
                <a:pos x="connsiteX0" y="connsiteY0"/>
              </a:cxn>
              <a:cxn ang="0">
                <a:pos x="connsiteX1" y="connsiteY1"/>
              </a:cxn>
              <a:cxn ang="0">
                <a:pos x="connsiteX2" y="connsiteY2"/>
              </a:cxn>
              <a:cxn ang="0">
                <a:pos x="connsiteX3" y="connsiteY3"/>
              </a:cxn>
            </a:cxnLst>
            <a:rect l="l" t="t" r="r" b="b"/>
            <a:pathLst>
              <a:path w="1584384" h="1584384">
                <a:moveTo>
                  <a:pt x="0" y="0"/>
                </a:moveTo>
                <a:lnTo>
                  <a:pt x="1584384" y="0"/>
                </a:lnTo>
                <a:lnTo>
                  <a:pt x="1584384" y="1584384"/>
                </a:lnTo>
                <a:lnTo>
                  <a:pt x="0" y="1584384"/>
                </a:lnTo>
                <a:close/>
              </a:path>
            </a:pathLst>
          </a:custGeom>
          <a:noFill/>
          <a:extLst>
            <a:ext uri="{909E8E84-426E-40DD-AFC4-6F175D3DCCD1}">
              <a14:hiddenFill xmlns:a14="http://schemas.microsoft.com/office/drawing/2010/main">
                <a:solidFill>
                  <a:srgbClr val="FFFFFF"/>
                </a:solidFill>
              </a14:hiddenFill>
            </a:ext>
          </a:extLst>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rcRect l="133" t="3200" b="24707"/>
          <a:stretch>
            <a:fillRect/>
          </a:stretch>
        </p:blipFill>
        <p:spPr>
          <a:xfrm>
            <a:off x="643824" y="2632198"/>
            <a:ext cx="1584384" cy="1584384"/>
          </a:xfrm>
          <a:custGeom>
            <a:avLst/>
            <a:gdLst>
              <a:gd name="connsiteX0" fmla="*/ 0 w 1584384"/>
              <a:gd name="connsiteY0" fmla="*/ 0 h 1584384"/>
              <a:gd name="connsiteX1" fmla="*/ 1584384 w 1584384"/>
              <a:gd name="connsiteY1" fmla="*/ 0 h 1584384"/>
              <a:gd name="connsiteX2" fmla="*/ 1584384 w 1584384"/>
              <a:gd name="connsiteY2" fmla="*/ 1584384 h 1584384"/>
              <a:gd name="connsiteX3" fmla="*/ 0 w 1584384"/>
              <a:gd name="connsiteY3" fmla="*/ 1584384 h 1584384"/>
            </a:gdLst>
            <a:ahLst/>
            <a:cxnLst>
              <a:cxn ang="0">
                <a:pos x="connsiteX0" y="connsiteY0"/>
              </a:cxn>
              <a:cxn ang="0">
                <a:pos x="connsiteX1" y="connsiteY1"/>
              </a:cxn>
              <a:cxn ang="0">
                <a:pos x="connsiteX2" y="connsiteY2"/>
              </a:cxn>
              <a:cxn ang="0">
                <a:pos x="connsiteX3" y="connsiteY3"/>
              </a:cxn>
            </a:cxnLst>
            <a:rect l="l" t="t" r="r" b="b"/>
            <a:pathLst>
              <a:path w="1584384" h="1584384">
                <a:moveTo>
                  <a:pt x="0" y="0"/>
                </a:moveTo>
                <a:lnTo>
                  <a:pt x="1584384" y="0"/>
                </a:lnTo>
                <a:lnTo>
                  <a:pt x="1584384" y="1584384"/>
                </a:lnTo>
                <a:lnTo>
                  <a:pt x="0" y="1584384"/>
                </a:lnTo>
                <a:close/>
              </a:path>
            </a:pathLst>
          </a:custGeom>
        </p:spPr>
      </p:pic>
    </p:spTree>
    <p:extLst>
      <p:ext uri="{BB962C8B-B14F-4D97-AF65-F5344CB8AC3E}">
        <p14:creationId xmlns:p14="http://schemas.microsoft.com/office/powerpoint/2010/main" val="298290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rgbClr val="F24740"/>
                </a:solidFill>
                <a:latin typeface="Garamond" panose="02020404030301010803" pitchFamily="18" charset="0"/>
              </a:rPr>
              <a:t>Направления обучения</a:t>
            </a:r>
            <a:endParaRPr lang="ru-RU" sz="3200" dirty="0">
              <a:solidFill>
                <a:schemeClr val="accent2">
                  <a:lumMod val="60000"/>
                  <a:lumOff val="40000"/>
                </a:schemeClr>
              </a:solidFill>
              <a:latin typeface="Garamond" panose="02020404030301010803" pitchFamily="18" charset="0"/>
            </a:endParaRP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2309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rgbClr val="F24740"/>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3875579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40595-1790-9F4C-A031-68389A4903EF}"/>
              </a:ext>
            </a:extLst>
          </p:cNvPr>
          <p:cNvSpPr>
            <a:spLocks noGrp="1"/>
          </p:cNvSpPr>
          <p:nvPr>
            <p:ph type="title"/>
          </p:nvPr>
        </p:nvSpPr>
        <p:spPr/>
        <p:txBody>
          <a:bodyPr/>
          <a:lstStyle/>
          <a:p>
            <a:r>
              <a:rPr lang="ru-RU" dirty="0"/>
              <a:t>Направления обучения в МШЭ МГУ</a:t>
            </a:r>
          </a:p>
        </p:txBody>
      </p:sp>
      <p:graphicFrame>
        <p:nvGraphicFramePr>
          <p:cNvPr id="3" name="Таблица 2">
            <a:extLst>
              <a:ext uri="{FF2B5EF4-FFF2-40B4-BE49-F238E27FC236}">
                <a16:creationId xmlns="" xmlns:a16="http://schemas.microsoft.com/office/drawing/2014/main" id="{8BC3CC03-2304-9641-ABDB-0527A5750E19}"/>
              </a:ext>
            </a:extLst>
          </p:cNvPr>
          <p:cNvGraphicFramePr>
            <a:graphicFrameLocks noGrp="1"/>
          </p:cNvGraphicFramePr>
          <p:nvPr>
            <p:extLst>
              <p:ext uri="{D42A27DB-BD31-4B8C-83A1-F6EECF244321}">
                <p14:modId xmlns:p14="http://schemas.microsoft.com/office/powerpoint/2010/main" val="3614064325"/>
              </p:ext>
            </p:extLst>
          </p:nvPr>
        </p:nvGraphicFramePr>
        <p:xfrm>
          <a:off x="1097281" y="1741487"/>
          <a:ext cx="7075170" cy="3375025"/>
        </p:xfrm>
        <a:graphic>
          <a:graphicData uri="http://schemas.openxmlformats.org/drawingml/2006/table">
            <a:tbl>
              <a:tblPr>
                <a:tableStyleId>{8EC20E35-A176-4012-BC5E-935CFFF8708E}</a:tableStyleId>
              </a:tblPr>
              <a:tblGrid>
                <a:gridCol w="4993300">
                  <a:extLst>
                    <a:ext uri="{9D8B030D-6E8A-4147-A177-3AD203B41FA5}">
                      <a16:colId xmlns="" xmlns:a16="http://schemas.microsoft.com/office/drawing/2014/main" val="552829853"/>
                    </a:ext>
                  </a:extLst>
                </a:gridCol>
                <a:gridCol w="1040935">
                  <a:extLst>
                    <a:ext uri="{9D8B030D-6E8A-4147-A177-3AD203B41FA5}">
                      <a16:colId xmlns="" xmlns:a16="http://schemas.microsoft.com/office/drawing/2014/main" val="2310986947"/>
                    </a:ext>
                  </a:extLst>
                </a:gridCol>
                <a:gridCol w="1040935">
                  <a:extLst>
                    <a:ext uri="{9D8B030D-6E8A-4147-A177-3AD203B41FA5}">
                      <a16:colId xmlns="" xmlns:a16="http://schemas.microsoft.com/office/drawing/2014/main" val="2260389074"/>
                    </a:ext>
                  </a:extLst>
                </a:gridCol>
              </a:tblGrid>
              <a:tr h="215900">
                <a:tc>
                  <a:txBody>
                    <a:bodyPr/>
                    <a:lstStyle/>
                    <a:p>
                      <a:pPr algn="ctr" fontAlgn="b"/>
                      <a:r>
                        <a:rPr lang="ru-RU" sz="1400" u="none" strike="noStrike" dirty="0">
                          <a:effectLst/>
                        </a:rPr>
                        <a:t> </a:t>
                      </a:r>
                      <a:endParaRPr lang="ru-RU"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ru-RU" sz="1400" u="none" strike="noStrike" dirty="0">
                          <a:effectLst/>
                        </a:rPr>
                        <a:t>Количество</a:t>
                      </a:r>
                      <a:endParaRPr lang="ru-RU"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ru-RU" sz="1400" u="none" strike="noStrike" dirty="0">
                          <a:effectLst/>
                        </a:rPr>
                        <a:t>Доля</a:t>
                      </a:r>
                      <a:endParaRPr lang="ru-RU"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2335161"/>
                  </a:ext>
                </a:extLst>
              </a:tr>
              <a:tr h="241300">
                <a:tc>
                  <a:txBody>
                    <a:bodyPr/>
                    <a:lstStyle/>
                    <a:p>
                      <a:pPr algn="l" fontAlgn="b"/>
                      <a:r>
                        <a:rPr lang="ru-RU" sz="1400" b="1" u="none" strike="noStrike" dirty="0" err="1">
                          <a:effectLst/>
                        </a:rPr>
                        <a:t>Бакалавриат</a:t>
                      </a:r>
                      <a:r>
                        <a:rPr lang="ru-RU" sz="1400" u="none" strike="noStrike" dirty="0">
                          <a:effectLst/>
                        </a:rPr>
                        <a:t> (направление "Экономика")</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ru-RU" sz="1400" b="1" u="none" strike="noStrike" dirty="0">
                          <a:effectLst/>
                        </a:rPr>
                        <a:t>344</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ru-RU" sz="1400" b="1" u="none" strike="noStrike" dirty="0">
                          <a:effectLst/>
                        </a:rPr>
                        <a:t>71,1%</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566840053"/>
                  </a:ext>
                </a:extLst>
              </a:tr>
              <a:tr h="215900">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280979128"/>
                  </a:ext>
                </a:extLst>
              </a:tr>
              <a:tr h="215900">
                <a:tc>
                  <a:txBody>
                    <a:bodyPr/>
                    <a:lstStyle/>
                    <a:p>
                      <a:pPr algn="l" fontAlgn="b"/>
                      <a:r>
                        <a:rPr lang="ru-RU" sz="1400" b="1" u="none" strike="noStrike" dirty="0">
                          <a:effectLst/>
                        </a:rPr>
                        <a:t>Магистратура</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4587359"/>
                  </a:ext>
                </a:extLst>
              </a:tr>
              <a:tr h="215900">
                <a:tc>
                  <a:txBody>
                    <a:bodyPr/>
                    <a:lstStyle/>
                    <a:p>
                      <a:pPr marL="0" indent="90488" algn="l" fontAlgn="b">
                        <a:tabLst/>
                      </a:pPr>
                      <a:r>
                        <a:rPr lang="ru-RU" sz="1400" u="none" strike="noStrike" dirty="0">
                          <a:effectLst/>
                        </a:rPr>
                        <a:t>Экономическая теория и проблемы современной России</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17</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18031453"/>
                  </a:ext>
                </a:extLst>
              </a:tr>
              <a:tr h="215900">
                <a:tc>
                  <a:txBody>
                    <a:bodyPr/>
                    <a:lstStyle/>
                    <a:p>
                      <a:pPr marL="0" indent="90488" algn="l" fontAlgn="b">
                        <a:tabLst/>
                      </a:pPr>
                      <a:r>
                        <a:rPr lang="ru-RU" sz="1400" u="none" strike="noStrike" dirty="0">
                          <a:effectLst/>
                        </a:rPr>
                        <a:t>Финансовая экономика</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68</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17787049"/>
                  </a:ext>
                </a:extLst>
              </a:tr>
              <a:tr h="431800">
                <a:tc>
                  <a:txBody>
                    <a:bodyPr/>
                    <a:lstStyle/>
                    <a:p>
                      <a:pPr marL="90488" indent="0" algn="l" fontAlgn="b">
                        <a:tabLst/>
                      </a:pPr>
                      <a:r>
                        <a:rPr lang="ru-RU" sz="1400" u="none" strike="noStrike" dirty="0">
                          <a:effectLst/>
                        </a:rPr>
                        <a:t>Экономика и финансы (совместно с Университетом Приморска, г. Копер, Словения), на английском языке</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2</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90530858"/>
                  </a:ext>
                </a:extLst>
              </a:tr>
              <a:tr h="444500">
                <a:tc>
                  <a:txBody>
                    <a:bodyPr/>
                    <a:lstStyle/>
                    <a:p>
                      <a:pPr marL="90488" indent="0" algn="l" fontAlgn="b">
                        <a:tabLst/>
                      </a:pPr>
                      <a:r>
                        <a:rPr lang="ru-RU" sz="1400" u="none" strike="noStrike" dirty="0">
                          <a:effectLst/>
                        </a:rPr>
                        <a:t>Международная экономика и финансы, на английском языке</a:t>
                      </a:r>
                      <a:endParaRPr lang="ru-RU"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ru-RU" sz="1400" u="none" strike="noStrike" dirty="0">
                          <a:effectLst/>
                        </a:rPr>
                        <a:t>31</a:t>
                      </a:r>
                      <a:endParaRPr lang="ru-RU"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10371239"/>
                  </a:ext>
                </a:extLst>
              </a:tr>
              <a:tr h="241300">
                <a:tc>
                  <a:txBody>
                    <a:bodyPr/>
                    <a:lstStyle/>
                    <a:p>
                      <a:pPr algn="l" fontAlgn="b"/>
                      <a:r>
                        <a:rPr lang="ru-RU" sz="1400" b="1" u="none" strike="noStrike" dirty="0">
                          <a:effectLst/>
                        </a:rPr>
                        <a:t>Итого магистрантов</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400" b="1" u="none" strike="noStrike" dirty="0">
                          <a:effectLst/>
                        </a:rPr>
                        <a:t>118</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400" b="1" u="none" strike="noStrike" dirty="0">
                          <a:effectLst/>
                        </a:rPr>
                        <a:t>24,4%</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9706465"/>
                  </a:ext>
                </a:extLst>
              </a:tr>
              <a:tr h="215900">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815147926"/>
                  </a:ext>
                </a:extLst>
              </a:tr>
              <a:tr h="215900">
                <a:tc>
                  <a:txBody>
                    <a:bodyPr/>
                    <a:lstStyle/>
                    <a:p>
                      <a:pPr algn="l" fontAlgn="b"/>
                      <a:r>
                        <a:rPr lang="ru-RU" sz="1400" b="1" u="none" strike="noStrike" dirty="0">
                          <a:effectLst/>
                        </a:rPr>
                        <a:t>Аспирантура</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b="1" u="none" strike="noStrike" dirty="0">
                          <a:effectLst/>
                        </a:rPr>
                        <a:t>22</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b="1" u="none" strike="noStrike" dirty="0">
                          <a:effectLst/>
                        </a:rPr>
                        <a:t>4,5%</a:t>
                      </a:r>
                      <a:endParaRPr lang="ru-RU"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59952631"/>
                  </a:ext>
                </a:extLst>
              </a:tr>
              <a:tr h="215900">
                <a:tc>
                  <a:txBody>
                    <a:bodyPr/>
                    <a:lstStyle/>
                    <a:p>
                      <a:pPr algn="l"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78272763"/>
                  </a:ext>
                </a:extLst>
              </a:tr>
              <a:tr h="228600">
                <a:tc>
                  <a:txBody>
                    <a:bodyPr/>
                    <a:lstStyle/>
                    <a:p>
                      <a:pPr algn="l" fontAlgn="b"/>
                      <a:r>
                        <a:rPr lang="ru-RU" sz="1400" b="1" u="none" strike="noStrike" dirty="0">
                          <a:effectLst/>
                        </a:rPr>
                        <a:t>Итого бакалавров, магистров и аспирантов</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ru-RU" sz="1400" b="1" u="none" strike="noStrike" dirty="0">
                          <a:effectLst/>
                        </a:rPr>
                        <a:t>484</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ru-RU" sz="1400" b="1" u="none" strike="noStrike" dirty="0">
                          <a:effectLst/>
                        </a:rPr>
                        <a:t>100,0%</a:t>
                      </a:r>
                      <a:endParaRPr lang="ru-RU"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266903834"/>
                  </a:ext>
                </a:extLst>
              </a:tr>
            </a:tbl>
          </a:graphicData>
        </a:graphic>
      </p:graphicFrame>
    </p:spTree>
    <p:extLst>
      <p:ext uri="{BB962C8B-B14F-4D97-AF65-F5344CB8AC3E}">
        <p14:creationId xmlns:p14="http://schemas.microsoft.com/office/powerpoint/2010/main" val="198381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Словенский проект</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769" y="1183820"/>
            <a:ext cx="3407824" cy="453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092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BA4C38-C8E9-B448-844E-671F02DAA435}"/>
              </a:ext>
            </a:extLst>
          </p:cNvPr>
          <p:cNvSpPr>
            <a:spLocks noGrp="1"/>
          </p:cNvSpPr>
          <p:nvPr>
            <p:ph type="title"/>
          </p:nvPr>
        </p:nvSpPr>
        <p:spPr/>
        <p:txBody>
          <a:bodyPr/>
          <a:lstStyle/>
          <a:p>
            <a:r>
              <a:rPr lang="ru-RU" dirty="0"/>
              <a:t>Филиал МГУ в Ереване</a:t>
            </a:r>
          </a:p>
        </p:txBody>
      </p:sp>
      <p:sp>
        <p:nvSpPr>
          <p:cNvPr id="3" name="TextBox 2"/>
          <p:cNvSpPr txBox="1"/>
          <p:nvPr/>
        </p:nvSpPr>
        <p:spPr>
          <a:xfrm>
            <a:off x="499531" y="1434535"/>
            <a:ext cx="8102601" cy="2246769"/>
          </a:xfrm>
          <a:prstGeom prst="rect">
            <a:avLst/>
          </a:prstGeom>
          <a:noFill/>
        </p:spPr>
        <p:txBody>
          <a:bodyPr wrap="square" rtlCol="0">
            <a:spAutoFit/>
          </a:bodyPr>
          <a:lstStyle/>
          <a:p>
            <a:r>
              <a:rPr lang="ru-RU" sz="2800" dirty="0">
                <a:solidFill>
                  <a:srgbClr val="303030"/>
                </a:solidFill>
                <a:latin typeface="+mn-lt"/>
              </a:rPr>
              <a:t>В настоящее время по направлению «экономика» обучаются 40 студентов</a:t>
            </a:r>
          </a:p>
          <a:p>
            <a:endParaRPr lang="ru-RU" sz="2800" dirty="0">
              <a:solidFill>
                <a:srgbClr val="303030"/>
              </a:solidFill>
              <a:latin typeface="+mn-lt"/>
            </a:endParaRPr>
          </a:p>
          <a:p>
            <a:r>
              <a:rPr lang="ru-RU" sz="2800" dirty="0">
                <a:solidFill>
                  <a:srgbClr val="303030"/>
                </a:solidFill>
                <a:latin typeface="+mn-lt"/>
              </a:rPr>
              <a:t>Занятия с ними ведут 11 штатных преподавателей МШЭ МГУ</a:t>
            </a:r>
          </a:p>
        </p:txBody>
      </p:sp>
    </p:spTree>
    <p:extLst>
      <p:ext uri="{BB962C8B-B14F-4D97-AF65-F5344CB8AC3E}">
        <p14:creationId xmlns:p14="http://schemas.microsoft.com/office/powerpoint/2010/main" val="3910324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99532" y="1763486"/>
            <a:ext cx="8102601" cy="3809177"/>
          </a:xfrm>
        </p:spPr>
        <p:txBody>
          <a:bodyPr>
            <a:noAutofit/>
          </a:bodyPr>
          <a:lstStyle/>
          <a:p>
            <a:pPr marL="457200" lvl="0" indent="-457200">
              <a:buFont typeface="Arial" panose="020B0604020202020204" pitchFamily="34" charset="0"/>
              <a:buChar char="•"/>
            </a:pPr>
            <a:r>
              <a:rPr lang="ru-RU" sz="2000" dirty="0">
                <a:solidFill>
                  <a:srgbClr val="303030"/>
                </a:solidFill>
              </a:rPr>
              <a:t>В 2017 г. на Ученом совете МГУ имени М.В. Ломоносова была утверждена совместная программа Механико-математического факультета МГУ и МШЭ МГУ</a:t>
            </a:r>
          </a:p>
          <a:p>
            <a:pPr marL="457200" lvl="0" indent="-457200">
              <a:buFont typeface="Arial" panose="020B0604020202020204" pitchFamily="34" charset="0"/>
              <a:buChar char="•"/>
            </a:pPr>
            <a:r>
              <a:rPr lang="ru-RU" sz="2000" dirty="0">
                <a:solidFill>
                  <a:srgbClr val="303030"/>
                </a:solidFill>
              </a:rPr>
              <a:t>Начало реализации программы - весенний семестр 2018 г. на механико-математическом факультете в рамках совместной программы нашими преподавателями  был  прочитан первый курс «Введение в общую экономическую теорию». </a:t>
            </a:r>
          </a:p>
          <a:p>
            <a:pPr marL="457200" indent="-457200"/>
            <a:r>
              <a:rPr lang="ru-RU" sz="2000" dirty="0">
                <a:solidFill>
                  <a:srgbClr val="303030"/>
                </a:solidFill>
              </a:rPr>
              <a:t>Количество студентов на 3-ем курсе – 11 человек, на 4-ом – 9 человек, количество наших преподавателей, которые примут участие в реализации программы – 6.</a:t>
            </a:r>
          </a:p>
        </p:txBody>
      </p:sp>
      <p:sp>
        <p:nvSpPr>
          <p:cNvPr id="5" name="Title 1"/>
          <p:cNvSpPr>
            <a:spLocks noGrp="1"/>
          </p:cNvSpPr>
          <p:nvPr>
            <p:ph type="title"/>
          </p:nvPr>
        </p:nvSpPr>
        <p:spPr>
          <a:xfrm>
            <a:off x="499532" y="101600"/>
            <a:ext cx="8102600" cy="772160"/>
          </a:xfrm>
          <a:prstGeom prst="rect">
            <a:avLst/>
          </a:prstGeom>
        </p:spPr>
        <p:txBody>
          <a:bodyPr/>
          <a:lstStyle/>
          <a:p>
            <a:r>
              <a:rPr lang="ru-RU" sz="3600" dirty="0"/>
              <a:t>Совместная программа МШЭ и Мехмата</a:t>
            </a:r>
            <a:endParaRPr lang="en-US" dirty="0"/>
          </a:p>
        </p:txBody>
      </p:sp>
    </p:spTree>
    <p:extLst>
      <p:ext uri="{BB962C8B-B14F-4D97-AF65-F5344CB8AC3E}">
        <p14:creationId xmlns:p14="http://schemas.microsoft.com/office/powerpoint/2010/main" val="2699831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99532" y="1482689"/>
            <a:ext cx="8102601" cy="3892622"/>
          </a:xfrm>
        </p:spPr>
        <p:txBody>
          <a:bodyPr>
            <a:normAutofit/>
          </a:bodyPr>
          <a:lstStyle/>
          <a:p>
            <a:r>
              <a:rPr lang="ru-RU" sz="2000" dirty="0"/>
              <a:t>18 декабря 2017 года приказом ректора МГУ академика В.А. </a:t>
            </a:r>
            <a:r>
              <a:rPr lang="ru-RU" sz="2000" dirty="0" err="1"/>
              <a:t>Садовничего</a:t>
            </a:r>
            <a:r>
              <a:rPr lang="ru-RU" sz="2000" dirty="0"/>
              <a:t> был создан </a:t>
            </a:r>
            <a:r>
              <a:rPr lang="ru-RU" sz="2000" b="1" dirty="0"/>
              <a:t>Диссертационный совет МГУ по специальности 08.00.05 – Экономика и управление народным хозяйством (маркетинг; региональная экономика; рекреация и туризм; экономика, организация и управление предприятиями, отраслями, комплексами), </a:t>
            </a:r>
            <a:r>
              <a:rPr lang="ru-RU" sz="2000" dirty="0"/>
              <a:t>под председательством заведующего кафедрой финансовой стратегии, Иностранного члена РАН В.Л. Квинта</a:t>
            </a:r>
          </a:p>
          <a:p>
            <a:r>
              <a:rPr lang="ru-RU" sz="2000" dirty="0"/>
              <a:t>22 ноября 2018 года состоялись первые защиты кандидатских диссертаций в этом Диссертационном совете. В том числе состоялась защита диссертации нашего выпускника – Константина Игоревича </a:t>
            </a:r>
            <a:r>
              <a:rPr lang="ru-RU" sz="2000" dirty="0" err="1"/>
              <a:t>Шаклеина</a:t>
            </a:r>
            <a:endParaRPr lang="ru-RU" sz="2000" dirty="0"/>
          </a:p>
        </p:txBody>
      </p:sp>
      <p:sp>
        <p:nvSpPr>
          <p:cNvPr id="5" name="Title 1"/>
          <p:cNvSpPr>
            <a:spLocks noGrp="1"/>
          </p:cNvSpPr>
          <p:nvPr>
            <p:ph type="title"/>
          </p:nvPr>
        </p:nvSpPr>
        <p:spPr>
          <a:xfrm>
            <a:off x="499532" y="101600"/>
            <a:ext cx="8102600" cy="772160"/>
          </a:xfrm>
          <a:prstGeom prst="rect">
            <a:avLst/>
          </a:prstGeom>
        </p:spPr>
        <p:txBody>
          <a:bodyPr/>
          <a:lstStyle/>
          <a:p>
            <a:r>
              <a:rPr lang="ru-RU" dirty="0"/>
              <a:t>Диссертационный совет</a:t>
            </a:r>
            <a:endParaRPr lang="en-US" dirty="0"/>
          </a:p>
        </p:txBody>
      </p:sp>
    </p:spTree>
    <p:extLst>
      <p:ext uri="{BB962C8B-B14F-4D97-AF65-F5344CB8AC3E}">
        <p14:creationId xmlns:p14="http://schemas.microsoft.com/office/powerpoint/2010/main" val="3887676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rgbClr val="F24740"/>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390061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0" y="36416"/>
            <a:ext cx="8082952" cy="1066800"/>
          </a:xfrm>
          <a:prstGeom prst="rect">
            <a:avLst/>
          </a:prstGeom>
        </p:spPr>
        <p:txBody>
          <a:bodyPr/>
          <a:lstStyle/>
          <a:p>
            <a:pPr>
              <a:lnSpc>
                <a:spcPts val="3200"/>
              </a:lnSpc>
            </a:pPr>
            <a:r>
              <a:rPr lang="ru-RU" sz="3600" dirty="0"/>
              <a:t>Сотрудничество с академическими институтами</a:t>
            </a:r>
            <a:endParaRPr lang="en-US" dirty="0"/>
          </a:p>
        </p:txBody>
      </p:sp>
      <p:sp>
        <p:nvSpPr>
          <p:cNvPr id="3" name="Subtitle 2"/>
          <p:cNvSpPr>
            <a:spLocks noGrp="1"/>
          </p:cNvSpPr>
          <p:nvPr>
            <p:ph type="subTitle" idx="4294967295"/>
          </p:nvPr>
        </p:nvSpPr>
        <p:spPr>
          <a:xfrm>
            <a:off x="301927" y="1130250"/>
            <a:ext cx="7907497" cy="4754880"/>
          </a:xfrm>
        </p:spPr>
        <p:txBody>
          <a:bodyPr>
            <a:noAutofit/>
          </a:bodyPr>
          <a:lstStyle/>
          <a:p>
            <a:pPr marL="0" indent="0">
              <a:lnSpc>
                <a:spcPts val="1600"/>
              </a:lnSpc>
              <a:buNone/>
            </a:pPr>
            <a:r>
              <a:rPr lang="ru-RU" sz="1800" dirty="0">
                <a:solidFill>
                  <a:srgbClr val="303030"/>
                </a:solidFill>
              </a:rPr>
              <a:t>Институт Экономики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Народнохозяйственного Прогнозирования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Центральный Экономико-математический Институт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Социально Экономических Проблем Народонаселения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Проблем Развития Науки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социологии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государства и права РАН</a:t>
            </a:r>
          </a:p>
          <a:p>
            <a:pPr marL="0" indent="0">
              <a:lnSpc>
                <a:spcPts val="1600"/>
              </a:lnSpc>
              <a:buNone/>
            </a:pPr>
            <a:endParaRPr lang="ru-RU" sz="1800" dirty="0">
              <a:solidFill>
                <a:srgbClr val="303030"/>
              </a:solidFill>
            </a:endParaRPr>
          </a:p>
          <a:p>
            <a:pPr marL="0" indent="0">
              <a:lnSpc>
                <a:spcPts val="1600"/>
              </a:lnSpc>
              <a:buNone/>
            </a:pPr>
            <a:r>
              <a:rPr lang="ru-RU" sz="1800" dirty="0">
                <a:solidFill>
                  <a:srgbClr val="303030"/>
                </a:solidFill>
              </a:rPr>
              <a:t>Институт социально-экономического развития территорий РАН (г. Вологда)</a:t>
            </a:r>
          </a:p>
          <a:p>
            <a:pPr marL="0" indent="0">
              <a:lnSpc>
                <a:spcPts val="1600"/>
              </a:lnSpc>
              <a:buNone/>
            </a:pPr>
            <a:endParaRPr lang="en-US" sz="1800" dirty="0">
              <a:solidFill>
                <a:srgbClr val="303030"/>
              </a:solidFill>
            </a:endParaRPr>
          </a:p>
        </p:txBody>
      </p:sp>
      <p:pic>
        <p:nvPicPr>
          <p:cNvPr id="5122" name="Picture 2" descr="C:\Users\zavarzina\Downloads\logoier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849" y="1036748"/>
            <a:ext cx="453333" cy="4857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zavarzina\Downloads\il_ce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498" y="2080680"/>
            <a:ext cx="616684" cy="49809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529" y="1561407"/>
            <a:ext cx="634653" cy="48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928" y="2618183"/>
            <a:ext cx="641254" cy="47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5483" y="3187643"/>
            <a:ext cx="795699" cy="47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785" y="3697635"/>
            <a:ext cx="480397" cy="48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4879" y="4218024"/>
            <a:ext cx="446303" cy="48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2523" y="4738413"/>
            <a:ext cx="578659" cy="48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847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22232"/>
            <a:ext cx="8666480" cy="1026160"/>
          </a:xfrm>
          <a:prstGeom prst="rect">
            <a:avLst/>
          </a:prstGeom>
        </p:spPr>
        <p:txBody>
          <a:bodyPr/>
          <a:lstStyle/>
          <a:p>
            <a:pPr>
              <a:lnSpc>
                <a:spcPts val="3400"/>
              </a:lnSpc>
            </a:pPr>
            <a:r>
              <a:rPr lang="ru-RU" sz="3600" dirty="0"/>
              <a:t>Международное сотрудничество: сеть соглашений МШЭ МГУ</a:t>
            </a:r>
            <a:endParaRPr lang="en-US" sz="3600" dirty="0"/>
          </a:p>
        </p:txBody>
      </p:sp>
      <p:sp>
        <p:nvSpPr>
          <p:cNvPr id="3" name="Subtitle 2"/>
          <p:cNvSpPr>
            <a:spLocks noGrp="1"/>
          </p:cNvSpPr>
          <p:nvPr>
            <p:ph type="subTitle" idx="4294967295"/>
          </p:nvPr>
        </p:nvSpPr>
        <p:spPr>
          <a:xfrm>
            <a:off x="499532" y="1378114"/>
            <a:ext cx="8102601" cy="4338320"/>
          </a:xfrm>
        </p:spPr>
        <p:txBody>
          <a:bodyPr>
            <a:normAutofit/>
          </a:bodyPr>
          <a:lstStyle/>
          <a:p>
            <a:pPr marL="0" indent="0">
              <a:buNone/>
            </a:pPr>
            <a:r>
              <a:rPr lang="ru-RU" sz="2000" dirty="0">
                <a:solidFill>
                  <a:srgbClr val="303030"/>
                </a:solidFill>
              </a:rPr>
              <a:t>Наши партнеры:</a:t>
            </a:r>
          </a:p>
          <a:p>
            <a:pPr marL="457200" indent="-457200">
              <a:buFont typeface="Arial" panose="020B0604020202020204" pitchFamily="34" charset="0"/>
              <a:buChar char="•"/>
            </a:pPr>
            <a:r>
              <a:rPr lang="ru-RU" sz="2000" dirty="0">
                <a:solidFill>
                  <a:srgbClr val="303030"/>
                </a:solidFill>
              </a:rPr>
              <a:t>Государственный университет штата Нью-Йорк (США) </a:t>
            </a:r>
            <a:endParaRPr lang="en-US" sz="2000" dirty="0">
              <a:solidFill>
                <a:srgbClr val="303030"/>
              </a:solidFill>
            </a:endParaRPr>
          </a:p>
          <a:p>
            <a:pPr marL="457200" indent="-457200">
              <a:buFont typeface="Arial" panose="020B0604020202020204" pitchFamily="34" charset="0"/>
              <a:buChar char="•"/>
            </a:pPr>
            <a:r>
              <a:rPr lang="ru-RU" sz="2000" dirty="0" err="1">
                <a:solidFill>
                  <a:srgbClr val="303030"/>
                </a:solidFill>
              </a:rPr>
              <a:t>Лассальский</a:t>
            </a:r>
            <a:r>
              <a:rPr lang="ru-RU" sz="2000" dirty="0">
                <a:solidFill>
                  <a:srgbClr val="303030"/>
                </a:solidFill>
              </a:rPr>
              <a:t> университет штата Пенсильвания (США)</a:t>
            </a:r>
            <a:endParaRPr lang="en-US" sz="2000" dirty="0">
              <a:solidFill>
                <a:srgbClr val="303030"/>
              </a:solidFill>
            </a:endParaRPr>
          </a:p>
          <a:p>
            <a:pPr marL="457200" indent="-457200">
              <a:buFont typeface="Arial" panose="020B0604020202020204" pitchFamily="34" charset="0"/>
              <a:buChar char="•"/>
            </a:pPr>
            <a:r>
              <a:rPr lang="ru-RU" sz="2000" dirty="0">
                <a:solidFill>
                  <a:srgbClr val="303030"/>
                </a:solidFill>
              </a:rPr>
              <a:t>Государственный университет штата Теннеси (США) </a:t>
            </a:r>
            <a:endParaRPr lang="en-US" sz="2000" dirty="0">
              <a:solidFill>
                <a:srgbClr val="303030"/>
              </a:solidFill>
            </a:endParaRPr>
          </a:p>
          <a:p>
            <a:pPr marL="457200" indent="-457200">
              <a:buFont typeface="Arial" panose="020B0604020202020204" pitchFamily="34" charset="0"/>
              <a:buChar char="•"/>
            </a:pPr>
            <a:r>
              <a:rPr lang="ru-RU" sz="2000" dirty="0">
                <a:solidFill>
                  <a:srgbClr val="303030"/>
                </a:solidFill>
              </a:rPr>
              <a:t>Университет Болоньи (Италия)</a:t>
            </a:r>
            <a:endParaRPr lang="en-US" sz="2000" dirty="0">
              <a:solidFill>
                <a:srgbClr val="303030"/>
              </a:solidFill>
            </a:endParaRPr>
          </a:p>
          <a:p>
            <a:pPr marL="457200" indent="-457200">
              <a:buFont typeface="Arial" panose="020B0604020202020204" pitchFamily="34" charset="0"/>
              <a:buChar char="•"/>
            </a:pPr>
            <a:r>
              <a:rPr lang="ru-RU" sz="2000" dirty="0">
                <a:solidFill>
                  <a:srgbClr val="303030"/>
                </a:solidFill>
              </a:rPr>
              <a:t>Университет Рима «Тор </a:t>
            </a:r>
            <a:r>
              <a:rPr lang="ru-RU" sz="2000" dirty="0" err="1">
                <a:solidFill>
                  <a:srgbClr val="303030"/>
                </a:solidFill>
              </a:rPr>
              <a:t>Вергата</a:t>
            </a:r>
            <a:r>
              <a:rPr lang="ru-RU" sz="2000" dirty="0">
                <a:solidFill>
                  <a:srgbClr val="303030"/>
                </a:solidFill>
              </a:rPr>
              <a:t>» (Италия)</a:t>
            </a:r>
            <a:endParaRPr lang="en-US" sz="2000" dirty="0">
              <a:solidFill>
                <a:srgbClr val="303030"/>
              </a:solidFill>
            </a:endParaRPr>
          </a:p>
          <a:p>
            <a:pPr marL="457200" indent="-457200">
              <a:buFont typeface="Arial" panose="020B0604020202020204" pitchFamily="34" charset="0"/>
              <a:buChar char="•"/>
            </a:pPr>
            <a:r>
              <a:rPr lang="ru-RU" sz="2000" dirty="0">
                <a:solidFill>
                  <a:srgbClr val="303030"/>
                </a:solidFill>
              </a:rPr>
              <a:t>Женевский университет (Швейцария)</a:t>
            </a:r>
            <a:endParaRPr lang="en-US" sz="2000" dirty="0">
              <a:solidFill>
                <a:srgbClr val="303030"/>
              </a:solidFill>
            </a:endParaRPr>
          </a:p>
          <a:p>
            <a:pPr marL="457200" indent="-457200">
              <a:buFont typeface="Arial" panose="020B0604020202020204" pitchFamily="34" charset="0"/>
              <a:buChar char="•"/>
            </a:pPr>
            <a:r>
              <a:rPr lang="ru-RU" sz="2000" dirty="0">
                <a:solidFill>
                  <a:srgbClr val="303030"/>
                </a:solidFill>
              </a:rPr>
              <a:t>Франкфуртская школа финансов и менеджмента (Германия)</a:t>
            </a:r>
            <a:endParaRPr lang="en-US" sz="2000" dirty="0">
              <a:solidFill>
                <a:srgbClr val="303030"/>
              </a:solidFill>
            </a:endParaRPr>
          </a:p>
          <a:p>
            <a:pPr marL="457200" indent="-457200"/>
            <a:r>
              <a:rPr lang="ru-RU" sz="2000" dirty="0">
                <a:solidFill>
                  <a:srgbClr val="303030"/>
                </a:solidFill>
              </a:rPr>
              <a:t>Университет Приморска (г. Копер, Республика Словения)</a:t>
            </a:r>
          </a:p>
          <a:p>
            <a:pPr marL="457200" indent="-457200"/>
            <a:r>
              <a:rPr lang="ru-RU" sz="2000" dirty="0">
                <a:solidFill>
                  <a:srgbClr val="303030"/>
                </a:solidFill>
              </a:rPr>
              <a:t>Университет </a:t>
            </a:r>
            <a:r>
              <a:rPr lang="ru-RU" sz="2000" dirty="0" err="1">
                <a:solidFill>
                  <a:srgbClr val="303030"/>
                </a:solidFill>
              </a:rPr>
              <a:t>Лестера</a:t>
            </a:r>
            <a:r>
              <a:rPr lang="ru-RU" sz="2000" dirty="0">
                <a:solidFill>
                  <a:srgbClr val="303030"/>
                </a:solidFill>
              </a:rPr>
              <a:t> (Великобритания) / (</a:t>
            </a:r>
            <a:r>
              <a:rPr lang="ru-RU" sz="2000" dirty="0" err="1">
                <a:solidFill>
                  <a:srgbClr val="303030"/>
                </a:solidFill>
              </a:rPr>
              <a:t>Leicester</a:t>
            </a:r>
            <a:r>
              <a:rPr lang="ru-RU" sz="2000" dirty="0">
                <a:solidFill>
                  <a:srgbClr val="303030"/>
                </a:solidFill>
              </a:rPr>
              <a:t> </a:t>
            </a:r>
            <a:r>
              <a:rPr lang="ru-RU" sz="2000" dirty="0" err="1">
                <a:solidFill>
                  <a:srgbClr val="303030"/>
                </a:solidFill>
              </a:rPr>
              <a:t>University</a:t>
            </a:r>
            <a:r>
              <a:rPr lang="ru-RU" sz="2000" dirty="0">
                <a:solidFill>
                  <a:srgbClr val="303030"/>
                </a:solidFill>
              </a:rPr>
              <a:t>, UK) </a:t>
            </a:r>
            <a:endParaRPr lang="en-US" sz="2000" dirty="0">
              <a:solidFill>
                <a:srgbClr val="303030"/>
              </a:solidFill>
            </a:endParaRPr>
          </a:p>
        </p:txBody>
      </p:sp>
    </p:spTree>
    <p:extLst>
      <p:ext uri="{BB962C8B-B14F-4D97-AF65-F5344CB8AC3E}">
        <p14:creationId xmlns:p14="http://schemas.microsoft.com/office/powerpoint/2010/main" val="2924928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ru-RU" dirty="0"/>
              <a:t>Международное сотрудничество</a:t>
            </a:r>
            <a:endParaRPr lang="en-US" dirty="0"/>
          </a:p>
        </p:txBody>
      </p:sp>
      <p:sp>
        <p:nvSpPr>
          <p:cNvPr id="4" name="TextBox 3"/>
          <p:cNvSpPr txBox="1"/>
          <p:nvPr/>
        </p:nvSpPr>
        <p:spPr>
          <a:xfrm>
            <a:off x="499530" y="1505309"/>
            <a:ext cx="8102601" cy="3693319"/>
          </a:xfrm>
          <a:prstGeom prst="rect">
            <a:avLst/>
          </a:prstGeom>
          <a:noFill/>
        </p:spPr>
        <p:txBody>
          <a:bodyPr wrap="square" rtlCol="0">
            <a:spAutoFit/>
          </a:bodyPr>
          <a:lstStyle/>
          <a:p>
            <a:pPr marL="285750" indent="-285750">
              <a:buFont typeface="Arial" panose="020B0604020202020204" pitchFamily="34" charset="0"/>
              <a:buChar char="•"/>
            </a:pPr>
            <a:r>
              <a:rPr lang="ru-RU" dirty="0">
                <a:solidFill>
                  <a:srgbClr val="303030"/>
                </a:solidFill>
              </a:rPr>
              <a:t>По двум программам англоязычной магистратуры у нас обучается 33 человека из России, Германии, Китая, Ирана, Испании, США, Турции, Швейцарии, Свазиленда, Сербии, Индии, Японии, Словении, Узбекистана</a:t>
            </a:r>
          </a:p>
          <a:p>
            <a:pPr marL="285750" indent="-285750">
              <a:buFont typeface="Arial" panose="020B0604020202020204" pitchFamily="34" charset="0"/>
              <a:buChar char="•"/>
            </a:pPr>
            <a:r>
              <a:rPr lang="ru-RU" dirty="0">
                <a:solidFill>
                  <a:srgbClr val="303030"/>
                </a:solidFill>
              </a:rPr>
              <a:t>С лета 2018 года началось активное сотрудничество с коллегами из Ташкентского государственного экономического университета. Первая группа преподавателей из этого университета в рамках дополнительного образования прошла курс обучения по программе «Эконометрика 1, 2. Курс для преподавателей». Сейчас проводится курс повышения квалификации для профессоров, доцентов, преподавателей Ташкентского государственного экономического университета по теме «Стратегическое управление инвестиционными проектами»</a:t>
            </a:r>
          </a:p>
        </p:txBody>
      </p:sp>
    </p:spTree>
    <p:extLst>
      <p:ext uri="{BB962C8B-B14F-4D97-AF65-F5344CB8AC3E}">
        <p14:creationId xmlns:p14="http://schemas.microsoft.com/office/powerpoint/2010/main" val="287507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ru-RU" dirty="0"/>
              <a:t>Международное сотрудничество</a:t>
            </a:r>
            <a:endParaRPr lang="en-US"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4677" y="1936262"/>
            <a:ext cx="4478217" cy="2985477"/>
          </a:xfrm>
          <a:prstGeom prst="rect">
            <a:avLst/>
          </a:prstGeom>
        </p:spPr>
      </p:pic>
      <p:sp>
        <p:nvSpPr>
          <p:cNvPr id="5" name="TextBox 4"/>
          <p:cNvSpPr txBox="1"/>
          <p:nvPr/>
        </p:nvSpPr>
        <p:spPr>
          <a:xfrm>
            <a:off x="4478216" y="2767281"/>
            <a:ext cx="3790461" cy="1323439"/>
          </a:xfrm>
          <a:prstGeom prst="rect">
            <a:avLst/>
          </a:prstGeom>
          <a:noFill/>
        </p:spPr>
        <p:txBody>
          <a:bodyPr wrap="square" rtlCol="0">
            <a:spAutoFit/>
          </a:bodyPr>
          <a:lstStyle/>
          <a:p>
            <a:r>
              <a:rPr lang="ru-RU" sz="2000" dirty="0">
                <a:solidFill>
                  <a:srgbClr val="303030"/>
                </a:solidFill>
                <a:latin typeface="+mn-lt"/>
              </a:rPr>
              <a:t>Иностранные студенты, обучающиеся в МШЭ МГУ на программах англоязычных магистратур</a:t>
            </a:r>
          </a:p>
        </p:txBody>
      </p:sp>
    </p:spTree>
    <p:extLst>
      <p:ext uri="{BB962C8B-B14F-4D97-AF65-F5344CB8AC3E}">
        <p14:creationId xmlns:p14="http://schemas.microsoft.com/office/powerpoint/2010/main" val="132502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Свидетельство о рождении</a:t>
            </a:r>
            <a:endParaRPr lang="en-US" dirty="0"/>
          </a:p>
        </p:txBody>
      </p:sp>
      <p:pic>
        <p:nvPicPr>
          <p:cNvPr id="5" name="Picture 6" descr="C:\$Recycle.Bin\100CANON\33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843" y="1066800"/>
            <a:ext cx="4142315"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73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25878"/>
            <a:ext cx="9001760" cy="873760"/>
          </a:xfrm>
          <a:prstGeom prst="rect">
            <a:avLst/>
          </a:prstGeom>
        </p:spPr>
        <p:txBody>
          <a:bodyPr/>
          <a:lstStyle/>
          <a:p>
            <a:pPr>
              <a:lnSpc>
                <a:spcPts val="3200"/>
              </a:lnSpc>
            </a:pPr>
            <a:r>
              <a:rPr lang="ru-RU" sz="3200" dirty="0"/>
              <a:t>Международное сотрудничество: у нас в гостях </a:t>
            </a:r>
            <a:r>
              <a:rPr lang="ru-RU" sz="3200" dirty="0" err="1"/>
              <a:t>Дж.К</a:t>
            </a:r>
            <a:r>
              <a:rPr lang="ru-RU" sz="3200" dirty="0"/>
              <a:t>. </a:t>
            </a:r>
            <a:r>
              <a:rPr lang="ru-RU" sz="3200" dirty="0" err="1"/>
              <a:t>Гэлбрейт</a:t>
            </a:r>
            <a:r>
              <a:rPr lang="ru-RU" sz="3200" dirty="0"/>
              <a:t>, Ж. </a:t>
            </a:r>
            <a:r>
              <a:rPr lang="ru-RU" sz="3200" dirty="0" err="1"/>
              <a:t>Сапир</a:t>
            </a:r>
            <a:r>
              <a:rPr lang="ru-RU" sz="3200" dirty="0"/>
              <a:t>, </a:t>
            </a:r>
            <a:r>
              <a:rPr lang="ru-RU" sz="3200" dirty="0" err="1"/>
              <a:t>Гж</a:t>
            </a:r>
            <a:r>
              <a:rPr lang="ru-RU" sz="3200" dirty="0"/>
              <a:t>. </a:t>
            </a:r>
            <a:r>
              <a:rPr lang="ru-RU" sz="3200" dirty="0" err="1"/>
              <a:t>Колодко</a:t>
            </a:r>
            <a:r>
              <a:rPr lang="ru-RU" sz="3200" dirty="0"/>
              <a:t>, Я. </a:t>
            </a:r>
            <a:r>
              <a:rPr lang="ru-RU" sz="3200" dirty="0" err="1"/>
              <a:t>Шолте</a:t>
            </a:r>
            <a:endParaRPr lang="en-US" sz="32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302" y="1109978"/>
            <a:ext cx="2976577" cy="22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noChangeArrowheads="1"/>
          </p:cNvPicPr>
          <p:nvPr/>
        </p:nvPicPr>
        <p:blipFill>
          <a:blip r:embed="rId3" cstate="print">
            <a:extLst>
              <a:ext uri="{28A0092B-C50C-407E-A947-70E740481C1C}">
                <a14:useLocalDpi xmlns:a14="http://schemas.microsoft.com/office/drawing/2010/main" val="0"/>
              </a:ext>
            </a:extLst>
          </a:blip>
          <a:srcRect l="5785" r="5785" b="566"/>
          <a:stretch>
            <a:fillRect/>
          </a:stretch>
        </p:blipFill>
        <p:spPr bwMode="auto">
          <a:xfrm>
            <a:off x="762296" y="1103983"/>
            <a:ext cx="2976577" cy="2232432"/>
          </a:xfrm>
          <a:custGeom>
            <a:avLst/>
            <a:gdLst>
              <a:gd name="connsiteX0" fmla="*/ 0 w 2976577"/>
              <a:gd name="connsiteY0" fmla="*/ 0 h 2232432"/>
              <a:gd name="connsiteX1" fmla="*/ 2976577 w 2976577"/>
              <a:gd name="connsiteY1" fmla="*/ 0 h 2232432"/>
              <a:gd name="connsiteX2" fmla="*/ 2976577 w 2976577"/>
              <a:gd name="connsiteY2" fmla="*/ 2232432 h 2232432"/>
              <a:gd name="connsiteX3" fmla="*/ 0 w 2976577"/>
              <a:gd name="connsiteY3" fmla="*/ 2232432 h 2232432"/>
            </a:gdLst>
            <a:ahLst/>
            <a:cxnLst>
              <a:cxn ang="0">
                <a:pos x="connsiteX0" y="connsiteY0"/>
              </a:cxn>
              <a:cxn ang="0">
                <a:pos x="connsiteX1" y="connsiteY1"/>
              </a:cxn>
              <a:cxn ang="0">
                <a:pos x="connsiteX2" y="connsiteY2"/>
              </a:cxn>
              <a:cxn ang="0">
                <a:pos x="connsiteX3" y="connsiteY3"/>
              </a:cxn>
            </a:cxnLst>
            <a:rect l="l" t="t" r="r" b="b"/>
            <a:pathLst>
              <a:path w="2976577" h="2232432">
                <a:moveTo>
                  <a:pt x="0" y="0"/>
                </a:moveTo>
                <a:lnTo>
                  <a:pt x="2976577" y="0"/>
                </a:lnTo>
                <a:lnTo>
                  <a:pt x="2976577" y="2232432"/>
                </a:lnTo>
                <a:lnTo>
                  <a:pt x="0" y="2232432"/>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SP\foto\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95" y="3514881"/>
            <a:ext cx="2976577" cy="22324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SP\foto\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302" y="3514882"/>
            <a:ext cx="2976577" cy="223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7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91440"/>
            <a:ext cx="8238227" cy="731520"/>
          </a:xfrm>
          <a:prstGeom prst="rect">
            <a:avLst/>
          </a:prstGeom>
        </p:spPr>
        <p:txBody>
          <a:bodyPr/>
          <a:lstStyle/>
          <a:p>
            <a:r>
              <a:rPr lang="ru-RU" dirty="0"/>
              <a:t>Сотрудничество с бизнес-структурами</a:t>
            </a:r>
            <a:endParaRPr lang="en-US" dirty="0"/>
          </a:p>
        </p:txBody>
      </p:sp>
      <p:sp>
        <p:nvSpPr>
          <p:cNvPr id="3" name="Subtitle 2"/>
          <p:cNvSpPr>
            <a:spLocks noGrp="1"/>
          </p:cNvSpPr>
          <p:nvPr>
            <p:ph type="subTitle" idx="4294967295"/>
          </p:nvPr>
        </p:nvSpPr>
        <p:spPr>
          <a:xfrm>
            <a:off x="439947" y="1209040"/>
            <a:ext cx="8238228" cy="4490720"/>
          </a:xfrm>
        </p:spPr>
        <p:txBody>
          <a:bodyPr>
            <a:normAutofit/>
          </a:bodyPr>
          <a:lstStyle/>
          <a:p>
            <a:pPr marL="0" indent="0">
              <a:buNone/>
            </a:pPr>
            <a:r>
              <a:rPr lang="ru-RU" sz="2400" dirty="0">
                <a:solidFill>
                  <a:srgbClr val="303030"/>
                </a:solidFill>
              </a:rPr>
              <a:t>Магистры проходят практику в таких крупных коммерческих структурах, как «Роснефть», «</a:t>
            </a:r>
            <a:r>
              <a:rPr lang="ru-RU" sz="2400" dirty="0" err="1">
                <a:solidFill>
                  <a:srgbClr val="303030"/>
                </a:solidFill>
              </a:rPr>
              <a:t>Зарубежнефть</a:t>
            </a:r>
            <a:r>
              <a:rPr lang="ru-RU" sz="2400" dirty="0">
                <a:solidFill>
                  <a:srgbClr val="303030"/>
                </a:solidFill>
              </a:rPr>
              <a:t>», «</a:t>
            </a:r>
            <a:r>
              <a:rPr lang="ru-RU" sz="2400" dirty="0" err="1">
                <a:solidFill>
                  <a:srgbClr val="303030"/>
                </a:solidFill>
              </a:rPr>
              <a:t>Транснефть</a:t>
            </a:r>
            <a:r>
              <a:rPr lang="ru-RU" sz="2400" dirty="0">
                <a:solidFill>
                  <a:srgbClr val="303030"/>
                </a:solidFill>
              </a:rPr>
              <a:t>»</a:t>
            </a:r>
          </a:p>
          <a:p>
            <a:pPr marL="0" indent="0">
              <a:buNone/>
            </a:pPr>
            <a:endParaRPr lang="ru-RU" sz="2400" dirty="0">
              <a:solidFill>
                <a:srgbClr val="303030"/>
              </a:solidFill>
            </a:endParaRPr>
          </a:p>
          <a:p>
            <a:pPr marL="0" indent="0">
              <a:buNone/>
            </a:pPr>
            <a:r>
              <a:rPr lang="ru-RU" sz="2400" dirty="0">
                <a:solidFill>
                  <a:srgbClr val="303030"/>
                </a:solidFill>
              </a:rPr>
              <a:t>Уже несколько наших выпускников работают в ОАО «НК» Роснефть»</a:t>
            </a:r>
          </a:p>
          <a:p>
            <a:pPr marL="0" indent="0">
              <a:buNone/>
            </a:pPr>
            <a:endParaRPr lang="ru-RU" sz="2400" dirty="0">
              <a:solidFill>
                <a:srgbClr val="303030"/>
              </a:solidFill>
            </a:endParaRPr>
          </a:p>
          <a:p>
            <a:pPr marL="0" indent="0">
              <a:buNone/>
            </a:pPr>
            <a:r>
              <a:rPr lang="ru-RU" sz="2400" dirty="0">
                <a:solidFill>
                  <a:srgbClr val="303030"/>
                </a:solidFill>
              </a:rPr>
              <a:t>У Школы есть успешный опыт организации по заявкам бизнес-структур специальных курсов повышения квалификации сотрудников соответствующих фирм</a:t>
            </a:r>
          </a:p>
          <a:p>
            <a:pPr marL="0" indent="0">
              <a:buNone/>
            </a:pPr>
            <a:endParaRPr lang="ru-RU" sz="2400" dirty="0">
              <a:solidFill>
                <a:srgbClr val="303030"/>
              </a:solidFill>
            </a:endParaRPr>
          </a:p>
          <a:p>
            <a:pPr marL="0" indent="0">
              <a:buNone/>
            </a:pPr>
            <a:endParaRPr lang="en-US" sz="2400" dirty="0">
              <a:solidFill>
                <a:srgbClr val="303030"/>
              </a:solidFill>
            </a:endParaRPr>
          </a:p>
          <a:p>
            <a:pPr marL="0" indent="0">
              <a:buNone/>
            </a:pPr>
            <a:endParaRPr lang="en-US" sz="2400" dirty="0">
              <a:solidFill>
                <a:srgbClr val="303030"/>
              </a:solidFill>
            </a:endParaRPr>
          </a:p>
        </p:txBody>
      </p:sp>
    </p:spTree>
    <p:extLst>
      <p:ext uri="{BB962C8B-B14F-4D97-AF65-F5344CB8AC3E}">
        <p14:creationId xmlns:p14="http://schemas.microsoft.com/office/powerpoint/2010/main" val="2484842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rgbClr val="F24740"/>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2850916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41218"/>
            <a:ext cx="8102600" cy="907688"/>
          </a:xfrm>
          <a:prstGeom prst="rect">
            <a:avLst/>
          </a:prstGeom>
        </p:spPr>
        <p:txBody>
          <a:bodyPr/>
          <a:lstStyle/>
          <a:p>
            <a:pPr>
              <a:lnSpc>
                <a:spcPts val="3400"/>
              </a:lnSpc>
            </a:pPr>
            <a:r>
              <a:rPr lang="ru-RU" sz="3600" dirty="0"/>
              <a:t>Наши гости и друзья.</a:t>
            </a:r>
            <a:br>
              <a:rPr lang="ru-RU" sz="3600" dirty="0"/>
            </a:br>
            <a:r>
              <a:rPr lang="ru-RU" sz="3600" dirty="0"/>
              <a:t>И это лишь часть из них</a:t>
            </a:r>
            <a:r>
              <a:rPr lang="en-US" sz="3600" dirty="0"/>
              <a:t>…</a:t>
            </a:r>
            <a:endParaRPr lang="ru-RU" sz="3600" dirty="0"/>
          </a:p>
        </p:txBody>
      </p:sp>
      <p:sp>
        <p:nvSpPr>
          <p:cNvPr id="3" name="Подзаголовок 2"/>
          <p:cNvSpPr>
            <a:spLocks noGrp="1"/>
          </p:cNvSpPr>
          <p:nvPr>
            <p:ph type="subTitle" idx="4294967295"/>
          </p:nvPr>
        </p:nvSpPr>
        <p:spPr>
          <a:xfrm>
            <a:off x="499532" y="1115687"/>
            <a:ext cx="8102600" cy="4689889"/>
          </a:xfrm>
        </p:spPr>
        <p:txBody>
          <a:bodyPr>
            <a:noAutofit/>
          </a:bodyPr>
          <a:lstStyle/>
          <a:p>
            <a:pPr marL="457200" indent="-457200">
              <a:lnSpc>
                <a:spcPts val="2000"/>
              </a:lnSpc>
              <a:buFont typeface="Arial" panose="020B0604020202020204" pitchFamily="34" charset="0"/>
              <a:buChar char="•"/>
            </a:pPr>
            <a:r>
              <a:rPr lang="ru-RU" sz="1800" dirty="0">
                <a:solidFill>
                  <a:srgbClr val="303030"/>
                </a:solidFill>
              </a:rPr>
              <a:t>Президент СССР М.С. Горбачев </a:t>
            </a:r>
          </a:p>
          <a:p>
            <a:pPr marL="457200" indent="-457200">
              <a:lnSpc>
                <a:spcPts val="2000"/>
              </a:lnSpc>
              <a:buFont typeface="Arial" panose="020B0604020202020204" pitchFamily="34" charset="0"/>
              <a:buChar char="•"/>
            </a:pPr>
            <a:r>
              <a:rPr lang="ru-RU" sz="1800" dirty="0">
                <a:solidFill>
                  <a:srgbClr val="303030"/>
                </a:solidFill>
              </a:rPr>
              <a:t>Президент США Дж. Буш – старший </a:t>
            </a:r>
          </a:p>
          <a:p>
            <a:pPr marL="457200" indent="-457200">
              <a:lnSpc>
                <a:spcPts val="2000"/>
              </a:lnSpc>
              <a:buFont typeface="Arial" panose="020B0604020202020204" pitchFamily="34" charset="0"/>
              <a:buChar char="•"/>
            </a:pPr>
            <a:r>
              <a:rPr lang="ru-RU" sz="1800" dirty="0">
                <a:solidFill>
                  <a:srgbClr val="303030"/>
                </a:solidFill>
              </a:rPr>
              <a:t>Первый заместитель министра иностранных дел РФ А. И. Денисов</a:t>
            </a:r>
          </a:p>
          <a:p>
            <a:pPr marL="457200" indent="-457200">
              <a:lnSpc>
                <a:spcPts val="2000"/>
              </a:lnSpc>
              <a:buFont typeface="Arial" panose="020B0604020202020204" pitchFamily="34" charset="0"/>
              <a:buChar char="•"/>
            </a:pPr>
            <a:r>
              <a:rPr lang="ru-RU" sz="1800" dirty="0">
                <a:solidFill>
                  <a:srgbClr val="303030"/>
                </a:solidFill>
              </a:rPr>
              <a:t>Заместитель государственного секретаря США по вопросам экономики, энергетики и сельского хозяйства Роберт Д. </a:t>
            </a:r>
            <a:r>
              <a:rPr lang="ru-RU" sz="1800" dirty="0" err="1">
                <a:solidFill>
                  <a:srgbClr val="303030"/>
                </a:solidFill>
              </a:rPr>
              <a:t>Хорматс</a:t>
            </a:r>
            <a:endParaRPr lang="ru-RU" sz="1800" dirty="0">
              <a:solidFill>
                <a:srgbClr val="303030"/>
              </a:solidFill>
            </a:endParaRPr>
          </a:p>
          <a:p>
            <a:pPr marL="457200" indent="-457200">
              <a:lnSpc>
                <a:spcPts val="2000"/>
              </a:lnSpc>
              <a:buFont typeface="Arial" panose="020B0604020202020204" pitchFamily="34" charset="0"/>
              <a:buChar char="•"/>
            </a:pPr>
            <a:r>
              <a:rPr lang="ru-RU" sz="1800" dirty="0">
                <a:solidFill>
                  <a:srgbClr val="303030"/>
                </a:solidFill>
              </a:rPr>
              <a:t>Лауреат Нобелевской премии по экономике Эдмунд </a:t>
            </a:r>
            <a:r>
              <a:rPr lang="ru-RU" sz="1800" dirty="0" err="1">
                <a:solidFill>
                  <a:srgbClr val="303030"/>
                </a:solidFill>
              </a:rPr>
              <a:t>Фелпс</a:t>
            </a:r>
            <a:endParaRPr lang="ru-RU" sz="1800" dirty="0">
              <a:solidFill>
                <a:srgbClr val="303030"/>
              </a:solidFill>
            </a:endParaRPr>
          </a:p>
          <a:p>
            <a:pPr marL="457200" indent="-457200">
              <a:lnSpc>
                <a:spcPts val="2000"/>
              </a:lnSpc>
              <a:buFont typeface="Arial" panose="020B0604020202020204" pitchFamily="34" charset="0"/>
              <a:buChar char="•"/>
            </a:pPr>
            <a:r>
              <a:rPr lang="ru-RU" sz="1800" dirty="0">
                <a:solidFill>
                  <a:srgbClr val="303030"/>
                </a:solidFill>
              </a:rPr>
              <a:t>Директор Государственного музея изобразительных искусств имени А.С. Пушкина И.А. Антонова</a:t>
            </a:r>
          </a:p>
          <a:p>
            <a:pPr marL="457200" indent="-457200">
              <a:lnSpc>
                <a:spcPts val="2000"/>
              </a:lnSpc>
              <a:buFont typeface="Arial" panose="020B0604020202020204" pitchFamily="34" charset="0"/>
              <a:buChar char="•"/>
            </a:pPr>
            <a:r>
              <a:rPr lang="ru-RU" sz="1800" dirty="0">
                <a:solidFill>
                  <a:srgbClr val="303030"/>
                </a:solidFill>
              </a:rPr>
              <a:t>Ректор Государственного университета штата Теннесси США доктор Сидней А. </a:t>
            </a:r>
            <a:r>
              <a:rPr lang="ru-RU" sz="1800" dirty="0" err="1">
                <a:solidFill>
                  <a:srgbClr val="303030"/>
                </a:solidFill>
              </a:rPr>
              <a:t>Макфи</a:t>
            </a:r>
            <a:r>
              <a:rPr lang="ru-RU" sz="1800" dirty="0">
                <a:solidFill>
                  <a:srgbClr val="303030"/>
                </a:solidFill>
              </a:rPr>
              <a:t> </a:t>
            </a:r>
          </a:p>
          <a:p>
            <a:pPr marL="457200" indent="-457200">
              <a:lnSpc>
                <a:spcPts val="2000"/>
              </a:lnSpc>
              <a:buFont typeface="Arial" panose="020B0604020202020204" pitchFamily="34" charset="0"/>
              <a:buChar char="•"/>
            </a:pPr>
            <a:r>
              <a:rPr lang="ru-RU" sz="1800" dirty="0">
                <a:solidFill>
                  <a:srgbClr val="303030"/>
                </a:solidFill>
              </a:rPr>
              <a:t>Ректор Университета Карлоса III (Мадрид) профессор Даниель Пенья Санчес де Ривера </a:t>
            </a:r>
          </a:p>
          <a:p>
            <a:pPr marL="457200" indent="-457200">
              <a:lnSpc>
                <a:spcPts val="2000"/>
              </a:lnSpc>
              <a:buFont typeface="Arial" panose="020B0604020202020204" pitchFamily="34" charset="0"/>
              <a:buChar char="•"/>
            </a:pPr>
            <a:r>
              <a:rPr lang="ru-RU" sz="1800" dirty="0">
                <a:solidFill>
                  <a:srgbClr val="303030"/>
                </a:solidFill>
              </a:rPr>
              <a:t>Представители штаб-квартиры ФАО (Продовольственной и сельскохозяйственной организации ООН) </a:t>
            </a:r>
          </a:p>
          <a:p>
            <a:pPr marL="457200" indent="-457200">
              <a:lnSpc>
                <a:spcPts val="2000"/>
              </a:lnSpc>
              <a:buFont typeface="Arial" panose="020B0604020202020204" pitchFamily="34" charset="0"/>
              <a:buChar char="•"/>
            </a:pPr>
            <a:r>
              <a:rPr lang="ru-RU" sz="1800" dirty="0">
                <a:solidFill>
                  <a:srgbClr val="303030"/>
                </a:solidFill>
              </a:rPr>
              <a:t>Председатель Комиссии Совета Федерации по физической культуре, спорту и развитию олимпийского движения В.А. Фетисов </a:t>
            </a:r>
          </a:p>
          <a:p>
            <a:pPr>
              <a:lnSpc>
                <a:spcPts val="2000"/>
              </a:lnSpc>
            </a:pPr>
            <a:endParaRPr lang="ru-RU" sz="2000" dirty="0">
              <a:solidFill>
                <a:srgbClr val="303030"/>
              </a:solidFill>
            </a:endParaRPr>
          </a:p>
        </p:txBody>
      </p:sp>
    </p:spTree>
    <p:extLst>
      <p:ext uri="{BB962C8B-B14F-4D97-AF65-F5344CB8AC3E}">
        <p14:creationId xmlns:p14="http://schemas.microsoft.com/office/powerpoint/2010/main" val="4066833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101600"/>
            <a:ext cx="8102600" cy="772160"/>
          </a:xfrm>
          <a:prstGeom prst="rect">
            <a:avLst/>
          </a:prstGeom>
        </p:spPr>
        <p:txBody>
          <a:bodyPr/>
          <a:lstStyle/>
          <a:p>
            <a:r>
              <a:rPr lang="ru-RU" dirty="0"/>
              <a:t>Президент СССР</a:t>
            </a:r>
          </a:p>
        </p:txBody>
      </p:sp>
      <p:sp>
        <p:nvSpPr>
          <p:cNvPr id="3" name="Подзаголовок 2"/>
          <p:cNvSpPr>
            <a:spLocks noGrp="1"/>
          </p:cNvSpPr>
          <p:nvPr>
            <p:ph type="subTitle" idx="4294967295"/>
          </p:nvPr>
        </p:nvSpPr>
        <p:spPr>
          <a:xfrm>
            <a:off x="499532" y="1300480"/>
            <a:ext cx="8102601" cy="4338320"/>
          </a:xfrm>
        </p:spPr>
        <p:txBody>
          <a:bodyPr/>
          <a:lstStyle/>
          <a:p>
            <a:r>
              <a:rPr lang="ru-RU" dirty="0"/>
              <a:t>п</a:t>
            </a:r>
          </a:p>
        </p:txBody>
      </p:sp>
      <p:pic>
        <p:nvPicPr>
          <p:cNvPr id="10242" name="Picture 2" descr="C:\SP\foto\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31" y="1319580"/>
            <a:ext cx="3851326" cy="256921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SP\foto\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295" y="2941053"/>
            <a:ext cx="3906837" cy="260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42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101600"/>
            <a:ext cx="8102600" cy="772160"/>
          </a:xfrm>
          <a:prstGeom prst="rect">
            <a:avLst/>
          </a:prstGeom>
        </p:spPr>
        <p:txBody>
          <a:bodyPr/>
          <a:lstStyle/>
          <a:p>
            <a:r>
              <a:rPr lang="ru-RU" dirty="0"/>
              <a:t>Президент США (Дж. Буш, ст.)</a:t>
            </a:r>
          </a:p>
        </p:txBody>
      </p:sp>
      <p:pic>
        <p:nvPicPr>
          <p:cNvPr id="11266" name="Picture 2" descr="C:\SP\foto\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322" y="1444906"/>
            <a:ext cx="6543357" cy="396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95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23964"/>
            <a:ext cx="8102600" cy="1019834"/>
          </a:xfrm>
          <a:prstGeom prst="rect">
            <a:avLst/>
          </a:prstGeom>
        </p:spPr>
        <p:txBody>
          <a:bodyPr/>
          <a:lstStyle/>
          <a:p>
            <a:pPr>
              <a:lnSpc>
                <a:spcPts val="3200"/>
              </a:lnSpc>
            </a:pPr>
            <a:r>
              <a:rPr lang="ru-RU" sz="3200" dirty="0"/>
              <a:t>Первый заместитель министра иностранных дел РФ (ныне посол в Пекине) А.И. Денисов</a:t>
            </a:r>
            <a:endParaRPr lang="en-US" sz="3200"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4696" b="4583"/>
          <a:stretch/>
        </p:blipFill>
        <p:spPr bwMode="auto">
          <a:xfrm>
            <a:off x="365813" y="1828939"/>
            <a:ext cx="8412374" cy="320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48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3806"/>
            <a:ext cx="8229600" cy="965200"/>
          </a:xfrm>
          <a:prstGeom prst="rect">
            <a:avLst/>
          </a:prstGeom>
        </p:spPr>
        <p:txBody>
          <a:bodyPr/>
          <a:lstStyle/>
          <a:p>
            <a:pPr>
              <a:lnSpc>
                <a:spcPts val="3400"/>
              </a:lnSpc>
            </a:pPr>
            <a:r>
              <a:rPr lang="ru-RU" sz="3600" dirty="0"/>
              <a:t>Итальянский политический деятель Франко </a:t>
            </a:r>
            <a:r>
              <a:rPr lang="ru-RU" sz="3600" dirty="0" err="1"/>
              <a:t>Фраттини</a:t>
            </a:r>
            <a:endParaRPr lang="ru-RU" sz="3600" dirty="0"/>
          </a:p>
        </p:txBody>
      </p:sp>
      <p:pic>
        <p:nvPicPr>
          <p:cNvPr id="12293" name="Picture 5" descr="C:\SP\foto\Франко Фраттини - Италия, ЕС.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801" y="1385203"/>
            <a:ext cx="6128398" cy="408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17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464" y="1912"/>
            <a:ext cx="7990936" cy="990124"/>
          </a:xfrm>
          <a:prstGeom prst="rect">
            <a:avLst/>
          </a:prstGeom>
        </p:spPr>
        <p:txBody>
          <a:bodyPr/>
          <a:lstStyle/>
          <a:p>
            <a:pPr>
              <a:lnSpc>
                <a:spcPts val="3400"/>
              </a:lnSpc>
            </a:pPr>
            <a:r>
              <a:rPr lang="ru-RU" sz="3600" dirty="0"/>
              <a:t>Лауреат Нобелевской премии по экономике Э. </a:t>
            </a:r>
            <a:r>
              <a:rPr lang="ru-RU" sz="3600" dirty="0" err="1"/>
              <a:t>Фелпс</a:t>
            </a:r>
            <a:endParaRPr lang="ru-RU" sz="3600" dirty="0"/>
          </a:p>
        </p:txBody>
      </p:sp>
      <p:pic>
        <p:nvPicPr>
          <p:cNvPr id="8194" name="Picture 2" descr="C:\SP\foto\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326" y="1442915"/>
            <a:ext cx="5955348" cy="397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78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t>Председатель Банка России (1995-1998 гг.), Председатель Наблюдательного совета Банка ВТБ С.К. Дубинин</a:t>
            </a:r>
            <a:endParaRPr lang="en-US" sz="2400" dirty="0"/>
          </a:p>
        </p:txBody>
      </p:sp>
      <p:pic>
        <p:nvPicPr>
          <p:cNvPr id="4" name="Picture 3" descr="P:\!для 10 летия\для фото выставки\для адн\Дубинин С.К. - Россия, банк ВТБ, экс-председатель ЦБ.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053" b="-702"/>
          <a:stretch/>
        </p:blipFill>
        <p:spPr bwMode="auto">
          <a:xfrm>
            <a:off x="532578" y="1663701"/>
            <a:ext cx="8078845" cy="353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dirty="0"/>
              <a:t>Отцы-основатели: цель проекта</a:t>
            </a:r>
            <a:endParaRPr lang="en-US" dirty="0"/>
          </a:p>
        </p:txBody>
      </p:sp>
      <p:sp>
        <p:nvSpPr>
          <p:cNvPr id="3" name="Subtitle 2"/>
          <p:cNvSpPr>
            <a:spLocks noGrp="1"/>
          </p:cNvSpPr>
          <p:nvPr>
            <p:ph type="subTitle" idx="4294967295"/>
          </p:nvPr>
        </p:nvSpPr>
        <p:spPr>
          <a:xfrm>
            <a:off x="499532" y="1298946"/>
            <a:ext cx="8102600" cy="4805680"/>
          </a:xfrm>
        </p:spPr>
        <p:txBody>
          <a:bodyPr lIns="216000" tIns="108000">
            <a:noAutofit/>
          </a:bodyPr>
          <a:lstStyle/>
          <a:p>
            <a:pPr marL="1431925"/>
            <a:r>
              <a:rPr lang="ru-RU" sz="2000" dirty="0">
                <a:solidFill>
                  <a:srgbClr val="292929"/>
                </a:solidFill>
              </a:rPr>
              <a:t>«Наш план — сделать эту школу ведущей не только у нас в стране, но и в мире»</a:t>
            </a:r>
          </a:p>
          <a:p>
            <a:pPr marL="1489075" lvl="1" indent="0">
              <a:buNone/>
            </a:pPr>
            <a:r>
              <a:rPr lang="ru-RU" sz="1600" dirty="0">
                <a:solidFill>
                  <a:srgbClr val="292929"/>
                </a:solidFill>
              </a:rPr>
              <a:t>(акад. В.А. Садовничий)        </a:t>
            </a:r>
          </a:p>
          <a:p>
            <a:pPr marL="1260475">
              <a:buFont typeface="Arial" panose="020B0604020202020204" pitchFamily="34" charset="0"/>
              <a:buChar char="•"/>
            </a:pPr>
            <a:endParaRPr lang="ru-RU" sz="2000" dirty="0">
              <a:solidFill>
                <a:srgbClr val="292929"/>
              </a:solidFill>
            </a:endParaRPr>
          </a:p>
          <a:p>
            <a:pPr marL="1431925"/>
            <a:r>
              <a:rPr lang="ru-RU" sz="2000" dirty="0">
                <a:solidFill>
                  <a:srgbClr val="292929"/>
                </a:solidFill>
              </a:rPr>
              <a:t> «Московская школа экономики МГУ – это очень профессиональный, системный и глубокий подход к фундаментальному экономическому образованию. Уверен, что выпускники МШЭ будут востребованы рынком – и государству, и корпоративному сектору сейчас нужны такие специалисты»</a:t>
            </a:r>
          </a:p>
          <a:p>
            <a:pPr marL="1489075" lvl="1" indent="0">
              <a:buNone/>
            </a:pPr>
            <a:r>
              <a:rPr lang="ru-RU" sz="1600" dirty="0">
                <a:solidFill>
                  <a:srgbClr val="292929"/>
                </a:solidFill>
              </a:rPr>
              <a:t>(О.В. Дерипаска)</a:t>
            </a:r>
            <a:endParaRPr lang="en-US" sz="1600" dirty="0">
              <a:solidFill>
                <a:srgbClr val="292929"/>
              </a:solidFill>
            </a:endParaRPr>
          </a:p>
        </p:txBody>
      </p:sp>
      <p:pic>
        <p:nvPicPr>
          <p:cNvPr id="15" name="Рисунок 14" descr="D:\my downloads\Дерипаска_Олег_Владимирович.jpg"/>
          <p:cNvPicPr>
            <a:picLocks noChangeAspect="1" noChangeArrowheads="1"/>
          </p:cNvPicPr>
          <p:nvPr/>
        </p:nvPicPr>
        <p:blipFill>
          <a:blip r:embed="rId2">
            <a:extLst>
              <a:ext uri="{28A0092B-C50C-407E-A947-70E740481C1C}">
                <a14:useLocalDpi xmlns:a14="http://schemas.microsoft.com/office/drawing/2010/main" val="0"/>
              </a:ext>
            </a:extLst>
          </a:blip>
          <a:srcRect t="7223" r="3319" b="26419"/>
          <a:stretch>
            <a:fillRect/>
          </a:stretch>
        </p:blipFill>
        <p:spPr bwMode="auto">
          <a:xfrm>
            <a:off x="572506" y="2828138"/>
            <a:ext cx="953319" cy="953319"/>
          </a:xfrm>
          <a:custGeom>
            <a:avLst/>
            <a:gdLst>
              <a:gd name="connsiteX0" fmla="*/ 0 w 953319"/>
              <a:gd name="connsiteY0" fmla="*/ 0 h 953319"/>
              <a:gd name="connsiteX1" fmla="*/ 953319 w 953319"/>
              <a:gd name="connsiteY1" fmla="*/ 0 h 953319"/>
              <a:gd name="connsiteX2" fmla="*/ 953319 w 953319"/>
              <a:gd name="connsiteY2" fmla="*/ 953319 h 953319"/>
              <a:gd name="connsiteX3" fmla="*/ 0 w 953319"/>
              <a:gd name="connsiteY3" fmla="*/ 953319 h 953319"/>
            </a:gdLst>
            <a:ahLst/>
            <a:cxnLst>
              <a:cxn ang="0">
                <a:pos x="connsiteX0" y="connsiteY0"/>
              </a:cxn>
              <a:cxn ang="0">
                <a:pos x="connsiteX1" y="connsiteY1"/>
              </a:cxn>
              <a:cxn ang="0">
                <a:pos x="connsiteX2" y="connsiteY2"/>
              </a:cxn>
              <a:cxn ang="0">
                <a:pos x="connsiteX3" y="connsiteY3"/>
              </a:cxn>
            </a:cxnLst>
            <a:rect l="l" t="t" r="r" b="b"/>
            <a:pathLst>
              <a:path w="953319" h="953319">
                <a:moveTo>
                  <a:pt x="0" y="0"/>
                </a:moveTo>
                <a:lnTo>
                  <a:pt x="953319" y="0"/>
                </a:lnTo>
                <a:lnTo>
                  <a:pt x="953319" y="953319"/>
                </a:lnTo>
                <a:lnTo>
                  <a:pt x="0" y="953319"/>
                </a:lnTo>
                <a:close/>
              </a:path>
            </a:pathLst>
          </a:custGeom>
          <a:noFill/>
          <a:extLst>
            <a:ext uri="{909E8E84-426E-40DD-AFC4-6F175D3DCCD1}">
              <a14:hiddenFill xmlns:a14="http://schemas.microsoft.com/office/drawing/2010/main">
                <a:solidFill>
                  <a:srgbClr val="FFFFFF"/>
                </a:solidFill>
              </a14:hiddenFill>
            </a:ext>
          </a:extLst>
        </p:spPr>
      </p:pic>
      <p:pic>
        <p:nvPicPr>
          <p:cNvPr id="12" name="Рисунок 11" descr="D:\my downloads\sadovniciy1.jpg"/>
          <p:cNvPicPr>
            <a:picLocks noChangeAspect="1" noChangeArrowheads="1"/>
          </p:cNvPicPr>
          <p:nvPr/>
        </p:nvPicPr>
        <p:blipFill>
          <a:blip r:embed="rId3">
            <a:extLst>
              <a:ext uri="{28A0092B-C50C-407E-A947-70E740481C1C}">
                <a14:useLocalDpi xmlns:a14="http://schemas.microsoft.com/office/drawing/2010/main" val="0"/>
              </a:ext>
            </a:extLst>
          </a:blip>
          <a:srcRect t="6385" r="4232" b="18084"/>
          <a:stretch>
            <a:fillRect/>
          </a:stretch>
        </p:blipFill>
        <p:spPr bwMode="auto">
          <a:xfrm>
            <a:off x="572505" y="1474539"/>
            <a:ext cx="953319" cy="953319"/>
          </a:xfrm>
          <a:custGeom>
            <a:avLst/>
            <a:gdLst>
              <a:gd name="connsiteX0" fmla="*/ 0 w 953319"/>
              <a:gd name="connsiteY0" fmla="*/ 0 h 953319"/>
              <a:gd name="connsiteX1" fmla="*/ 953319 w 953319"/>
              <a:gd name="connsiteY1" fmla="*/ 0 h 953319"/>
              <a:gd name="connsiteX2" fmla="*/ 953319 w 953319"/>
              <a:gd name="connsiteY2" fmla="*/ 953319 h 953319"/>
              <a:gd name="connsiteX3" fmla="*/ 0 w 953319"/>
              <a:gd name="connsiteY3" fmla="*/ 953319 h 953319"/>
            </a:gdLst>
            <a:ahLst/>
            <a:cxnLst>
              <a:cxn ang="0">
                <a:pos x="connsiteX0" y="connsiteY0"/>
              </a:cxn>
              <a:cxn ang="0">
                <a:pos x="connsiteX1" y="connsiteY1"/>
              </a:cxn>
              <a:cxn ang="0">
                <a:pos x="connsiteX2" y="connsiteY2"/>
              </a:cxn>
              <a:cxn ang="0">
                <a:pos x="connsiteX3" y="connsiteY3"/>
              </a:cxn>
            </a:cxnLst>
            <a:rect l="l" t="t" r="r" b="b"/>
            <a:pathLst>
              <a:path w="953319" h="953319">
                <a:moveTo>
                  <a:pt x="0" y="0"/>
                </a:moveTo>
                <a:lnTo>
                  <a:pt x="953319" y="0"/>
                </a:lnTo>
                <a:lnTo>
                  <a:pt x="953319" y="953319"/>
                </a:lnTo>
                <a:lnTo>
                  <a:pt x="0" y="95331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86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706" y="-3646"/>
            <a:ext cx="8117456" cy="1026160"/>
          </a:xfrm>
          <a:prstGeom prst="rect">
            <a:avLst/>
          </a:prstGeom>
        </p:spPr>
        <p:txBody>
          <a:bodyPr/>
          <a:lstStyle/>
          <a:p>
            <a:pPr>
              <a:lnSpc>
                <a:spcPts val="3400"/>
              </a:lnSpc>
            </a:pPr>
            <a:r>
              <a:rPr lang="ru-RU" sz="3200" dirty="0"/>
              <a:t>Ирина Александровна Антонова и </a:t>
            </a:r>
            <a:r>
              <a:rPr lang="ru-RU" sz="3200" dirty="0" err="1"/>
              <a:t>Гелиана</a:t>
            </a:r>
            <a:r>
              <a:rPr lang="ru-RU" sz="3200" dirty="0"/>
              <a:t> Григорьевна </a:t>
            </a:r>
            <a:r>
              <a:rPr lang="ru-RU" sz="3200" dirty="0" err="1"/>
              <a:t>Тартыкова</a:t>
            </a:r>
            <a:r>
              <a:rPr lang="ru-RU" sz="3200" dirty="0"/>
              <a:t> - Сокольникова</a:t>
            </a:r>
            <a:r>
              <a:rPr lang="ru-RU" sz="3600" dirty="0"/>
              <a:t/>
            </a:r>
            <a:br>
              <a:rPr lang="ru-RU" sz="3600" dirty="0"/>
            </a:br>
            <a:endParaRPr lang="ru-RU" sz="3600" dirty="0"/>
          </a:p>
        </p:txBody>
      </p:sp>
      <p:pic>
        <p:nvPicPr>
          <p:cNvPr id="7172" name="Picture 4" descr="C:\SP\foto\P10606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06" y="2060323"/>
            <a:ext cx="3649807" cy="273735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rcRect l="4197" t="5608" r="51411" b="5608"/>
          <a:stretch>
            <a:fillRect/>
          </a:stretch>
        </p:blipFill>
        <p:spPr>
          <a:xfrm rot="16200000">
            <a:off x="5415581" y="1604097"/>
            <a:ext cx="2737355" cy="3649807"/>
          </a:xfrm>
          <a:custGeom>
            <a:avLst/>
            <a:gdLst>
              <a:gd name="connsiteX0" fmla="*/ 2737355 w 2737355"/>
              <a:gd name="connsiteY0" fmla="*/ 0 h 3649807"/>
              <a:gd name="connsiteX1" fmla="*/ 2737355 w 2737355"/>
              <a:gd name="connsiteY1" fmla="*/ 3649807 h 3649807"/>
              <a:gd name="connsiteX2" fmla="*/ 0 w 2737355"/>
              <a:gd name="connsiteY2" fmla="*/ 3649807 h 3649807"/>
              <a:gd name="connsiteX3" fmla="*/ 0 w 2737355"/>
              <a:gd name="connsiteY3" fmla="*/ 0 h 3649807"/>
            </a:gdLst>
            <a:ahLst/>
            <a:cxnLst>
              <a:cxn ang="0">
                <a:pos x="connsiteX0" y="connsiteY0"/>
              </a:cxn>
              <a:cxn ang="0">
                <a:pos x="connsiteX1" y="connsiteY1"/>
              </a:cxn>
              <a:cxn ang="0">
                <a:pos x="connsiteX2" y="connsiteY2"/>
              </a:cxn>
              <a:cxn ang="0">
                <a:pos x="connsiteX3" y="connsiteY3"/>
              </a:cxn>
            </a:cxnLst>
            <a:rect l="l" t="t" r="r" b="b"/>
            <a:pathLst>
              <a:path w="2737355" h="3649807">
                <a:moveTo>
                  <a:pt x="2737355" y="0"/>
                </a:moveTo>
                <a:lnTo>
                  <a:pt x="2737355" y="3649807"/>
                </a:lnTo>
                <a:lnTo>
                  <a:pt x="0" y="3649807"/>
                </a:lnTo>
                <a:lnTo>
                  <a:pt x="0" y="0"/>
                </a:lnTo>
                <a:close/>
              </a:path>
            </a:pathLst>
          </a:custGeom>
        </p:spPr>
      </p:pic>
    </p:spTree>
    <p:extLst>
      <p:ext uri="{BB962C8B-B14F-4D97-AF65-F5344CB8AC3E}">
        <p14:creationId xmlns:p14="http://schemas.microsoft.com/office/powerpoint/2010/main" val="1775250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532" y="101600"/>
            <a:ext cx="8102600" cy="772160"/>
          </a:xfrm>
          <a:prstGeom prst="rect">
            <a:avLst/>
          </a:prstGeom>
        </p:spPr>
        <p:txBody>
          <a:bodyPr/>
          <a:lstStyle/>
          <a:p>
            <a:r>
              <a:rPr lang="ru-RU" dirty="0"/>
              <a:t>Вячеслав Александрович Фетисов</a:t>
            </a:r>
            <a:br>
              <a:rPr lang="ru-RU" dirty="0"/>
            </a:br>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879" y="1432987"/>
            <a:ext cx="5992243" cy="399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693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rgbClr val="F24740"/>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325497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7252"/>
            <a:ext cx="8177842" cy="873760"/>
          </a:xfrm>
          <a:prstGeom prst="rect">
            <a:avLst/>
          </a:prstGeom>
        </p:spPr>
        <p:txBody>
          <a:bodyPr/>
          <a:lstStyle/>
          <a:p>
            <a:pPr>
              <a:lnSpc>
                <a:spcPts val="3400"/>
              </a:lnSpc>
            </a:pPr>
            <a:r>
              <a:rPr lang="ru-RU" sz="3600" dirty="0"/>
              <a:t>Основные итоги образовательной деятельности</a:t>
            </a:r>
            <a:endParaRPr lang="en-US" sz="3600" dirty="0"/>
          </a:p>
        </p:txBody>
      </p:sp>
      <p:sp>
        <p:nvSpPr>
          <p:cNvPr id="3" name="Subtitle 2"/>
          <p:cNvSpPr>
            <a:spLocks noGrp="1"/>
          </p:cNvSpPr>
          <p:nvPr>
            <p:ph type="subTitle" idx="4294967295"/>
          </p:nvPr>
        </p:nvSpPr>
        <p:spPr>
          <a:xfrm>
            <a:off x="465826" y="1845945"/>
            <a:ext cx="8177842" cy="3595790"/>
          </a:xfrm>
        </p:spPr>
        <p:txBody>
          <a:bodyPr>
            <a:noAutofit/>
          </a:bodyPr>
          <a:lstStyle/>
          <a:p>
            <a:pPr marL="457200" indent="-457200">
              <a:buFont typeface="Arial" panose="020B0604020202020204" pitchFamily="34" charset="0"/>
              <a:buChar char="•"/>
            </a:pPr>
            <a:r>
              <a:rPr lang="ru-RU" sz="2400" dirty="0">
                <a:solidFill>
                  <a:srgbClr val="303030"/>
                </a:solidFill>
              </a:rPr>
              <a:t>За весь период получили дипломы об окончании МШЭ МГУ 738 бакалавра и 432 магистра</a:t>
            </a:r>
          </a:p>
          <a:p>
            <a:pPr marL="457200" indent="-457200">
              <a:buFont typeface="Arial" panose="020B0604020202020204" pitchFamily="34" charset="0"/>
              <a:buChar char="•"/>
            </a:pPr>
            <a:r>
              <a:rPr lang="ru-RU" sz="2400" dirty="0">
                <a:solidFill>
                  <a:srgbClr val="303030"/>
                </a:solidFill>
              </a:rPr>
              <a:t>В нынешнем учебном году ожидается выпуск 94 бакалавров, 40 магистров </a:t>
            </a:r>
            <a:r>
              <a:rPr lang="ru-RU" sz="2400">
                <a:solidFill>
                  <a:srgbClr val="303030"/>
                </a:solidFill>
              </a:rPr>
              <a:t>и 5 </a:t>
            </a:r>
            <a:r>
              <a:rPr lang="ru-RU" sz="2400" dirty="0">
                <a:solidFill>
                  <a:srgbClr val="303030"/>
                </a:solidFill>
              </a:rPr>
              <a:t>аспирантов</a:t>
            </a:r>
          </a:p>
          <a:p>
            <a:pPr marL="457200" indent="-457200">
              <a:buFont typeface="Arial" panose="020B0604020202020204" pitchFamily="34" charset="0"/>
              <a:buChar char="•"/>
            </a:pPr>
            <a:r>
              <a:rPr lang="ru-RU" sz="2400" dirty="0">
                <a:solidFill>
                  <a:srgbClr val="303030"/>
                </a:solidFill>
              </a:rPr>
              <a:t>Среди выпускников МШЭ МГУ - иностранные граждане как ближнего (Армения, Азербайджан, Белоруссия, Казахстан, Узбекистан, Украина, Южная Осетия), так и дальнего зарубежья (Алжир, Индия, Китай)</a:t>
            </a:r>
            <a:endParaRPr lang="en-US" sz="2400" dirty="0">
              <a:solidFill>
                <a:srgbClr val="303030"/>
              </a:solidFill>
            </a:endParaRPr>
          </a:p>
          <a:p>
            <a:pPr marL="457200" indent="-457200">
              <a:buFont typeface="Arial" panose="020B0604020202020204" pitchFamily="34" charset="0"/>
              <a:buChar char="•"/>
            </a:pPr>
            <a:endParaRPr lang="en-US" sz="2000" dirty="0">
              <a:solidFill>
                <a:srgbClr val="303030"/>
              </a:solidFill>
            </a:endParaRPr>
          </a:p>
        </p:txBody>
      </p:sp>
    </p:spTree>
    <p:extLst>
      <p:ext uri="{BB962C8B-B14F-4D97-AF65-F5344CB8AC3E}">
        <p14:creationId xmlns:p14="http://schemas.microsoft.com/office/powerpoint/2010/main" val="3183367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99532" y="1300480"/>
            <a:ext cx="8102601" cy="4338320"/>
          </a:xfrm>
        </p:spPr>
        <p:txBody>
          <a:bodyPr>
            <a:normAutofit/>
          </a:bodyPr>
          <a:lstStyle/>
          <a:p>
            <a:r>
              <a:rPr lang="ru-RU" sz="2000" dirty="0">
                <a:solidFill>
                  <a:srgbClr val="303030"/>
                </a:solidFill>
                <a:ea typeface="Calibri"/>
              </a:rPr>
              <a:t>Сегодня выпускники МШЭ МГУ успешно работают в Администрации Президента РФ, в федеральных и региональных органах власти, в крупных коммерческих структурах, институтах РАН экономического профиля</a:t>
            </a:r>
          </a:p>
          <a:p>
            <a:r>
              <a:rPr lang="ru-RU" sz="2000" dirty="0">
                <a:solidFill>
                  <a:srgbClr val="303030"/>
                </a:solidFill>
              </a:rPr>
              <a:t>Успешно работают в органах государственной власти. Наиболее яркий пример - начальник департамента в Администрации президента К. Зорин</a:t>
            </a:r>
          </a:p>
          <a:p>
            <a:r>
              <a:rPr lang="ru-RU" sz="2000" dirty="0">
                <a:solidFill>
                  <a:srgbClr val="303030"/>
                </a:solidFill>
              </a:rPr>
              <a:t>Успешно работают в сфере бизнеса (Роснефть и др. компании – Д. </a:t>
            </a:r>
            <a:r>
              <a:rPr lang="ru-RU" sz="2000" dirty="0" err="1">
                <a:solidFill>
                  <a:srgbClr val="303030"/>
                </a:solidFill>
              </a:rPr>
              <a:t>Панчук</a:t>
            </a:r>
            <a:r>
              <a:rPr lang="ru-RU" sz="2000" dirty="0">
                <a:solidFill>
                  <a:srgbClr val="303030"/>
                </a:solidFill>
              </a:rPr>
              <a:t>, К. Карпова и др.)</a:t>
            </a:r>
          </a:p>
          <a:p>
            <a:r>
              <a:rPr lang="ru-RU" sz="2000" dirty="0">
                <a:solidFill>
                  <a:srgbClr val="303030"/>
                </a:solidFill>
              </a:rPr>
              <a:t>Успешно берут научные высоты: более 15 наших выпускников стали кандидатами наук. Среди них: А. Белецкий, О. Ивина-</a:t>
            </a:r>
            <a:r>
              <a:rPr lang="en-US" sz="2000" dirty="0">
                <a:solidFill>
                  <a:srgbClr val="303030"/>
                </a:solidFill>
              </a:rPr>
              <a:t>PhD</a:t>
            </a:r>
            <a:r>
              <a:rPr lang="ru-RU" sz="2000" dirty="0">
                <a:solidFill>
                  <a:srgbClr val="303030"/>
                </a:solidFill>
              </a:rPr>
              <a:t>, Д. </a:t>
            </a:r>
            <a:r>
              <a:rPr lang="ru-RU" sz="2000" dirty="0" err="1">
                <a:solidFill>
                  <a:srgbClr val="303030"/>
                </a:solidFill>
              </a:rPr>
              <a:t>Панчук</a:t>
            </a:r>
            <a:r>
              <a:rPr lang="ru-RU" sz="2000" dirty="0">
                <a:solidFill>
                  <a:srgbClr val="303030"/>
                </a:solidFill>
              </a:rPr>
              <a:t>, К. Зорин, Т. </a:t>
            </a:r>
            <a:r>
              <a:rPr lang="ru-RU" sz="2000" dirty="0" err="1">
                <a:solidFill>
                  <a:srgbClr val="303030"/>
                </a:solidFill>
              </a:rPr>
              <a:t>Подоляко</a:t>
            </a:r>
            <a:r>
              <a:rPr lang="ru-RU" sz="2000" dirty="0">
                <a:solidFill>
                  <a:srgbClr val="303030"/>
                </a:solidFill>
              </a:rPr>
              <a:t>, И. Богатова, А. Зайцев, В. Архипова, К. </a:t>
            </a:r>
            <a:r>
              <a:rPr lang="ru-RU" sz="2000" dirty="0" err="1">
                <a:solidFill>
                  <a:srgbClr val="303030"/>
                </a:solidFill>
              </a:rPr>
              <a:t>Шаклеин</a:t>
            </a:r>
            <a:r>
              <a:rPr lang="ru-RU" sz="2000" dirty="0">
                <a:solidFill>
                  <a:srgbClr val="303030"/>
                </a:solidFill>
              </a:rPr>
              <a:t>, А. Бучнев</a:t>
            </a:r>
          </a:p>
          <a:p>
            <a:endParaRPr lang="ru-RU" sz="2000" dirty="0">
              <a:solidFill>
                <a:srgbClr val="303030"/>
              </a:solidFill>
            </a:endParaRPr>
          </a:p>
        </p:txBody>
      </p:sp>
      <p:sp>
        <p:nvSpPr>
          <p:cNvPr id="4" name="Title 1"/>
          <p:cNvSpPr>
            <a:spLocks noGrp="1"/>
          </p:cNvSpPr>
          <p:nvPr>
            <p:ph type="title"/>
          </p:nvPr>
        </p:nvSpPr>
        <p:spPr>
          <a:xfrm>
            <a:off x="465826" y="17252"/>
            <a:ext cx="8177842" cy="873760"/>
          </a:xfrm>
          <a:prstGeom prst="rect">
            <a:avLst/>
          </a:prstGeom>
        </p:spPr>
        <p:txBody>
          <a:bodyPr/>
          <a:lstStyle/>
          <a:p>
            <a:pPr>
              <a:lnSpc>
                <a:spcPts val="3400"/>
              </a:lnSpc>
            </a:pPr>
            <a:r>
              <a:rPr lang="ru-RU" sz="3600" dirty="0"/>
              <a:t>Наши выпускники</a:t>
            </a:r>
            <a:endParaRPr lang="en-US" sz="3600" dirty="0"/>
          </a:p>
        </p:txBody>
      </p:sp>
    </p:spTree>
    <p:extLst>
      <p:ext uri="{BB962C8B-B14F-4D97-AF65-F5344CB8AC3E}">
        <p14:creationId xmlns:p14="http://schemas.microsoft.com/office/powerpoint/2010/main" val="620040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9BB711-3FB0-1544-ACA0-7B4B08193F27}"/>
              </a:ext>
            </a:extLst>
          </p:cNvPr>
          <p:cNvSpPr>
            <a:spLocks noGrp="1"/>
          </p:cNvSpPr>
          <p:nvPr>
            <p:ph type="title"/>
          </p:nvPr>
        </p:nvSpPr>
        <p:spPr/>
        <p:txBody>
          <a:bodyPr/>
          <a:lstStyle/>
          <a:p>
            <a:r>
              <a:rPr lang="ru-RU" sz="2800" dirty="0"/>
              <a:t>Наши молодые сотрудники – выпускники Школы</a:t>
            </a:r>
            <a:endParaRPr lang="ru-RU" dirty="0"/>
          </a:p>
        </p:txBody>
      </p:sp>
      <p:sp>
        <p:nvSpPr>
          <p:cNvPr id="3" name="TextBox 2"/>
          <p:cNvSpPr txBox="1"/>
          <p:nvPr/>
        </p:nvSpPr>
        <p:spPr>
          <a:xfrm>
            <a:off x="851379" y="2435066"/>
            <a:ext cx="7441242" cy="2308324"/>
          </a:xfrm>
          <a:prstGeom prst="rect">
            <a:avLst/>
          </a:prstGeom>
          <a:noFill/>
        </p:spPr>
        <p:txBody>
          <a:bodyPr wrap="square" rtlCol="0">
            <a:spAutoFit/>
          </a:bodyPr>
          <a:lstStyle/>
          <a:p>
            <a:r>
              <a:rPr lang="ru-RU" sz="2400" dirty="0"/>
              <a:t>В штате трудятся 17 человек, из них выпускников аспирантуры 2014-2018 годов - 10 человек (3 ассистента, </a:t>
            </a:r>
            <a:r>
              <a:rPr lang="ru-RU" sz="2400" dirty="0" smtClean="0"/>
              <a:t>4 </a:t>
            </a:r>
            <a:r>
              <a:rPr lang="ru-RU" sz="2400" dirty="0"/>
              <a:t>преподавателя, 2 старших преподавателя и 1 доцент)</a:t>
            </a:r>
          </a:p>
          <a:p>
            <a:endParaRPr lang="ru-RU" sz="2400" dirty="0"/>
          </a:p>
          <a:p>
            <a:endParaRPr lang="ru-RU" sz="2400" dirty="0"/>
          </a:p>
        </p:txBody>
      </p:sp>
    </p:spTree>
    <p:extLst>
      <p:ext uri="{BB962C8B-B14F-4D97-AF65-F5344CB8AC3E}">
        <p14:creationId xmlns:p14="http://schemas.microsoft.com/office/powerpoint/2010/main" val="1317558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2DCB5D9-35D2-D64B-84AB-2DA37EB6A83D}"/>
              </a:ext>
            </a:extLst>
          </p:cNvPr>
          <p:cNvSpPr>
            <a:spLocks noGrp="1"/>
          </p:cNvSpPr>
          <p:nvPr>
            <p:ph type="title"/>
          </p:nvPr>
        </p:nvSpPr>
        <p:spPr/>
        <p:txBody>
          <a:bodyPr/>
          <a:lstStyle/>
          <a:p>
            <a:r>
              <a:rPr lang="ru-RU" dirty="0"/>
              <a:t>Наши учебники и учебные пособия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214" y="1192031"/>
            <a:ext cx="6749573" cy="4473939"/>
          </a:xfrm>
          <a:prstGeom prst="rect">
            <a:avLst/>
          </a:prstGeom>
        </p:spPr>
      </p:pic>
    </p:spTree>
    <p:extLst>
      <p:ext uri="{BB962C8B-B14F-4D97-AF65-F5344CB8AC3E}">
        <p14:creationId xmlns:p14="http://schemas.microsoft.com/office/powerpoint/2010/main" val="2516368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2DCB5D9-35D2-D64B-84AB-2DA37EB6A83D}"/>
              </a:ext>
            </a:extLst>
          </p:cNvPr>
          <p:cNvSpPr>
            <a:spLocks noGrp="1"/>
          </p:cNvSpPr>
          <p:nvPr>
            <p:ph type="title"/>
          </p:nvPr>
        </p:nvSpPr>
        <p:spPr/>
        <p:txBody>
          <a:bodyPr/>
          <a:lstStyle/>
          <a:p>
            <a:r>
              <a:rPr lang="ru-RU" dirty="0"/>
              <a:t>Наши учебники и учебные пособия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922" y="1511926"/>
            <a:ext cx="1870042" cy="249338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1" y="1511926"/>
            <a:ext cx="2556099" cy="3834148"/>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006" y="2182305"/>
            <a:ext cx="1870042" cy="249339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90" y="2852686"/>
            <a:ext cx="1870042" cy="2493388"/>
          </a:xfrm>
          <a:prstGeom prst="rect">
            <a:avLst/>
          </a:prstGeom>
        </p:spPr>
      </p:pic>
    </p:spTree>
    <p:extLst>
      <p:ext uri="{BB962C8B-B14F-4D97-AF65-F5344CB8AC3E}">
        <p14:creationId xmlns:p14="http://schemas.microsoft.com/office/powerpoint/2010/main" val="1793131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883A1A-9341-9440-8AE5-5CDB1383EA67}"/>
              </a:ext>
            </a:extLst>
          </p:cNvPr>
          <p:cNvSpPr>
            <a:spLocks noGrp="1"/>
          </p:cNvSpPr>
          <p:nvPr>
            <p:ph type="title"/>
          </p:nvPr>
        </p:nvSpPr>
        <p:spPr/>
        <p:txBody>
          <a:bodyPr/>
          <a:lstStyle/>
          <a:p>
            <a:r>
              <a:rPr lang="ru-RU" sz="3600" dirty="0"/>
              <a:t>Премии и гранты наших сотрудников</a:t>
            </a:r>
            <a:endParaRPr lang="ru-RU" dirty="0"/>
          </a:p>
        </p:txBody>
      </p:sp>
      <p:sp>
        <p:nvSpPr>
          <p:cNvPr id="3" name="TextBox 2">
            <a:extLst>
              <a:ext uri="{FF2B5EF4-FFF2-40B4-BE49-F238E27FC236}">
                <a16:creationId xmlns="" xmlns:a16="http://schemas.microsoft.com/office/drawing/2014/main" id="{5586EE14-C22D-DB4B-B235-56AD66BF2820}"/>
              </a:ext>
            </a:extLst>
          </p:cNvPr>
          <p:cNvSpPr txBox="1"/>
          <p:nvPr/>
        </p:nvSpPr>
        <p:spPr>
          <a:xfrm>
            <a:off x="940279" y="1697355"/>
            <a:ext cx="7824159" cy="2862322"/>
          </a:xfrm>
          <a:prstGeom prst="rect">
            <a:avLst/>
          </a:prstGeom>
          <a:noFill/>
        </p:spPr>
        <p:txBody>
          <a:bodyPr wrap="square" rtlCol="0">
            <a:spAutoFit/>
          </a:bodyPr>
          <a:lstStyle/>
          <a:p>
            <a:r>
              <a:rPr lang="ru-RU" dirty="0"/>
              <a:t>2014 г. - Премия имени М.В. Ломоносова за научные работы </a:t>
            </a:r>
            <a:r>
              <a:rPr lang="en-US" dirty="0"/>
              <a:t>II</a:t>
            </a:r>
            <a:r>
              <a:rPr lang="ru-RU" dirty="0"/>
              <a:t> степени за цикл работ по созданию оригинальной теоретической концепции «Экономическая социодинамика» (чл.- корр. РАН Р.С. Гринберг, проф. А.Я. Рубинштейн)</a:t>
            </a:r>
          </a:p>
          <a:p>
            <a:r>
              <a:rPr lang="ru-RU" dirty="0"/>
              <a:t>2018 г. - Премия имени М.В. Ломоносова за научные работы</a:t>
            </a:r>
            <a:r>
              <a:rPr lang="en-US" dirty="0"/>
              <a:t> I</a:t>
            </a:r>
            <a:r>
              <a:rPr lang="ru-RU" dirty="0"/>
              <a:t> степени за цикл работ «Теория стратегии и методология </a:t>
            </a:r>
            <a:r>
              <a:rPr lang="ru-RU" dirty="0" err="1"/>
              <a:t>стратегирования</a:t>
            </a:r>
            <a:r>
              <a:rPr lang="ru-RU" dirty="0"/>
              <a:t>» (иностранный член РАН, проф. В.Л. Квинт)</a:t>
            </a:r>
          </a:p>
          <a:p>
            <a:r>
              <a:rPr lang="ru-RU" dirty="0"/>
              <a:t>Грант от РФФИ (Беляков А.О.)</a:t>
            </a:r>
          </a:p>
          <a:p>
            <a:r>
              <a:rPr lang="ru-RU" dirty="0"/>
              <a:t>Грант от Фонда "</a:t>
            </a:r>
            <a:r>
              <a:rPr lang="ru-RU" dirty="0" err="1"/>
              <a:t>Иннопрактика</a:t>
            </a:r>
            <a:r>
              <a:rPr lang="ru-RU" dirty="0"/>
              <a:t>" в рамках Конкурса на </a:t>
            </a:r>
            <a:r>
              <a:rPr lang="ru-RU" dirty="0" err="1"/>
              <a:t>грантовую</a:t>
            </a:r>
            <a:r>
              <a:rPr lang="ru-RU" dirty="0"/>
              <a:t> поддержку молодых лидеров научных коллективов МГУ (Зайцев А.А.) </a:t>
            </a:r>
          </a:p>
        </p:txBody>
      </p:sp>
    </p:spTree>
    <p:extLst>
      <p:ext uri="{BB962C8B-B14F-4D97-AF65-F5344CB8AC3E}">
        <p14:creationId xmlns:p14="http://schemas.microsoft.com/office/powerpoint/2010/main" val="317007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883A1A-9341-9440-8AE5-5CDB1383EA67}"/>
              </a:ext>
            </a:extLst>
          </p:cNvPr>
          <p:cNvSpPr>
            <a:spLocks noGrp="1"/>
          </p:cNvSpPr>
          <p:nvPr>
            <p:ph type="title"/>
          </p:nvPr>
        </p:nvSpPr>
        <p:spPr/>
        <p:txBody>
          <a:bodyPr/>
          <a:lstStyle/>
          <a:p>
            <a:r>
              <a:rPr lang="ru-RU" dirty="0"/>
              <a:t>Наши научные достижения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732" y="1061050"/>
            <a:ext cx="6452556" cy="4839418"/>
          </a:xfrm>
          <a:prstGeom prst="rect">
            <a:avLst/>
          </a:prstGeom>
        </p:spPr>
      </p:pic>
    </p:spTree>
    <p:extLst>
      <p:ext uri="{BB962C8B-B14F-4D97-AF65-F5344CB8AC3E}">
        <p14:creationId xmlns:p14="http://schemas.microsoft.com/office/powerpoint/2010/main" val="86091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dirty="0"/>
              <a:t>Общий замысел</a:t>
            </a:r>
            <a:endParaRPr lang="en-US" dirty="0"/>
          </a:p>
        </p:txBody>
      </p:sp>
      <p:sp>
        <p:nvSpPr>
          <p:cNvPr id="3" name="Subtitle 2"/>
          <p:cNvSpPr>
            <a:spLocks noGrp="1"/>
          </p:cNvSpPr>
          <p:nvPr>
            <p:ph type="subTitle" idx="4294967295"/>
          </p:nvPr>
        </p:nvSpPr>
        <p:spPr>
          <a:xfrm>
            <a:off x="928157" y="1853625"/>
            <a:ext cx="8102601" cy="3150750"/>
          </a:xfrm>
        </p:spPr>
        <p:txBody>
          <a:bodyPr>
            <a:normAutofit/>
          </a:bodyPr>
          <a:lstStyle/>
          <a:p>
            <a:pPr marL="0" indent="0">
              <a:buNone/>
            </a:pPr>
            <a:r>
              <a:rPr lang="ru-RU" sz="2800" dirty="0">
                <a:solidFill>
                  <a:srgbClr val="292929"/>
                </a:solidFill>
              </a:rPr>
              <a:t>Создание компактной структуры, позволяющей оптимальным образом вовлечь потенциал академической экономической науки, а также ведущих зарубежных ученых-экономистов в реализацию образовательных и научно-исследовательских задач Университета</a:t>
            </a:r>
            <a:endParaRPr lang="en-US" sz="2800" dirty="0">
              <a:solidFill>
                <a:srgbClr val="292929"/>
              </a:solidFill>
            </a:endParaRPr>
          </a:p>
        </p:txBody>
      </p:sp>
    </p:spTree>
    <p:extLst>
      <p:ext uri="{BB962C8B-B14F-4D97-AF65-F5344CB8AC3E}">
        <p14:creationId xmlns:p14="http://schemas.microsoft.com/office/powerpoint/2010/main" val="4112984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59519"/>
            <a:ext cx="8229600" cy="802532"/>
          </a:xfrm>
        </p:spPr>
        <p:txBody>
          <a:bodyPr/>
          <a:lstStyle/>
          <a:p>
            <a:pPr>
              <a:lnSpc>
                <a:spcPts val="3200"/>
              </a:lnSpc>
            </a:pPr>
            <a:r>
              <a:rPr lang="ru-RU" sz="3200" dirty="0"/>
              <a:t>О наших финансовых результатах (доходы от образовательной деятельности, млн. руб.)</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54631978"/>
              </p:ext>
            </p:extLst>
          </p:nvPr>
        </p:nvGraphicFramePr>
        <p:xfrm>
          <a:off x="449263" y="1195565"/>
          <a:ext cx="8229600" cy="378187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p:cNvSpPr txBox="1">
            <a:spLocks/>
          </p:cNvSpPr>
          <p:nvPr/>
        </p:nvSpPr>
        <p:spPr>
          <a:xfrm>
            <a:off x="449263" y="5567680"/>
            <a:ext cx="8229600" cy="955040"/>
          </a:xfrm>
          <a:prstGeom prst="rect">
            <a:avLst/>
          </a:prstGeom>
        </p:spPr>
        <p:txBody>
          <a:bodyPr/>
          <a:lstStyle>
            <a:lvl1pPr algn="ctr" defTabSz="914400" rtl="0" eaLnBrk="1" latinLnBrk="0" hangingPunct="1">
              <a:spcBef>
                <a:spcPct val="0"/>
              </a:spcBef>
              <a:buNone/>
              <a:defRPr lang="ru-RU" sz="4400" b="1" kern="1200" dirty="0">
                <a:solidFill>
                  <a:schemeClr val="tx1"/>
                </a:solidFill>
                <a:latin typeface="+mj-lt"/>
                <a:ea typeface="+mj-ea"/>
                <a:cs typeface="+mj-cs"/>
              </a:defRPr>
            </a:lvl1pPr>
          </a:lstStyle>
          <a:p>
            <a:pPr fontAlgn="auto">
              <a:spcAft>
                <a:spcPts val="0"/>
              </a:spcAft>
            </a:pPr>
            <a:endParaRPr lang="ru-RU" dirty="0">
              <a:solidFill>
                <a:srgbClr val="FF0000"/>
              </a:solidFill>
            </a:endParaRPr>
          </a:p>
        </p:txBody>
      </p:sp>
      <p:sp>
        <p:nvSpPr>
          <p:cNvPr id="6" name="Title 2"/>
          <p:cNvSpPr txBox="1">
            <a:spLocks/>
          </p:cNvSpPr>
          <p:nvPr/>
        </p:nvSpPr>
        <p:spPr>
          <a:xfrm>
            <a:off x="449262" y="5055079"/>
            <a:ext cx="8229601" cy="715992"/>
          </a:xfrm>
          <a:prstGeom prst="rect">
            <a:avLst/>
          </a:prstGeom>
        </p:spPr>
        <p:txBody>
          <a:bodyPr/>
          <a:lstStyle>
            <a:lvl1pPr algn="ctr" defTabSz="914400" rtl="0" eaLnBrk="1" latinLnBrk="0" hangingPunct="1">
              <a:spcBef>
                <a:spcPct val="0"/>
              </a:spcBef>
              <a:buNone/>
              <a:defRPr lang="ru-RU" sz="4400" b="1" kern="1200" dirty="0">
                <a:solidFill>
                  <a:schemeClr val="tx1"/>
                </a:solidFill>
                <a:latin typeface="+mj-lt"/>
                <a:ea typeface="+mj-ea"/>
                <a:cs typeface="+mj-cs"/>
              </a:defRPr>
            </a:lvl1pPr>
          </a:lstStyle>
          <a:p>
            <a:pPr fontAlgn="auto">
              <a:spcAft>
                <a:spcPts val="0"/>
              </a:spcAft>
            </a:pPr>
            <a:r>
              <a:rPr lang="ru-RU" sz="2000" b="0" dirty="0">
                <a:solidFill>
                  <a:srgbClr val="303030"/>
                </a:solidFill>
                <a:latin typeface="+mn-lt"/>
              </a:rPr>
              <a:t>Общий доход за </a:t>
            </a:r>
            <a:r>
              <a:rPr lang="ru-RU" sz="2000" b="0" dirty="0">
                <a:latin typeface="+mn-lt"/>
              </a:rPr>
              <a:t>15</a:t>
            </a:r>
            <a:r>
              <a:rPr lang="ru-RU" sz="2000" b="0" dirty="0">
                <a:solidFill>
                  <a:srgbClr val="303030"/>
                </a:solidFill>
                <a:latin typeface="+mn-lt"/>
              </a:rPr>
              <a:t> лет (2004 – 2018) - 1406 млн. руб. (тридцать процентов дохода перечислено в кассу МГУ)</a:t>
            </a:r>
          </a:p>
        </p:txBody>
      </p:sp>
    </p:spTree>
    <p:extLst>
      <p:ext uri="{BB962C8B-B14F-4D97-AF65-F5344CB8AC3E}">
        <p14:creationId xmlns:p14="http://schemas.microsoft.com/office/powerpoint/2010/main" val="2836556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1" y="25015"/>
            <a:ext cx="8102601" cy="975650"/>
          </a:xfrm>
        </p:spPr>
        <p:txBody>
          <a:bodyPr/>
          <a:lstStyle/>
          <a:p>
            <a:pPr>
              <a:lnSpc>
                <a:spcPts val="3400"/>
              </a:lnSpc>
            </a:pPr>
            <a:r>
              <a:rPr lang="ru-RU" sz="3600" dirty="0"/>
              <a:t>Помощь в финансовом измерении (в млн. руб.)</a:t>
            </a:r>
            <a:endParaRPr lang="en-US" dirty="0"/>
          </a:p>
        </p:txBody>
      </p:sp>
      <p:graphicFrame>
        <p:nvGraphicFramePr>
          <p:cNvPr id="5" name="Chart 4"/>
          <p:cNvGraphicFramePr/>
          <p:nvPr>
            <p:extLst>
              <p:ext uri="{D42A27DB-BD31-4B8C-83A1-F6EECF244321}">
                <p14:modId xmlns:p14="http://schemas.microsoft.com/office/powerpoint/2010/main" val="2897638333"/>
              </p:ext>
            </p:extLst>
          </p:nvPr>
        </p:nvGraphicFramePr>
        <p:xfrm>
          <a:off x="499531" y="1254790"/>
          <a:ext cx="8102601" cy="367089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99530" y="5051367"/>
            <a:ext cx="8102601" cy="676568"/>
          </a:xfrm>
          <a:prstGeom prst="rect">
            <a:avLst/>
          </a:prstGeom>
        </p:spPr>
        <p:txBody>
          <a:bodyPr/>
          <a:lstStyle>
            <a:lvl1pPr algn="ctr" defTabSz="914400" rtl="0" eaLnBrk="1" latinLnBrk="0" hangingPunct="1">
              <a:spcBef>
                <a:spcPct val="0"/>
              </a:spcBef>
              <a:buNone/>
              <a:defRPr lang="ru-RU" sz="4400" b="1" kern="1200" dirty="0">
                <a:solidFill>
                  <a:schemeClr val="tx1"/>
                </a:solidFill>
                <a:latin typeface="+mj-lt"/>
                <a:ea typeface="+mj-ea"/>
                <a:cs typeface="+mj-cs"/>
              </a:defRPr>
            </a:lvl1pPr>
          </a:lstStyle>
          <a:p>
            <a:pPr algn="l" fontAlgn="auto">
              <a:spcAft>
                <a:spcPts val="0"/>
              </a:spcAft>
            </a:pPr>
            <a:r>
              <a:rPr lang="ru-RU" sz="1800" b="0" dirty="0">
                <a:latin typeface="+mn-lt"/>
              </a:rPr>
              <a:t>Итого за 15 лет (2004 – 2018 гг.) - 413 млн. руб. </a:t>
            </a:r>
          </a:p>
          <a:p>
            <a:pPr algn="l" fontAlgn="auto">
              <a:spcAft>
                <a:spcPts val="0"/>
              </a:spcAft>
            </a:pPr>
            <a:r>
              <a:rPr lang="ru-RU" sz="1500" b="0" i="1" dirty="0">
                <a:latin typeface="+mn-lt"/>
              </a:rPr>
              <a:t>Без учета затрат «Базового элемента» на ремонт и реконструкцию помещений Школы</a:t>
            </a:r>
          </a:p>
        </p:txBody>
      </p:sp>
    </p:spTree>
    <p:extLst>
      <p:ext uri="{BB962C8B-B14F-4D97-AF65-F5344CB8AC3E}">
        <p14:creationId xmlns:p14="http://schemas.microsoft.com/office/powerpoint/2010/main" val="3244772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кадры</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rgbClr val="F24740"/>
                </a:solidFill>
                <a:latin typeface="Garamond" panose="02020404030301010803" pitchFamily="18" charset="0"/>
              </a:rPr>
              <a:t>Наши планы </a:t>
            </a:r>
          </a:p>
        </p:txBody>
      </p:sp>
    </p:spTree>
    <p:extLst>
      <p:ext uri="{BB962C8B-B14F-4D97-AF65-F5344CB8AC3E}">
        <p14:creationId xmlns:p14="http://schemas.microsoft.com/office/powerpoint/2010/main" val="3278437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sz="3600" dirty="0"/>
              <a:t>Наши планы в образовательной сфере</a:t>
            </a:r>
            <a:endParaRPr lang="en-US" sz="3600" dirty="0"/>
          </a:p>
        </p:txBody>
      </p:sp>
      <p:sp>
        <p:nvSpPr>
          <p:cNvPr id="3" name="Subtitle 2"/>
          <p:cNvSpPr>
            <a:spLocks noGrp="1"/>
          </p:cNvSpPr>
          <p:nvPr>
            <p:ph type="subTitle" idx="4294967295"/>
          </p:nvPr>
        </p:nvSpPr>
        <p:spPr>
          <a:xfrm>
            <a:off x="499532" y="1291853"/>
            <a:ext cx="8102601" cy="4811961"/>
          </a:xfrm>
        </p:spPr>
        <p:txBody>
          <a:bodyPr>
            <a:noAutofit/>
          </a:bodyPr>
          <a:lstStyle/>
          <a:p>
            <a:pPr marL="457200" indent="-457200">
              <a:lnSpc>
                <a:spcPts val="1800"/>
              </a:lnSpc>
              <a:buFont typeface="Arial" panose="020B0604020202020204" pitchFamily="34" charset="0"/>
              <a:buChar char="•"/>
            </a:pPr>
            <a:r>
              <a:rPr lang="ru-RU" sz="1800" dirty="0">
                <a:solidFill>
                  <a:srgbClr val="303030"/>
                </a:solidFill>
              </a:rPr>
              <a:t>Внесение изменений в наши образовательные программы:</a:t>
            </a:r>
          </a:p>
          <a:p>
            <a:pPr marL="857250" lvl="1" indent="-457200">
              <a:lnSpc>
                <a:spcPts val="1800"/>
              </a:lnSpc>
              <a:buFont typeface="Arial" panose="020B0604020202020204" pitchFamily="34" charset="0"/>
              <a:buChar char="•"/>
            </a:pPr>
            <a:r>
              <a:rPr lang="ru-RU" sz="1600" dirty="0">
                <a:solidFill>
                  <a:srgbClr val="303030"/>
                </a:solidFill>
              </a:rPr>
              <a:t>Введение профиля </a:t>
            </a:r>
            <a:r>
              <a:rPr lang="ru-RU" sz="1600" b="1" dirty="0">
                <a:solidFill>
                  <a:srgbClr val="303030"/>
                </a:solidFill>
              </a:rPr>
              <a:t>«Экономическая теория и аналитика» </a:t>
            </a:r>
            <a:r>
              <a:rPr lang="ru-RU" sz="1600" dirty="0">
                <a:solidFill>
                  <a:srgbClr val="303030"/>
                </a:solidFill>
              </a:rPr>
              <a:t>в рамках направления </a:t>
            </a:r>
            <a:r>
              <a:rPr lang="ru-RU" sz="1600" dirty="0" err="1">
                <a:solidFill>
                  <a:srgbClr val="303030"/>
                </a:solidFill>
              </a:rPr>
              <a:t>бакалавриата</a:t>
            </a:r>
            <a:r>
              <a:rPr lang="ru-RU" sz="1600" dirty="0">
                <a:solidFill>
                  <a:srgbClr val="303030"/>
                </a:solidFill>
              </a:rPr>
              <a:t> «Экономика» (утверждено Ученым Советом МГУ от 22.04.2019)</a:t>
            </a:r>
          </a:p>
          <a:p>
            <a:pPr marL="857250" lvl="1" indent="-457200">
              <a:lnSpc>
                <a:spcPts val="1800"/>
              </a:lnSpc>
              <a:buFont typeface="Arial" panose="020B0604020202020204" pitchFamily="34" charset="0"/>
              <a:buChar char="•"/>
            </a:pPr>
            <a:r>
              <a:rPr lang="ru-RU" sz="1600" dirty="0">
                <a:solidFill>
                  <a:srgbClr val="303030"/>
                </a:solidFill>
              </a:rPr>
              <a:t>Запуск новой программы в магистратуре – </a:t>
            </a:r>
            <a:r>
              <a:rPr lang="ru-RU" sz="1600" b="1" dirty="0">
                <a:solidFill>
                  <a:srgbClr val="303030"/>
                </a:solidFill>
              </a:rPr>
              <a:t>«Экономика и математические методы» </a:t>
            </a:r>
            <a:r>
              <a:rPr lang="ru-RU" sz="1600" dirty="0">
                <a:solidFill>
                  <a:srgbClr val="303030"/>
                </a:solidFill>
              </a:rPr>
              <a:t>(утверждено Ученым Советом МГУ от 22.04.2019). Программа будет реализовываться совместно с Механико-математическим факультетом МГУ на базе МШЭ МГУ. Обращаемся к нашим попечителям с просьбой изыскать возможность выделения дополнительно минимум десяти грантов, которые предоставлялись бы наилучшим студентам на весь срок обучения в магистратуре по новому направлению</a:t>
            </a:r>
          </a:p>
          <a:p>
            <a:pPr marL="457200" indent="-457200">
              <a:lnSpc>
                <a:spcPts val="1800"/>
              </a:lnSpc>
            </a:pPr>
            <a:r>
              <a:rPr lang="ru-RU" sz="1800" dirty="0">
                <a:solidFill>
                  <a:srgbClr val="303030"/>
                </a:solidFill>
              </a:rPr>
              <a:t>Идёт работа над ребрендигом нашей магистерской программы «Экономическая теория и проблемы современной России». Задача: сделать программу более сфокусированной на формировании у магистрантов знаний, необходимых для решения актуальных практических задач, при сохранении серьёзного теоретического уровня </a:t>
            </a: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a:p>
            <a:pPr marL="457200" indent="-457200">
              <a:lnSpc>
                <a:spcPts val="1800"/>
              </a:lnSpc>
              <a:buFont typeface="Arial" panose="020B0604020202020204" pitchFamily="34" charset="0"/>
              <a:buChar char="•"/>
            </a:pPr>
            <a:endParaRPr lang="ru-RU" sz="2000" dirty="0">
              <a:solidFill>
                <a:srgbClr val="303030"/>
              </a:solidFill>
            </a:endParaRPr>
          </a:p>
        </p:txBody>
      </p:sp>
    </p:spTree>
    <p:extLst>
      <p:ext uri="{BB962C8B-B14F-4D97-AF65-F5344CB8AC3E}">
        <p14:creationId xmlns:p14="http://schemas.microsoft.com/office/powerpoint/2010/main" val="1530966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2" y="101600"/>
            <a:ext cx="8102600" cy="772160"/>
          </a:xfrm>
          <a:prstGeom prst="rect">
            <a:avLst/>
          </a:prstGeom>
        </p:spPr>
        <p:txBody>
          <a:bodyPr/>
          <a:lstStyle/>
          <a:p>
            <a:r>
              <a:rPr lang="ru-RU" dirty="0"/>
              <a:t>В научной области</a:t>
            </a:r>
            <a:endParaRPr lang="en-US" dirty="0"/>
          </a:p>
        </p:txBody>
      </p:sp>
      <p:sp>
        <p:nvSpPr>
          <p:cNvPr id="3" name="Subtitle 2"/>
          <p:cNvSpPr>
            <a:spLocks noGrp="1"/>
          </p:cNvSpPr>
          <p:nvPr>
            <p:ph type="subTitle" idx="4294967295"/>
          </p:nvPr>
        </p:nvSpPr>
        <p:spPr>
          <a:xfrm>
            <a:off x="499532" y="1676784"/>
            <a:ext cx="8102601" cy="3504433"/>
          </a:xfrm>
        </p:spPr>
        <p:txBody>
          <a:bodyPr>
            <a:noAutofit/>
          </a:bodyPr>
          <a:lstStyle/>
          <a:p>
            <a:pPr marL="457200" indent="-457200">
              <a:buFont typeface="Arial" panose="020B0604020202020204" pitchFamily="34" charset="0"/>
              <a:buChar char="•"/>
            </a:pPr>
            <a:r>
              <a:rPr lang="ru-RU" sz="2400" dirty="0">
                <a:solidFill>
                  <a:srgbClr val="303030"/>
                </a:solidFill>
              </a:rPr>
              <a:t>Продолжение линии на привлечение наших студентов, аспирантов, молодых сотрудников к научной деятельности (к публикации статей, написанию монографий, учебников и учебных пособий, участию в конференциях)</a:t>
            </a:r>
          </a:p>
          <a:p>
            <a:pPr marL="457200" indent="-457200">
              <a:buFont typeface="Arial" panose="020B0604020202020204" pitchFamily="34" charset="0"/>
              <a:buChar char="•"/>
            </a:pPr>
            <a:r>
              <a:rPr lang="ru-RU" sz="2400" dirty="0">
                <a:solidFill>
                  <a:srgbClr val="303030"/>
                </a:solidFill>
              </a:rPr>
              <a:t>Изучаем возможность создания научной лаборатории по финансовой математике в рамках Школы совместно с Мехматом (автор идеи - проф. Ю.М. Кабанов)</a:t>
            </a:r>
          </a:p>
          <a:p>
            <a:pPr marL="457200" indent="-457200">
              <a:buFont typeface="Arial" panose="020B0604020202020204" pitchFamily="34" charset="0"/>
              <a:buChar char="•"/>
            </a:pPr>
            <a:endParaRPr lang="en-US" sz="2400" dirty="0">
              <a:solidFill>
                <a:srgbClr val="303030"/>
              </a:solidFill>
            </a:endParaRPr>
          </a:p>
        </p:txBody>
      </p:sp>
    </p:spTree>
    <p:extLst>
      <p:ext uri="{BB962C8B-B14F-4D97-AF65-F5344CB8AC3E}">
        <p14:creationId xmlns:p14="http://schemas.microsoft.com/office/powerpoint/2010/main" val="254480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82614"/>
            <a:ext cx="8042694" cy="820738"/>
          </a:xfrm>
          <a:prstGeom prst="rect">
            <a:avLst/>
          </a:prstGeom>
        </p:spPr>
        <p:txBody>
          <a:bodyPr wrap="square" tIns="0" bIns="0">
            <a:spAutoFit/>
          </a:bodyPr>
          <a:lstStyle/>
          <a:p>
            <a:pPr>
              <a:lnSpc>
                <a:spcPts val="3200"/>
              </a:lnSpc>
            </a:pPr>
            <a:r>
              <a:rPr lang="ru-RU" sz="3600" dirty="0"/>
              <a:t>Оригинальная организационно-финансовая модель</a:t>
            </a:r>
            <a:endParaRPr lang="en-US" dirty="0"/>
          </a:p>
        </p:txBody>
      </p:sp>
      <p:sp>
        <p:nvSpPr>
          <p:cNvPr id="3" name="Subtitle 2"/>
          <p:cNvSpPr>
            <a:spLocks noGrp="1"/>
          </p:cNvSpPr>
          <p:nvPr>
            <p:ph type="subTitle" idx="4294967295"/>
          </p:nvPr>
        </p:nvSpPr>
        <p:spPr>
          <a:xfrm>
            <a:off x="491706" y="1923116"/>
            <a:ext cx="8042694" cy="3011769"/>
          </a:xfrm>
        </p:spPr>
        <p:txBody>
          <a:bodyPr>
            <a:normAutofit/>
          </a:bodyPr>
          <a:lstStyle/>
          <a:p>
            <a:pPr marL="457200" indent="-457200">
              <a:buFont typeface="Arial" panose="020B0604020202020204" pitchFamily="34" charset="0"/>
              <a:buChar char="•"/>
            </a:pPr>
            <a:r>
              <a:rPr lang="ru-RU" sz="2800" dirty="0">
                <a:solidFill>
                  <a:srgbClr val="292929"/>
                </a:solidFill>
              </a:rPr>
              <a:t>Обособленное подразделение МГУ</a:t>
            </a:r>
          </a:p>
          <a:p>
            <a:pPr marL="457200" indent="-457200">
              <a:buFont typeface="Arial" panose="020B0604020202020204" pitchFamily="34" charset="0"/>
              <a:buChar char="•"/>
            </a:pPr>
            <a:r>
              <a:rPr lang="ru-RU" sz="2800" dirty="0">
                <a:solidFill>
                  <a:srgbClr val="292929"/>
                </a:solidFill>
              </a:rPr>
              <a:t>Отсутствие бюджетного финансирования</a:t>
            </a:r>
          </a:p>
          <a:p>
            <a:pPr marL="457200" indent="-457200">
              <a:buFont typeface="Arial" panose="020B0604020202020204" pitchFamily="34" charset="0"/>
              <a:buChar char="•"/>
            </a:pPr>
            <a:r>
              <a:rPr lang="ru-RU" sz="2800" dirty="0">
                <a:solidFill>
                  <a:srgbClr val="292929"/>
                </a:solidFill>
              </a:rPr>
              <a:t>Компактный штат</a:t>
            </a:r>
          </a:p>
          <a:p>
            <a:pPr marL="457200" indent="-457200">
              <a:buFont typeface="Arial" panose="020B0604020202020204" pitchFamily="34" charset="0"/>
              <a:buChar char="•"/>
            </a:pPr>
            <a:r>
              <a:rPr lang="ru-RU" sz="2800" dirty="0">
                <a:solidFill>
                  <a:srgbClr val="292929"/>
                </a:solidFill>
              </a:rPr>
              <a:t>Привлечение значительной части профессорско-преподавательского состава на договорной основе</a:t>
            </a:r>
            <a:endParaRPr lang="en-US" sz="2800" dirty="0">
              <a:solidFill>
                <a:srgbClr val="292929"/>
              </a:solidFill>
            </a:endParaRPr>
          </a:p>
        </p:txBody>
      </p:sp>
    </p:spTree>
    <p:extLst>
      <p:ext uri="{BB962C8B-B14F-4D97-AF65-F5344CB8AC3E}">
        <p14:creationId xmlns:p14="http://schemas.microsoft.com/office/powerpoint/2010/main" val="36509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782320"/>
            <a:ext cx="7559040" cy="5016758"/>
          </a:xfrm>
          <a:prstGeom prst="rect">
            <a:avLst/>
          </a:prstGeom>
        </p:spPr>
        <p:txBody>
          <a:bodyPr wrap="square">
            <a:spAutoFit/>
          </a:bodyPr>
          <a:lstStyle/>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Рождение школы</a:t>
            </a:r>
          </a:p>
          <a:p>
            <a:pPr marL="742950" indent="-742950">
              <a:buFont typeface="+mj-lt"/>
              <a:buAutoNum type="arabicPeriod"/>
            </a:pPr>
            <a:r>
              <a:rPr lang="ru-RU" sz="3200" dirty="0">
                <a:solidFill>
                  <a:srgbClr val="F24740"/>
                </a:solidFill>
                <a:latin typeface="Garamond" panose="02020404030301010803" pitchFamily="18" charset="0"/>
              </a:rPr>
              <a:t>Попечительский совет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Направления обучения</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Профессорско-преподавательский состав</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Административный персонал</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партнёры в стране и за рубежом</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гости и друзья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Основные результаты </a:t>
            </a:r>
          </a:p>
          <a:p>
            <a:pPr marL="742950" indent="-742950">
              <a:buFont typeface="+mj-lt"/>
              <a:buAutoNum type="arabicPeriod"/>
            </a:pPr>
            <a:r>
              <a:rPr lang="ru-RU" sz="3200" dirty="0">
                <a:solidFill>
                  <a:schemeClr val="accent2">
                    <a:lumMod val="60000"/>
                    <a:lumOff val="40000"/>
                  </a:schemeClr>
                </a:solidFill>
                <a:latin typeface="Garamond" panose="02020404030301010803" pitchFamily="18" charset="0"/>
              </a:rPr>
              <a:t>Наши планы </a:t>
            </a:r>
          </a:p>
        </p:txBody>
      </p:sp>
    </p:spTree>
    <p:extLst>
      <p:ext uri="{BB962C8B-B14F-4D97-AF65-F5344CB8AC3E}">
        <p14:creationId xmlns:p14="http://schemas.microsoft.com/office/powerpoint/2010/main" val="416174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101600"/>
            <a:ext cx="8410755" cy="772160"/>
          </a:xfrm>
          <a:prstGeom prst="rect">
            <a:avLst/>
          </a:prstGeom>
        </p:spPr>
        <p:txBody>
          <a:bodyPr/>
          <a:lstStyle/>
          <a:p>
            <a:r>
              <a:rPr lang="ru-RU" dirty="0"/>
              <a:t>Председатель попечительского совета</a:t>
            </a:r>
            <a:endParaRPr lang="en-US" dirty="0"/>
          </a:p>
        </p:txBody>
      </p:sp>
      <p:sp>
        <p:nvSpPr>
          <p:cNvPr id="3" name="Subtitle 2"/>
          <p:cNvSpPr>
            <a:spLocks noGrp="1"/>
          </p:cNvSpPr>
          <p:nvPr>
            <p:ph type="subTitle" idx="4294967295"/>
          </p:nvPr>
        </p:nvSpPr>
        <p:spPr>
          <a:xfrm>
            <a:off x="3148642" y="2751647"/>
            <a:ext cx="5453490" cy="1354706"/>
          </a:xfrm>
        </p:spPr>
        <p:txBody>
          <a:bodyPr>
            <a:noAutofit/>
          </a:bodyPr>
          <a:lstStyle/>
          <a:p>
            <a:pPr marL="0" lvl="0" indent="0">
              <a:buNone/>
            </a:pPr>
            <a:r>
              <a:rPr lang="ru-RU" sz="2000" b="1" dirty="0">
                <a:solidFill>
                  <a:srgbClr val="303030"/>
                </a:solidFill>
              </a:rPr>
              <a:t>Токарев Николай Петрович</a:t>
            </a:r>
            <a:r>
              <a:rPr lang="ru-RU" sz="2000" dirty="0">
                <a:solidFill>
                  <a:srgbClr val="303030"/>
                </a:solidFill>
              </a:rPr>
              <a:t> - </a:t>
            </a:r>
            <a:r>
              <a:rPr lang="ru-RU" sz="2000" b="1" dirty="0">
                <a:solidFill>
                  <a:srgbClr val="303030"/>
                </a:solidFill>
              </a:rPr>
              <a:t>Председатель</a:t>
            </a:r>
            <a:r>
              <a:rPr lang="ru-RU" sz="2000" dirty="0">
                <a:solidFill>
                  <a:srgbClr val="303030"/>
                </a:solidFill>
              </a:rPr>
              <a:t> общественного Попечительского совета МШЭ МГУ,  Председатель Правления, Президент ПАО  «</a:t>
            </a:r>
            <a:r>
              <a:rPr lang="ru-RU" sz="2000" dirty="0" err="1">
                <a:solidFill>
                  <a:srgbClr val="303030"/>
                </a:solidFill>
              </a:rPr>
              <a:t>Транснефть</a:t>
            </a:r>
            <a:r>
              <a:rPr lang="ru-RU" sz="2000" dirty="0">
                <a:solidFill>
                  <a:srgbClr val="303030"/>
                </a:solidFill>
              </a:rPr>
              <a:t>»</a:t>
            </a:r>
          </a:p>
        </p:txBody>
      </p:sp>
      <p:pic>
        <p:nvPicPr>
          <p:cNvPr id="5122" name="Picture 2" descr="D:\my downloads\tokarev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46457"/>
            <a:ext cx="2066349" cy="316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70717"/>
      </p:ext>
    </p:extLst>
  </p:cSld>
  <p:clrMapOvr>
    <a:masterClrMapping/>
  </p:clrMapOvr>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Garamond"/>
        <a:ea typeface=""/>
        <a:cs typeface=""/>
      </a:majorFont>
      <a:minorFont>
        <a:latin typeface="Lat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13261</TotalTime>
  <Words>2647</Words>
  <Application>Microsoft Office PowerPoint</Application>
  <PresentationFormat>Экран (4:3)</PresentationFormat>
  <Paragraphs>472</Paragraphs>
  <Slides>64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Специальное оформление</vt:lpstr>
      <vt:lpstr>Презентация PowerPoint</vt:lpstr>
      <vt:lpstr>Нам 15 лет!</vt:lpstr>
      <vt:lpstr>Презентация PowerPoint</vt:lpstr>
      <vt:lpstr>Свидетельство о рождении</vt:lpstr>
      <vt:lpstr>Отцы-основатели: цель проекта</vt:lpstr>
      <vt:lpstr>Общий замысел</vt:lpstr>
      <vt:lpstr>Оригинальная организационно-финансовая модель</vt:lpstr>
      <vt:lpstr>Презентация PowerPoint</vt:lpstr>
      <vt:lpstr>Председатель попечительского совета</vt:lpstr>
      <vt:lpstr>Попечительский совет МШЭ МГУ</vt:lpstr>
      <vt:lpstr>Наши попечители</vt:lpstr>
      <vt:lpstr>Наши попечители</vt:lpstr>
      <vt:lpstr>Наши попечители</vt:lpstr>
      <vt:lpstr>Презентация PowerPoint</vt:lpstr>
      <vt:lpstr>Наш штатный состав</vt:lpstr>
      <vt:lpstr>Руководители Школы</vt:lpstr>
      <vt:lpstr>Административно-управленческий аппарат </vt:lpstr>
      <vt:lpstr>Цифровых дел мастера</vt:lpstr>
      <vt:lpstr>Презентация PowerPoint</vt:lpstr>
      <vt:lpstr>Общие сведения</vt:lpstr>
      <vt:lpstr>Кафедра общей экономической теории</vt:lpstr>
      <vt:lpstr>Кафедра эконометрики и математических методов экономики</vt:lpstr>
      <vt:lpstr>Кафедра финансовой стратегии</vt:lpstr>
      <vt:lpstr>Кафедра общественно-гуманитарных дисциплин</vt:lpstr>
      <vt:lpstr>Наши молодые коллеги - аспиранты</vt:lpstr>
      <vt:lpstr>Приглашенные профессоры</vt:lpstr>
      <vt:lpstr>Наши потери </vt:lpstr>
      <vt:lpstr>Наши потери </vt:lpstr>
      <vt:lpstr>Презентация PowerPoint</vt:lpstr>
      <vt:lpstr>Направления обучения в МШЭ МГУ</vt:lpstr>
      <vt:lpstr>Словенский проект</vt:lpstr>
      <vt:lpstr>Филиал МГУ в Ереване</vt:lpstr>
      <vt:lpstr>Совместная программа МШЭ и Мехмата</vt:lpstr>
      <vt:lpstr>Диссертационный совет</vt:lpstr>
      <vt:lpstr>Презентация PowerPoint</vt:lpstr>
      <vt:lpstr>Сотрудничество с академическими институтами</vt:lpstr>
      <vt:lpstr>Международное сотрудничество: сеть соглашений МШЭ МГУ</vt:lpstr>
      <vt:lpstr>Международное сотрудничество</vt:lpstr>
      <vt:lpstr>Международное сотрудничество</vt:lpstr>
      <vt:lpstr>Международное сотрудничество: у нас в гостях Дж.К. Гэлбрейт, Ж. Сапир, Гж. Колодко, Я. Шолте</vt:lpstr>
      <vt:lpstr>Сотрудничество с бизнес-структурами</vt:lpstr>
      <vt:lpstr>Презентация PowerPoint</vt:lpstr>
      <vt:lpstr>Наши гости и друзья. И это лишь часть из них…</vt:lpstr>
      <vt:lpstr>Президент СССР</vt:lpstr>
      <vt:lpstr>Президент США (Дж. Буш, ст.)</vt:lpstr>
      <vt:lpstr>Первый заместитель министра иностранных дел РФ (ныне посол в Пекине) А.И. Денисов</vt:lpstr>
      <vt:lpstr>Итальянский политический деятель Франко Фраттини</vt:lpstr>
      <vt:lpstr>Лауреат Нобелевской премии по экономике Э. Фелпс</vt:lpstr>
      <vt:lpstr>Председатель Банка России (1995-1998 гг.), Председатель Наблюдательного совета Банка ВТБ С.К. Дубинин</vt:lpstr>
      <vt:lpstr>Ирина Александровна Антонова и Гелиана Григорьевна Тартыкова - Сокольникова </vt:lpstr>
      <vt:lpstr>Вячеслав Александрович Фетисов </vt:lpstr>
      <vt:lpstr>Презентация PowerPoint</vt:lpstr>
      <vt:lpstr>Основные итоги образовательной деятельности</vt:lpstr>
      <vt:lpstr>Наши выпускники</vt:lpstr>
      <vt:lpstr>Наши молодые сотрудники – выпускники Школы</vt:lpstr>
      <vt:lpstr>Наши учебники и учебные пособия</vt:lpstr>
      <vt:lpstr>Наши учебники и учебные пособия</vt:lpstr>
      <vt:lpstr>Премии и гранты наших сотрудников</vt:lpstr>
      <vt:lpstr>Наши научные достижения</vt:lpstr>
      <vt:lpstr>О наших финансовых результатах (доходы от образовательной деятельности, млн. руб.)</vt:lpstr>
      <vt:lpstr>Помощь в финансовом измерении (в млн. руб.)</vt:lpstr>
      <vt:lpstr>Презентация PowerPoint</vt:lpstr>
      <vt:lpstr>Наши планы в образовательной сфере</vt:lpstr>
      <vt:lpstr>В научной области</vt:lpstr>
    </vt:vector>
  </TitlesOfParts>
  <Company>MSE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lavrov</dc:creator>
  <cp:lastModifiedBy>Заварзина Екатерина Павловна</cp:lastModifiedBy>
  <cp:revision>645</cp:revision>
  <cp:lastPrinted>2019-04-19T11:44:08Z</cp:lastPrinted>
  <dcterms:created xsi:type="dcterms:W3CDTF">2008-11-19T18:34:09Z</dcterms:created>
  <dcterms:modified xsi:type="dcterms:W3CDTF">2019-04-24T11:40:46Z</dcterms:modified>
</cp:coreProperties>
</file>